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0" r:id="rId2"/>
    <p:sldId id="279" r:id="rId3"/>
    <p:sldId id="257" r:id="rId4"/>
    <p:sldId id="259" r:id="rId5"/>
    <p:sldId id="258" r:id="rId6"/>
    <p:sldId id="262" r:id="rId7"/>
    <p:sldId id="280" r:id="rId8"/>
    <p:sldId id="272" r:id="rId9"/>
    <p:sldId id="269" r:id="rId10"/>
    <p:sldId id="274" r:id="rId11"/>
  </p:sldIdLst>
  <p:sldSz cx="12192000" cy="6858000"/>
  <p:notesSz cx="6797675"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nschreiben" id="{B0098F07-2AE6-4C71-8209-0A06EC6CB6C9}">
          <p14:sldIdLst>
            <p14:sldId id="270"/>
            <p14:sldId id="279"/>
          </p14:sldIdLst>
        </p14:section>
        <p14:section name="Folien für die Lehrveranstaltung" id="{0248812C-3BEE-4BE0-A193-4FB1DC6E917C}">
          <p14:sldIdLst>
            <p14:sldId id="257"/>
            <p14:sldId id="259"/>
            <p14:sldId id="258"/>
            <p14:sldId id="262"/>
            <p14:sldId id="280"/>
            <p14:sldId id="272"/>
            <p14:sldId id="269"/>
            <p14:sldId id="27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57D"/>
    <a:srgbClr val="4DA42E"/>
    <a:srgbClr val="1F588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8" autoAdjust="0"/>
    <p:restoredTop sz="71225" autoAdjust="0"/>
  </p:normalViewPr>
  <p:slideViewPr>
    <p:cSldViewPr snapToGrid="0">
      <p:cViewPr varScale="1">
        <p:scale>
          <a:sx n="49" d="100"/>
          <a:sy n="49" d="100"/>
        </p:scale>
        <p:origin x="1176" y="52"/>
      </p:cViewPr>
      <p:guideLst/>
    </p:cSldViewPr>
  </p:slideViewPr>
  <p:outlineViewPr>
    <p:cViewPr>
      <p:scale>
        <a:sx n="33" d="100"/>
        <a:sy n="33" d="100"/>
      </p:scale>
      <p:origin x="0" y="-4320"/>
    </p:cViewPr>
  </p:outlineViewPr>
  <p:notesTextViewPr>
    <p:cViewPr>
      <p:scale>
        <a:sx n="125" d="100"/>
        <a:sy n="125" d="100"/>
      </p:scale>
      <p:origin x="0" y="0"/>
    </p:cViewPr>
  </p:notesTextViewPr>
  <p:notesViewPr>
    <p:cSldViewPr snapToGrid="0">
      <p:cViewPr varScale="1">
        <p:scale>
          <a:sx n="54" d="100"/>
          <a:sy n="54" d="100"/>
        </p:scale>
        <p:origin x="256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5087072-ADBE-4B47-A062-0FEC90800F03}" type="datetimeFigureOut">
              <a:rPr lang="de-DE" smtClean="0"/>
              <a:t>01.10.2026</a:t>
            </a:fld>
            <a:endParaRPr lang="de-DE"/>
          </a:p>
        </p:txBody>
      </p:sp>
      <p:sp>
        <p:nvSpPr>
          <p:cNvPr id="4" name="Folienbildplatzhalt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495CCFD-BB90-40E9-AF5A-259FBFA69C8E}" type="slidenum">
              <a:rPr lang="de-DE" smtClean="0"/>
              <a:t>‹Nr.›</a:t>
            </a:fld>
            <a:endParaRPr lang="de-DE"/>
          </a:p>
        </p:txBody>
      </p:sp>
    </p:spTree>
    <p:extLst>
      <p:ext uri="{BB962C8B-B14F-4D97-AF65-F5344CB8AC3E}">
        <p14:creationId xmlns:p14="http://schemas.microsoft.com/office/powerpoint/2010/main" val="4060562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uni-bamberg.de/basis-inklusio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istockphoto.com/de/vektor/ring-t%C3%BCr-glocke-linie-und-solide-symbol-lieferung-symbol-hand-push-glocke-taste-gm1224463944-360053756"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uni-bamberg.de/zhd/weitere-unterstuetzungsangebote/barrierefreiheit-in-der-lehre/"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www.uni-bamberg.de/fileadmin/bafbs/Dateien/German_Best_Practice_Guide_02_Screen.pdf"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uni-bamberg.de/antidiskriminierung/veranstaltungen/schulungen-diversitaetssensibilitaet-und-anti-bia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Initiative für diesen Foliensatz zu diversitätssensibler und barrierearmer Lehre ging aus vom Team des Projekts „BAS!S 2.0 – Basiskompetenzen Inklusion“ am Zentrum für Lehrerinnen- und Lehrerbildung Bamberg. </a:t>
            </a:r>
          </a:p>
          <a:p>
            <a:r>
              <a:rPr lang="de-DE" sz="1200" u="sng" kern="1200" dirty="0">
                <a:solidFill>
                  <a:schemeClr val="tx1"/>
                </a:solidFill>
                <a:effectLst/>
                <a:latin typeface="+mn-lt"/>
                <a:ea typeface="+mn-ea"/>
                <a:cs typeface="+mn-cs"/>
                <a:hlinkClick r:id="rId3"/>
              </a:rPr>
              <a:t>https://www.uni-bamberg.de/basis-inklusion/</a:t>
            </a:r>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1</a:t>
            </a:fld>
            <a:endParaRPr lang="de-DE"/>
          </a:p>
        </p:txBody>
      </p:sp>
    </p:spTree>
    <p:extLst>
      <p:ext uri="{BB962C8B-B14F-4D97-AF65-F5344CB8AC3E}">
        <p14:creationId xmlns:p14="http://schemas.microsoft.com/office/powerpoint/2010/main" val="1558964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9D46F-8814-AC7C-866E-F7351A7FD23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A7207D-11BA-1805-EB2C-119381D2C7D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4486EB63-73AC-28D7-7634-299819C8F06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B42EEB5-24DD-F0D6-D9F6-C5216FC2781A}"/>
              </a:ext>
            </a:extLst>
          </p:cNvPr>
          <p:cNvSpPr>
            <a:spLocks noGrp="1"/>
          </p:cNvSpPr>
          <p:nvPr>
            <p:ph type="sldNum" sz="quarter" idx="5"/>
          </p:nvPr>
        </p:nvSpPr>
        <p:spPr/>
        <p:txBody>
          <a:bodyPr/>
          <a:lstStyle/>
          <a:p>
            <a:fld id="{1495CCFD-BB90-40E9-AF5A-259FBFA69C8E}" type="slidenum">
              <a:rPr lang="de-DE" smtClean="0"/>
              <a:t>2</a:t>
            </a:fld>
            <a:endParaRPr lang="de-DE"/>
          </a:p>
        </p:txBody>
      </p:sp>
    </p:spTree>
    <p:extLst>
      <p:ext uri="{BB962C8B-B14F-4D97-AF65-F5344CB8AC3E}">
        <p14:creationId xmlns:p14="http://schemas.microsoft.com/office/powerpoint/2010/main" val="14193822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Du/Sie? Vorname/Nachname? </a:t>
            </a:r>
          </a:p>
          <a:p>
            <a:r>
              <a:rPr lang="de-DE" dirty="0"/>
              <a:t>Bei der Anrede geht es um die Akzeptanz der Individualität. Aus manchen Vor- und Nachnamen wird nicht auf Anhieb sichtbar, ob eine Person sich männlich, weiblich oder divers identifiziert und ob sie mit Herr oder Frau angesprochen werden möchte. Im Seminar sind möglicherweise Personen, die sich non-binär identifizieren und bei denen deshalb weder Herr noch Frau eine angemessene Anrede ist. </a:t>
            </a:r>
          </a:p>
          <a:p>
            <a:endParaRPr lang="de-DE" dirty="0">
              <a:solidFill>
                <a:schemeClr val="accent1">
                  <a:lumMod val="60000"/>
                  <a:lumOff val="40000"/>
                </a:schemeClr>
              </a:solidFill>
            </a:endParaRPr>
          </a:p>
          <a:p>
            <a:r>
              <a:rPr lang="de-DE" dirty="0">
                <a:solidFill>
                  <a:schemeClr val="accent1">
                    <a:lumMod val="60000"/>
                    <a:lumOff val="40000"/>
                  </a:schemeClr>
                </a:solidFill>
              </a:rPr>
              <a:t>Bildnachweis „Glocke“: </a:t>
            </a:r>
            <a:r>
              <a:rPr lang="de-DE" sz="1200" u="sng" kern="1200" dirty="0">
                <a:solidFill>
                  <a:schemeClr val="tx1"/>
                </a:solidFill>
                <a:effectLst/>
                <a:latin typeface="+mn-lt"/>
                <a:ea typeface="+mn-ea"/>
                <a:cs typeface="+mn-cs"/>
                <a:hlinkClick r:id="rId3"/>
              </a:rPr>
              <a:t>https://www.istockphoto.com/de/vektor/ring-t%C3%BCr-glocke-linie-und-solide-symbol-lieferung-symbol-hand-push-glocke-taste-gm1224463944-360053756</a:t>
            </a:r>
            <a:r>
              <a:rPr lang="de-DE" dirty="0">
                <a:solidFill>
                  <a:schemeClr val="accent1">
                    <a:lumMod val="60000"/>
                    <a:lumOff val="40000"/>
                  </a:schemeClr>
                </a:solidFill>
              </a:rPr>
              <a:t> </a:t>
            </a:r>
          </a:p>
          <a:p>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3</a:t>
            </a:fld>
            <a:endParaRPr lang="de-DE"/>
          </a:p>
        </p:txBody>
      </p:sp>
    </p:spTree>
    <p:extLst>
      <p:ext uri="{BB962C8B-B14F-4D97-AF65-F5344CB8AC3E}">
        <p14:creationId xmlns:p14="http://schemas.microsoft.com/office/powerpoint/2010/main" val="852055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stehen besondere Bedürfnisse der Studierenden im Mittelpunkt, die bei der Methoden- und Medienauswahl im Seminar wichtig sind. Dabei geht es erstens um Studienorganisation wie Abgabefristen oder Anwesenheiten, deren Umsetzung z.B. wegen zu pflegender Angehöriger schwierig sein kann. Zweitens geht es um mögliche Beeinträchtigungen z.B. des Sehens und Hörens, ADHS oder chronische Krankheiten, welche möglicherweise den Medieneinsatz betreffen und eine Modifikation der Seminargestaltung durch die dozierende Person nötig machen. Die Beratungsstellen stehen dabei sowohl den Studierenden wie auch den Dozierenden beratend zur Seite.</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dirty="0">
                <a:effectLst/>
                <a:latin typeface="Aptos" panose="020B0004020202020204" pitchFamily="34" charset="0"/>
                <a:ea typeface="Aptos" panose="020B0004020202020204" pitchFamily="34" charset="0"/>
                <a:cs typeface="Aptos" panose="020B0004020202020204" pitchFamily="34" charset="0"/>
              </a:rPr>
              <a:t>Weiterführende Informationen für Dozierende zu Barrierefreiheit in der Lehre: </a:t>
            </a:r>
            <a:br>
              <a:rPr lang="de-DE" sz="1200" dirty="0">
                <a:effectLst/>
                <a:latin typeface="Aptos" panose="020B0004020202020204" pitchFamily="34" charset="0"/>
                <a:ea typeface="Aptos" panose="020B0004020202020204" pitchFamily="34" charset="0"/>
                <a:cs typeface="Aptos" panose="020B0004020202020204" pitchFamily="34" charset="0"/>
              </a:rPr>
            </a:br>
            <a:r>
              <a:rPr lang="de-DE" sz="1200" u="sng" dirty="0">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https://www.uni-bamberg.de/zhd/weitere-unterstuetzungsangebote/barrierefreiheit-in-der-lehre/</a:t>
            </a:r>
            <a:r>
              <a:rPr lang="de-DE" sz="1200" dirty="0">
                <a:effectLst/>
                <a:latin typeface="Aptos" panose="020B0004020202020204" pitchFamily="34" charset="0"/>
                <a:ea typeface="Aptos" panose="020B0004020202020204" pitchFamily="34" charset="0"/>
                <a:cs typeface="Aptos" panose="020B00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dirty="0">
              <a:effectLst/>
              <a:latin typeface="Aptos" panose="020B0004020202020204" pitchFamily="34" charset="0"/>
              <a:ea typeface="Aptos" panose="020B0004020202020204" pitchFamily="34" charset="0"/>
              <a:cs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Umgang mit Studierenden im Autismus Spektrum</a:t>
            </a:r>
          </a:p>
          <a:p>
            <a:pPr marL="0" marR="0" lvl="0" indent="0" algn="l" defTabSz="914400" rtl="0" eaLnBrk="1" fontAlgn="auto" latinLnBrk="0" hangingPunct="1">
              <a:lnSpc>
                <a:spcPct val="100000"/>
              </a:lnSpc>
              <a:spcBef>
                <a:spcPts val="0"/>
              </a:spcBef>
              <a:spcAft>
                <a:spcPts val="0"/>
              </a:spcAft>
              <a:buClrTx/>
              <a:buSzTx/>
              <a:buFontTx/>
              <a:buNone/>
              <a:tabLst/>
              <a:defRPr/>
            </a:pPr>
            <a:r>
              <a:rPr lang="de-DE" sz="1200" u="sng" kern="1200" dirty="0">
                <a:solidFill>
                  <a:schemeClr val="tx1"/>
                </a:solidFill>
                <a:effectLst/>
                <a:latin typeface="+mn-lt"/>
                <a:ea typeface="+mn-ea"/>
                <a:cs typeface="+mn-cs"/>
                <a:hlinkClick r:id="rId4"/>
              </a:rPr>
              <a:t>https://www.uni-bamberg.de/fileadmin/bafbs/Dateien/German_Best_Practice_Guide_02_Screen.pdf</a:t>
            </a:r>
            <a:r>
              <a:rPr lang="de-DE"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4</a:t>
            </a:fld>
            <a:endParaRPr lang="de-DE"/>
          </a:p>
        </p:txBody>
      </p:sp>
    </p:spTree>
    <p:extLst>
      <p:ext uri="{BB962C8B-B14F-4D97-AF65-F5344CB8AC3E}">
        <p14:creationId xmlns:p14="http://schemas.microsoft.com/office/powerpoint/2010/main" val="1106212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Möglicherweise sind in der Lehrveranstaltung Studierende, die das Recht auf einen Nachteilsausgleich (z.B. in Form von Zeitverlängerung) haben. Darüber sollte am besten gleich zu Beginn des Semesters ein Gespräch zwischen dozierender und betroffener Person stattfinden, rechtzeitig vor der Prüfungssituation. Nicht vergessen: Bei allen Veränderungen der Prüfungsmodalitäten muss das Prüfungsamt miteinbezogen werden. </a:t>
            </a:r>
          </a:p>
          <a:p>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5</a:t>
            </a:fld>
            <a:endParaRPr lang="de-DE"/>
          </a:p>
        </p:txBody>
      </p:sp>
    </p:spTree>
    <p:extLst>
      <p:ext uri="{BB962C8B-B14F-4D97-AF65-F5344CB8AC3E}">
        <p14:creationId xmlns:p14="http://schemas.microsoft.com/office/powerpoint/2010/main" val="2080642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dirty="0">
              <a:solidFill>
                <a:srgbClr val="FFC000"/>
              </a:solidFill>
            </a:endParaRPr>
          </a:p>
          <a:p>
            <a:endParaRPr lang="de-DE" dirty="0"/>
          </a:p>
        </p:txBody>
      </p:sp>
      <p:sp>
        <p:nvSpPr>
          <p:cNvPr id="4" name="Foliennummernplatzhalter 3"/>
          <p:cNvSpPr>
            <a:spLocks noGrp="1"/>
          </p:cNvSpPr>
          <p:nvPr>
            <p:ph type="sldNum" sz="quarter" idx="5"/>
          </p:nvPr>
        </p:nvSpPr>
        <p:spPr/>
        <p:txBody>
          <a:bodyPr/>
          <a:lstStyle/>
          <a:p>
            <a:fld id="{1495CCFD-BB90-40E9-AF5A-259FBFA69C8E}" type="slidenum">
              <a:rPr lang="de-DE" smtClean="0"/>
              <a:t>6</a:t>
            </a:fld>
            <a:endParaRPr lang="de-DE"/>
          </a:p>
        </p:txBody>
      </p:sp>
    </p:spTree>
    <p:extLst>
      <p:ext uri="{BB962C8B-B14F-4D97-AF65-F5344CB8AC3E}">
        <p14:creationId xmlns:p14="http://schemas.microsoft.com/office/powerpoint/2010/main" val="1513218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Allgemeine Hinweise:</a:t>
            </a:r>
          </a:p>
          <a:p>
            <a:r>
              <a:rPr lang="de-DE" dirty="0"/>
              <a:t>Diese Folie zeigt den interkulturellen Kalender des BAMF. Die Folie kann, wie alle anderen, auch ausgeblendet werden.</a:t>
            </a:r>
            <a:br>
              <a:rPr lang="de-DE" dirty="0"/>
            </a:br>
            <a:r>
              <a:rPr lang="de-DE" dirty="0"/>
              <a:t>Die konkrete Frage bietet Teilnehmende die Möglichkeit, persönliche Wünsche zur Terminplanung von Referaten, Prüfungen etc. anzugeben, die in Feiertagen begründet sind. Damit zeigen Dozierende die Aufgeschlossenheit für andere als die in Bayern verbindlichen gesetzlichen und christlichen Feiertage. </a:t>
            </a:r>
          </a:p>
          <a:p>
            <a:endParaRPr lang="de-DE" dirty="0"/>
          </a:p>
          <a:p>
            <a:r>
              <a:rPr lang="de-DE" dirty="0"/>
              <a:t>Dies soll nicht Anlass für eine Debatte über religiöse oder politische Positionen sein, sondern Raum geben, Perspektiven zu eröffnen, zu erfahren und zu teilen.</a:t>
            </a:r>
          </a:p>
          <a:p>
            <a:r>
              <a:rPr lang="de-DE" dirty="0"/>
              <a:t>Didaktischer Hinweis: Teilnehmende können eingeladen werden, sich über Termine, die ihnen nicht bekannt sind, zu informieren. </a:t>
            </a:r>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495CCFD-BB90-40E9-AF5A-259FBFA69C8E}" type="slidenum">
              <a:rPr kumimoji="0" lang="de-D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83245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Hier geht es darum, wie Studierende und Dozierende sich beraten und unterstützen lassen können, um mit besonderen Voraussetzungen und Bedingungen zurechtzukommen. Dazu gehören neben Handreichungen und Beratungsstellen zu rechtlichen Fragen wie dem Nachteilsausgleich auch Hinweise und Unterstützung für eine barrierearme Gestaltung der Lernumgebung. Grundlage bildet dabei immer der wertschätzende, respektvolle und sich gegenseitig unterstützende Umgang miteinander.</a:t>
            </a:r>
          </a:p>
        </p:txBody>
      </p:sp>
      <p:sp>
        <p:nvSpPr>
          <p:cNvPr id="4" name="Foliennummernplatzhalter 3"/>
          <p:cNvSpPr>
            <a:spLocks noGrp="1"/>
          </p:cNvSpPr>
          <p:nvPr>
            <p:ph type="sldNum" sz="quarter" idx="5"/>
          </p:nvPr>
        </p:nvSpPr>
        <p:spPr/>
        <p:txBody>
          <a:bodyPr/>
          <a:lstStyle/>
          <a:p>
            <a:fld id="{1495CCFD-BB90-40E9-AF5A-259FBFA69C8E}" type="slidenum">
              <a:rPr lang="de-DE" smtClean="0"/>
              <a:t>8</a:t>
            </a:fld>
            <a:endParaRPr lang="de-DE"/>
          </a:p>
        </p:txBody>
      </p:sp>
    </p:spTree>
    <p:extLst>
      <p:ext uri="{BB962C8B-B14F-4D97-AF65-F5344CB8AC3E}">
        <p14:creationId xmlns:p14="http://schemas.microsoft.com/office/powerpoint/2010/main" val="4044040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highlight>
                  <a:srgbClr val="FFFF00"/>
                </a:highlight>
              </a:rPr>
              <a:t>Vielfalt als Bereicherung </a:t>
            </a:r>
          </a:p>
          <a:p>
            <a:r>
              <a:rPr lang="de-DE" dirty="0">
                <a:highlight>
                  <a:srgbClr val="FFFF00"/>
                </a:highlight>
              </a:rPr>
              <a:t>Frage: Wie vielfältig ist unsere Gruppe, wie setzt sie sich zusammen? </a:t>
            </a:r>
          </a:p>
          <a:p>
            <a:r>
              <a:rPr lang="de-DE" dirty="0">
                <a:highlight>
                  <a:srgbClr val="FFFF00"/>
                </a:highlight>
              </a:rPr>
              <a:t>Und: Wie und wo wollen wir dazu beitragen, dass wir als Gruppe uns gegenseitig bereichern?</a:t>
            </a:r>
            <a:endParaRPr lang="de-DE" dirty="0"/>
          </a:p>
          <a:p>
            <a:r>
              <a:rPr lang="de-DE" dirty="0"/>
              <a:t>Diese Folie ist ein Beispiel, wie sich alle Beteiligten auf den gemeinsamen Umgang verständigen können.</a:t>
            </a:r>
          </a:p>
          <a:p>
            <a:endParaRPr lang="de-DE" dirty="0"/>
          </a:p>
          <a:p>
            <a:r>
              <a:rPr lang="de-DE" dirty="0"/>
              <a:t>Vorschläge zur Umsetzung: </a:t>
            </a:r>
          </a:p>
          <a:p>
            <a:r>
              <a:rPr lang="de-DE" dirty="0"/>
              <a:t>- eine Reihe von Vorschlägen als Wortwolke vorgeben und diese dann gemeinsam mit den Seminarteilnehmenden besprechen </a:t>
            </a:r>
          </a:p>
          <a:p>
            <a:r>
              <a:rPr lang="de-DE" dirty="0"/>
              <a:t>- Kleingruppen drei Aspekte auswählen lassen (Ergänzungen möglich), diese sammeln und dann im Plenum deren Häufigkeit, Gewichtung, Gründe etc. besprechen </a:t>
            </a:r>
          </a:p>
          <a:p>
            <a:pPr marL="0" indent="0">
              <a:buFontTx/>
              <a:buNone/>
            </a:pPr>
            <a:r>
              <a:rPr lang="de-DE" dirty="0"/>
              <a:t>- als Gruppendiskussion </a:t>
            </a:r>
          </a:p>
          <a:p>
            <a:pPr marL="0" indent="0">
              <a:buFontTx/>
              <a:buNone/>
            </a:pPr>
            <a:r>
              <a:rPr lang="de-DE" dirty="0"/>
              <a:t>- in 3x3 Methode (Bildung von Dreiergruppen: 3mal Diskussion – 3mal Wechsel der Gruppenzusammensetzung)</a:t>
            </a:r>
          </a:p>
          <a:p>
            <a:r>
              <a:rPr lang="de-DE" dirty="0"/>
              <a:t>Ergänzungen natürlich möglich.</a:t>
            </a:r>
          </a:p>
          <a:p>
            <a:endParaRPr lang="de-DE" dirty="0"/>
          </a:p>
          <a:p>
            <a:r>
              <a:rPr lang="de-DE" dirty="0"/>
              <a:t>Möglicher Gesprächsstarter:</a:t>
            </a:r>
          </a:p>
          <a:p>
            <a:r>
              <a:rPr lang="de-DE" dirty="0"/>
              <a:t>Wie wollen wir das Seminar beginnen und beenden?</a:t>
            </a:r>
          </a:p>
          <a:p>
            <a:r>
              <a:rPr lang="de-DE" dirty="0"/>
              <a:t>Was finden Sie bei Gruppenarbeiten wichtig?</a:t>
            </a:r>
          </a:p>
          <a:p>
            <a:r>
              <a:rPr lang="de-DE" dirty="0"/>
              <a:t>Was finden Sie bei der Kommunikation miteinander wichtig?</a:t>
            </a:r>
          </a:p>
          <a:p>
            <a:endParaRPr lang="de-DE" dirty="0"/>
          </a:p>
          <a:p>
            <a:r>
              <a:rPr lang="de-DE" dirty="0"/>
              <a:t>Davon ausgehend (oder vorausschickend) kann die dozierende Person leicht ansprechen, was ihr selbst wichtig ist.</a:t>
            </a:r>
          </a:p>
        </p:txBody>
      </p:sp>
      <p:sp>
        <p:nvSpPr>
          <p:cNvPr id="4" name="Foliennummernplatzhalter 3"/>
          <p:cNvSpPr>
            <a:spLocks noGrp="1"/>
          </p:cNvSpPr>
          <p:nvPr>
            <p:ph type="sldNum" sz="quarter" idx="5"/>
          </p:nvPr>
        </p:nvSpPr>
        <p:spPr/>
        <p:txBody>
          <a:bodyPr/>
          <a:lstStyle/>
          <a:p>
            <a:fld id="{1495CCFD-BB90-40E9-AF5A-259FBFA69C8E}" type="slidenum">
              <a:rPr lang="de-DE" smtClean="0"/>
              <a:t>9</a:t>
            </a:fld>
            <a:endParaRPr lang="de-DE"/>
          </a:p>
        </p:txBody>
      </p:sp>
    </p:spTree>
    <p:extLst>
      <p:ext uri="{BB962C8B-B14F-4D97-AF65-F5344CB8AC3E}">
        <p14:creationId xmlns:p14="http://schemas.microsoft.com/office/powerpoint/2010/main" val="11000708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C071B-B009-F3C5-C833-59201ACF8C4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EBA2DBF-1E5A-19CE-E91A-777BE087B1B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233C340B-D2CA-455C-6907-B41D18ED8DFE}"/>
              </a:ext>
            </a:extLst>
          </p:cNvPr>
          <p:cNvSpPr>
            <a:spLocks noGrp="1"/>
          </p:cNvSpPr>
          <p:nvPr>
            <p:ph type="body" idx="1"/>
          </p:nvPr>
        </p:nvSpPr>
        <p:spPr/>
        <p:txBody>
          <a:bodyPr/>
          <a:lstStyle/>
          <a:p>
            <a:r>
              <a:rPr lang="de-DE" sz="1200" kern="1200" dirty="0">
                <a:solidFill>
                  <a:schemeClr val="tx1"/>
                </a:solidFill>
                <a:latin typeface="+mn-lt"/>
                <a:ea typeface="+mn-ea"/>
                <a:cs typeface="+mn-cs"/>
              </a:rPr>
              <a:t>Zwei Online-Schulungen der Universität Bamberg zu:</a:t>
            </a:r>
          </a:p>
          <a:p>
            <a:r>
              <a:rPr lang="de-DE" sz="1200" kern="1200" dirty="0">
                <a:solidFill>
                  <a:schemeClr val="tx1"/>
                </a:solidFill>
                <a:latin typeface="+mn-lt"/>
                <a:ea typeface="+mn-ea"/>
                <a:cs typeface="+mn-cs"/>
              </a:rPr>
              <a:t>Diversitätssensibilität und Anti-Bias</a:t>
            </a:r>
          </a:p>
          <a:p>
            <a:r>
              <a:rPr lang="de-DE" sz="1200" kern="1200" dirty="0">
                <a:solidFill>
                  <a:schemeClr val="tx1"/>
                </a:solidFill>
                <a:latin typeface="+mn-lt"/>
                <a:ea typeface="+mn-ea"/>
                <a:cs typeface="+mn-cs"/>
              </a:rPr>
              <a:t>(VC mit Selbsteinschreibung, jeweils ca. 1 h Zeitaufwand, als Einheiten in der Lehre nutzbar)</a:t>
            </a:r>
          </a:p>
          <a:p>
            <a:r>
              <a:rPr lang="de-DE" sz="1200" u="sng" kern="1200" dirty="0">
                <a:solidFill>
                  <a:schemeClr val="tx1"/>
                </a:solidFill>
                <a:effectLst/>
                <a:latin typeface="+mn-lt"/>
                <a:ea typeface="+mn-ea"/>
                <a:cs typeface="+mn-cs"/>
                <a:hlinkClick r:id="rId3"/>
              </a:rPr>
              <a:t>https://www.uni-bamberg.de/antidiskriminierung/veranstaltungen/schulungen-diversitaetssensibilitaet-und-anti-bias/</a:t>
            </a:r>
            <a:endParaRPr lang="de-DE" sz="1200" kern="1200" dirty="0">
              <a:solidFill>
                <a:schemeClr val="tx1"/>
              </a:solidFill>
              <a:latin typeface="+mn-lt"/>
              <a:ea typeface="+mn-ea"/>
              <a:cs typeface="+mn-cs"/>
            </a:endParaRPr>
          </a:p>
        </p:txBody>
      </p:sp>
      <p:sp>
        <p:nvSpPr>
          <p:cNvPr id="4" name="Foliennummernplatzhalter 3">
            <a:extLst>
              <a:ext uri="{FF2B5EF4-FFF2-40B4-BE49-F238E27FC236}">
                <a16:creationId xmlns:a16="http://schemas.microsoft.com/office/drawing/2014/main" id="{CD12D8E9-36FE-1EBF-AF37-CD10FAF035F2}"/>
              </a:ext>
            </a:extLst>
          </p:cNvPr>
          <p:cNvSpPr>
            <a:spLocks noGrp="1"/>
          </p:cNvSpPr>
          <p:nvPr>
            <p:ph type="sldNum" sz="quarter" idx="5"/>
          </p:nvPr>
        </p:nvSpPr>
        <p:spPr/>
        <p:txBody>
          <a:bodyPr/>
          <a:lstStyle/>
          <a:p>
            <a:fld id="{1495CCFD-BB90-40E9-AF5A-259FBFA69C8E}" type="slidenum">
              <a:rPr lang="de-DE" smtClean="0"/>
              <a:t>10</a:t>
            </a:fld>
            <a:endParaRPr lang="de-DE"/>
          </a:p>
        </p:txBody>
      </p:sp>
    </p:spTree>
    <p:extLst>
      <p:ext uri="{BB962C8B-B14F-4D97-AF65-F5344CB8AC3E}">
        <p14:creationId xmlns:p14="http://schemas.microsoft.com/office/powerpoint/2010/main" val="2013557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15BB810-1C15-8EC6-EE91-24BDE7B9C445}"/>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665FB493-C81A-56BB-B380-3E7AA8817B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9ECE01C6-5937-EA54-F05B-ABC0690AE7EB}"/>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033BC91B-D598-7C65-7AA4-FD02662DC9A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302E089-973A-7232-D8A3-B963D3087B39}"/>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2414918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C00A2A-13F5-20A3-3599-00ABECC15B13}"/>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534B664-500F-06A9-13F1-38CC445F4BA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0141FB8-1C01-C87F-5FA1-647DCA3F17C9}"/>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B24C2991-FE0F-FA70-5C1B-FE3CE8A4CF8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6BC4194-1979-DE9A-AAFF-1310E07DBCFC}"/>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782116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260C2E-058E-A98E-F4B5-4DBB7C40E51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03980928-D299-3651-B61B-A3C4953BD1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FA86676F-03F8-C09E-EF71-0FCE953C0457}"/>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EDA47FE7-2024-DAB3-AFCF-DB09E4E78F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2C6595A6-F882-88B8-2E80-E20A1DD5B375}"/>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899069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6B4CE-6E8A-FEB6-D58D-E507A95F3B5F}"/>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3552853E-FE1D-038B-CAD5-CF78B4732C41}"/>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58C5B33C-B0E7-0176-37AB-5890CA2B2321}"/>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1523C211-EC61-37CE-EEED-CBD89161E4B1}"/>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6" name="Fußzeilenplatzhalter 5">
            <a:extLst>
              <a:ext uri="{FF2B5EF4-FFF2-40B4-BE49-F238E27FC236}">
                <a16:creationId xmlns:a16="http://schemas.microsoft.com/office/drawing/2014/main" id="{11B1BC2A-A5DA-8719-B6E7-0027C4E46038}"/>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6CF6C6EA-8CEC-AFAB-3EBC-2E2185F36F92}"/>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4468821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A6FD5B3-AB8E-ED4E-CEEE-C3A7298913E4}"/>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848AC792-7017-864E-6BCB-5A5340F9BC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5800C3B7-A60E-B830-5758-AE5D9C4D6834}"/>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C40F02CE-15C0-88FE-1043-8B8C12B07C2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5897EFE-A07D-2817-20FF-3CE9397EDB5A}"/>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546A438-080B-6690-8FB0-F807A92E8E75}"/>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8" name="Fußzeilenplatzhalter 7">
            <a:extLst>
              <a:ext uri="{FF2B5EF4-FFF2-40B4-BE49-F238E27FC236}">
                <a16:creationId xmlns:a16="http://schemas.microsoft.com/office/drawing/2014/main" id="{A563C67C-6C46-E8CA-3F98-63B6DBA02C0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880F0D8F-35C6-0A73-DA00-D4497DA54D3B}"/>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358993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5E771E-5F29-27A2-A03C-8817E6A794DC}"/>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4662F11-7A1D-466D-034D-50017E4D53CB}"/>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4" name="Fußzeilenplatzhalter 3">
            <a:extLst>
              <a:ext uri="{FF2B5EF4-FFF2-40B4-BE49-F238E27FC236}">
                <a16:creationId xmlns:a16="http://schemas.microsoft.com/office/drawing/2014/main" id="{34FA8485-523D-3D32-A47F-84F59CD0C20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63161FED-F4D8-BCB8-B85F-197CAECDB5AC}"/>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40142738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5037761-3A69-E940-E9BB-47F2667B5678}"/>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3" name="Fußzeilenplatzhalter 2">
            <a:extLst>
              <a:ext uri="{FF2B5EF4-FFF2-40B4-BE49-F238E27FC236}">
                <a16:creationId xmlns:a16="http://schemas.microsoft.com/office/drawing/2014/main" id="{F47D64BB-B306-71E7-9568-23CB74E0820A}"/>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A2B50D4A-79EA-8C01-080C-E164BD9849D7}"/>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481147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B0E7B7C-E130-E0AE-E080-5E9835900ADA}"/>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F06A234-10AF-2242-53C8-C403AAF285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55A194C-9477-5243-BA22-E84CEC152A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1451FF7-B176-9937-3820-DE5BA011BBFC}"/>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6" name="Fußzeilenplatzhalter 5">
            <a:extLst>
              <a:ext uri="{FF2B5EF4-FFF2-40B4-BE49-F238E27FC236}">
                <a16:creationId xmlns:a16="http://schemas.microsoft.com/office/drawing/2014/main" id="{91F26EFC-EA47-09E1-C7F3-8444AF8AFAA0}"/>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0926A8B-26CD-1E48-B650-9D93C9C14E67}"/>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027435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E4DA215-83C1-D1BC-4688-D0EF1B42205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44D94F1-6D95-EA53-7DEF-535F4B6432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ED73EBBB-58ED-DD88-D9B3-C077198421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93555F7-BD26-6D6D-91D8-00B1885DD687}"/>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6" name="Fußzeilenplatzhalter 5">
            <a:extLst>
              <a:ext uri="{FF2B5EF4-FFF2-40B4-BE49-F238E27FC236}">
                <a16:creationId xmlns:a16="http://schemas.microsoft.com/office/drawing/2014/main" id="{70A42230-4DEF-4277-EDDB-40EDB601F9EF}"/>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01A8045-0AF8-D747-8137-781A23DED018}"/>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2487629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483B1A-2B28-A4D6-3469-F831A90A9CD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02709DDA-170D-B4A7-B9C0-4D0C1D4915F0}"/>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5799134-CCEA-ED60-6680-36214D70A1BB}"/>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A0177868-B13D-D963-27CA-BC34AF948E6B}"/>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ED93D0A-8589-6DD7-2950-3F7FCB55018E}"/>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311609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44E10AD-3330-940D-F3E2-52BA73BC7CF9}"/>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25464467-7955-3E03-92EF-C81D59055B5C}"/>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7CB2998-89FB-20A2-CF6F-4FF79F041260}"/>
              </a:ext>
            </a:extLst>
          </p:cNvPr>
          <p:cNvSpPr>
            <a:spLocks noGrp="1"/>
          </p:cNvSpPr>
          <p:nvPr>
            <p:ph type="dt" sz="half" idx="10"/>
          </p:nvPr>
        </p:nvSpPr>
        <p:spPr/>
        <p:txBody>
          <a:body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F6095963-ABA2-3D1F-0628-E6C577DD240E}"/>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386876C-7373-E4A4-87BB-130752D0B99A}"/>
              </a:ext>
            </a:extLst>
          </p:cNvPr>
          <p:cNvSpPr>
            <a:spLocks noGrp="1"/>
          </p:cNvSpPr>
          <p:nvPr>
            <p:ph type="sldNum" sz="quarter" idx="12"/>
          </p:nvPr>
        </p:nvSpPr>
        <p:spPr/>
        <p:txBody>
          <a:bodyPr/>
          <a:lstStyle/>
          <a:p>
            <a:fld id="{7FBA4384-8254-415B-94AF-D8965B0D94CD}" type="slidenum">
              <a:rPr lang="de-DE" smtClean="0"/>
              <a:t>‹Nr.›</a:t>
            </a:fld>
            <a:endParaRPr lang="de-DE"/>
          </a:p>
        </p:txBody>
      </p:sp>
    </p:spTree>
    <p:extLst>
      <p:ext uri="{BB962C8B-B14F-4D97-AF65-F5344CB8AC3E}">
        <p14:creationId xmlns:p14="http://schemas.microsoft.com/office/powerpoint/2010/main" val="2651319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36E2ABCD-A923-47FD-9D40-41C538D09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E045E48A-D93E-E4C5-4BE0-4758DD35E2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E57DDA-878C-794D-C294-56C0628BC7D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9DF7CE5-B764-48FC-818A-05811A7FB642}" type="datetimeFigureOut">
              <a:rPr lang="de-DE" smtClean="0"/>
              <a:t>01.10.2026</a:t>
            </a:fld>
            <a:endParaRPr lang="de-DE"/>
          </a:p>
        </p:txBody>
      </p:sp>
      <p:sp>
        <p:nvSpPr>
          <p:cNvPr id="5" name="Fußzeilenplatzhalter 4">
            <a:extLst>
              <a:ext uri="{FF2B5EF4-FFF2-40B4-BE49-F238E27FC236}">
                <a16:creationId xmlns:a16="http://schemas.microsoft.com/office/drawing/2014/main" id="{F51D10F2-0249-1CD6-9EF4-17FB6D5032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66D03633-59DA-62E0-61A1-BFEEB5B16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BA4384-8254-415B-94AF-D8965B0D94CD}" type="slidenum">
              <a:rPr lang="de-DE" smtClean="0"/>
              <a:t>‹Nr.›</a:t>
            </a:fld>
            <a:endParaRPr lang="de-DE"/>
          </a:p>
        </p:txBody>
      </p:sp>
    </p:spTree>
    <p:extLst>
      <p:ext uri="{BB962C8B-B14F-4D97-AF65-F5344CB8AC3E}">
        <p14:creationId xmlns:p14="http://schemas.microsoft.com/office/powerpoint/2010/main" val="3812934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mailto:Basis-koordination.zlb@uni-bamberg.d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hyperlink" Target="https://creativecommons.org/licenses/by/4.0/"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uni-bamberg.de/gleichstellung/sprachempfehlunge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2.png"/><Relationship Id="rId4" Type="http://schemas.openxmlformats.org/officeDocument/2006/relationships/hyperlink" Target="https://www.uni-bamberg.de/fileadmin/antidiskriminierung/Dokumente/Leitfaden_Transsensibler_Umgang_PDFUA.pdf"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www.uni-bamberg.de/gesund/gesund-im-studium/mentale-gesundheit/" TargetMode="External"/><Relationship Id="rId3" Type="http://schemas.openxmlformats.org/officeDocument/2006/relationships/hyperlink" Target="https://www.uni-bamberg.de/bafbs/" TargetMode="External"/><Relationship Id="rId7"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www.uni-bamberg.de/beauftragte/familienbuero/" TargetMode="External"/><Relationship Id="rId5" Type="http://schemas.openxmlformats.org/officeDocument/2006/relationships/hyperlink" Target="https://www.uni-bamberg.de/studienberatung/" TargetMode="Externa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hyperlink" Target="https://www.uni-bamberg.de/bafbs/organisation-des-studiums/nachteilsausgleiche/studienleistungen-und-pruefunge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hyperlink" Target="https://www.uni-bamberg.de/bafbs/organisation-des-studiums/verfuegbare-hilfsmittel/" TargetMode="Externa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hyperlink" Target="https://www.uni-bamberg.de/md/beratung/barrierefreiheit/" TargetMode="External"/><Relationship Id="rId7" Type="http://schemas.openxmlformats.org/officeDocument/2006/relationships/hyperlink" Target="https://www.uni-bamberg.de/bafbs/organisation-des-studiums/verfuegbare-hilfsmittel/"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hyperlink" Target="https://gpii.de/leitfaden/" TargetMode="External"/><Relationship Id="rId5" Type="http://schemas.openxmlformats.org/officeDocument/2006/relationships/image" Target="../media/image2.png"/><Relationship Id="rId4" Type="http://schemas.openxmlformats.org/officeDocument/2006/relationships/hyperlink" Target="https://www.uni-bamberg.de/fileadmin/bafbs/Dateien/Checkliste_barrierefreie_Veranstaltungen.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bamf.de/SharedDocs/Meldungen/DE/2025/250921-am-interkulturelle-woche-kalender.html" TargetMode="External"/><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openxmlformats.org/officeDocument/2006/relationships/hyperlink" Target="https://www.uni-bamberg.de/fileadmin/bafbs/Dateien/Checkliste_barrierefreie_Veranstaltungen.pdf" TargetMode="External"/><Relationship Id="rId13" Type="http://schemas.openxmlformats.org/officeDocument/2006/relationships/hyperlink" Target="https://www.uni-bamberg.de/beauftragte/familienbuero/" TargetMode="External"/><Relationship Id="rId3" Type="http://schemas.openxmlformats.org/officeDocument/2006/relationships/image" Target="../media/image2.png"/><Relationship Id="rId7" Type="http://schemas.openxmlformats.org/officeDocument/2006/relationships/hyperlink" Target="https://gpii.de/leitfaden/" TargetMode="External"/><Relationship Id="rId12" Type="http://schemas.openxmlformats.org/officeDocument/2006/relationships/hyperlink" Target="https://www.uni-bamberg.de/bafbs/" TargetMode="External"/><Relationship Id="rId17" Type="http://schemas.openxmlformats.org/officeDocument/2006/relationships/hyperlink" Target="https://www.uni-bamberg.de/gesund/gesund-im-studium/mentale-gesundheit/" TargetMode="External"/><Relationship Id="rId2" Type="http://schemas.openxmlformats.org/officeDocument/2006/relationships/notesSlide" Target="../notesSlides/notesSlide8.xml"/><Relationship Id="rId16" Type="http://schemas.openxmlformats.org/officeDocument/2006/relationships/hyperlink" Target="https://www.uni-bamberg.de/gleichstellung/sprachempfehlungen/" TargetMode="External"/><Relationship Id="rId1" Type="http://schemas.openxmlformats.org/officeDocument/2006/relationships/slideLayout" Target="../slideLayouts/slideLayout2.xml"/><Relationship Id="rId6" Type="http://schemas.openxmlformats.org/officeDocument/2006/relationships/hyperlink" Target="https://www.uni-bamberg.de/bafbs/organisation-des-studiums/verfuegbare-hilfsmittel/" TargetMode="External"/><Relationship Id="rId11" Type="http://schemas.openxmlformats.org/officeDocument/2006/relationships/hyperlink" Target="https://www.uni-bamberg.de/studienberatung/" TargetMode="External"/><Relationship Id="rId5" Type="http://schemas.openxmlformats.org/officeDocument/2006/relationships/hyperlink" Target="https://www.uni-bamberg.de/studium/im-studium/beratung-fuer-studierende/" TargetMode="External"/><Relationship Id="rId15" Type="http://schemas.openxmlformats.org/officeDocument/2006/relationships/image" Target="../media/image1.png"/><Relationship Id="rId10" Type="http://schemas.openxmlformats.org/officeDocument/2006/relationships/hyperlink" Target="https://www.uni-bamberg.de/bafbs/organisation-des-studiums/nachteilsausgleiche/studienleistungen-und-pruefungen/" TargetMode="External"/><Relationship Id="rId4" Type="http://schemas.openxmlformats.org/officeDocument/2006/relationships/hyperlink" Target="https://www.uni-bamberg.de/antidiskriminierung/" TargetMode="External"/><Relationship Id="rId9" Type="http://schemas.openxmlformats.org/officeDocument/2006/relationships/hyperlink" Target="https://www.uni-bamberg.de/md/beratung/barrierefreiheit/" TargetMode="External"/><Relationship Id="rId14" Type="http://schemas.openxmlformats.org/officeDocument/2006/relationships/hyperlink" Target="https://www.uni-bamberg.de/fileadmin/antidiskriminierung/Dokumente/Leitfaden_Transsensibler_Umgang_PDFUA.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vc.uni-bamberg.de/course/view.php?id=71286"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a:extLst>
              <a:ext uri="{FF2B5EF4-FFF2-40B4-BE49-F238E27FC236}">
                <a16:creationId xmlns:a16="http://schemas.microsoft.com/office/drawing/2014/main" id="{38699ABB-3398-53E7-BCA4-70B716D89E75}"/>
              </a:ext>
            </a:extLst>
          </p:cNvPr>
          <p:cNvPicPr>
            <a:picLocks noChangeAspect="1"/>
          </p:cNvPicPr>
          <p:nvPr/>
        </p:nvPicPr>
        <p:blipFill>
          <a:blip r:embed="rId3"/>
          <a:stretch>
            <a:fillRect/>
          </a:stretch>
        </p:blipFill>
        <p:spPr>
          <a:xfrm>
            <a:off x="10668000" y="245500"/>
            <a:ext cx="1329468" cy="1329468"/>
          </a:xfrm>
          <a:prstGeom prst="rect">
            <a:avLst/>
          </a:prstGeom>
        </p:spPr>
      </p:pic>
      <p:sp>
        <p:nvSpPr>
          <p:cNvPr id="2" name="Titel 1">
            <a:extLst>
              <a:ext uri="{FF2B5EF4-FFF2-40B4-BE49-F238E27FC236}">
                <a16:creationId xmlns:a16="http://schemas.microsoft.com/office/drawing/2014/main" id="{E664F61E-655D-F044-D037-CEAABBE12C5F}"/>
              </a:ext>
            </a:extLst>
          </p:cNvPr>
          <p:cNvSpPr>
            <a:spLocks noGrp="1"/>
          </p:cNvSpPr>
          <p:nvPr>
            <p:ph type="ctrTitle"/>
          </p:nvPr>
        </p:nvSpPr>
        <p:spPr>
          <a:xfrm>
            <a:off x="651732" y="574621"/>
            <a:ext cx="9601221" cy="1000347"/>
          </a:xfrm>
        </p:spPr>
        <p:txBody>
          <a:bodyPr>
            <a:normAutofit/>
          </a:bodyPr>
          <a:lstStyle/>
          <a:p>
            <a:pPr algn="l"/>
            <a:r>
              <a:rPr lang="de-DE" sz="4400" dirty="0">
                <a:latin typeface="UB Scala Sans" panose="02000503050000020003" pitchFamily="2" charset="0"/>
              </a:rPr>
              <a:t>Wertschätzender Umgang in  der Lehre</a:t>
            </a:r>
          </a:p>
        </p:txBody>
      </p:sp>
      <p:sp>
        <p:nvSpPr>
          <p:cNvPr id="3" name="Untertitel 2">
            <a:extLst>
              <a:ext uri="{FF2B5EF4-FFF2-40B4-BE49-F238E27FC236}">
                <a16:creationId xmlns:a16="http://schemas.microsoft.com/office/drawing/2014/main" id="{624A1CBD-E2D4-8D09-6929-941014D286E5}"/>
              </a:ext>
            </a:extLst>
          </p:cNvPr>
          <p:cNvSpPr>
            <a:spLocks noGrp="1"/>
          </p:cNvSpPr>
          <p:nvPr>
            <p:ph type="subTitle" idx="1"/>
          </p:nvPr>
        </p:nvSpPr>
        <p:spPr>
          <a:xfrm>
            <a:off x="651732" y="2098009"/>
            <a:ext cx="10595388" cy="4423507"/>
          </a:xfrm>
        </p:spPr>
        <p:txBody>
          <a:bodyPr>
            <a:normAutofit lnSpcReduction="10000"/>
          </a:bodyPr>
          <a:lstStyle/>
          <a:p>
            <a:pPr algn="l"/>
            <a:r>
              <a:rPr lang="de-DE" sz="1800" dirty="0">
                <a:latin typeface="UB Scala Sans" panose="02000503050000020003" pitchFamily="2" charset="0"/>
              </a:rPr>
              <a:t>Liebe Dozierende,</a:t>
            </a:r>
          </a:p>
          <a:p>
            <a:pPr algn="l"/>
            <a:r>
              <a:rPr lang="de-DE" sz="1800" dirty="0">
                <a:latin typeface="UB Scala Sans" panose="02000503050000020003" pitchFamily="2" charset="0"/>
              </a:rPr>
              <a:t> </a:t>
            </a:r>
          </a:p>
          <a:p>
            <a:pPr algn="l"/>
            <a:r>
              <a:rPr lang="de-DE" sz="1800" dirty="0">
                <a:latin typeface="UB Scala Sans" panose="02000503050000020003" pitchFamily="2" charset="0"/>
              </a:rPr>
              <a:t>Weltoffenheit, Toleranz, Respekt und ein wertschätzender Umgang miteinander, in Anerkennung menschlicher, individueller und gesellschaftlicher Diversität. Das sind Werte, für die die Universität Bamberg einsteht und die in Lehre, Forschung und Verwaltung gelebt werden. Die Diversität der Studierenden und Beschäftigten begreifen wir als Bereicherung für unsere Institution.</a:t>
            </a:r>
          </a:p>
          <a:p>
            <a:pPr algn="l"/>
            <a:r>
              <a:rPr lang="de-DE" sz="1800" dirty="0">
                <a:latin typeface="UB Scala Sans" panose="02000503050000020003" pitchFamily="2" charset="0"/>
              </a:rPr>
              <a:t>Dazu trägt auch die Haltung bei, die Lehrende einnehmen, um die persönlichen Lebenslagen und Bedürfnisse der Studierenden zu berücksichtigen. Dieser Foliensatz gibt Ihnen Anregungen, wie Sie zu Beginn Ihrer Lehrveranstaltung die individuelle Diversität Ihrer Studierenden differenziert und adäquat thematisieren können. Darüber hinaus erhalten Sie praktische Tipps, wie Sie Ihre Lehrmaterialien möglichst barrierearm gestalten können.</a:t>
            </a:r>
          </a:p>
          <a:p>
            <a:pPr algn="l"/>
            <a:r>
              <a:rPr lang="de-DE" sz="1800" dirty="0">
                <a:latin typeface="UB Scala Sans" panose="02000503050000020003" pitchFamily="2" charset="0"/>
              </a:rPr>
              <a:t> </a:t>
            </a:r>
          </a:p>
          <a:p>
            <a:pPr algn="l"/>
            <a:r>
              <a:rPr lang="de-DE" sz="1800" dirty="0">
                <a:latin typeface="UB Scala Sans" panose="02000503050000020003" pitchFamily="2" charset="0"/>
              </a:rPr>
              <a:t>Wir freuen uns, wenn Sie uns zur Nutzung, zu Ihren Anpassungen, aber auch gerne zur inhaltlichen Gestaltung Feedback geben, so dass wir dieses Angebot passgenau weiterentwickeln können. </a:t>
            </a:r>
            <a:br>
              <a:rPr lang="de-DE" sz="1800" dirty="0">
                <a:latin typeface="UB Scala Sans" panose="02000503050000020003" pitchFamily="2" charset="0"/>
              </a:rPr>
            </a:br>
            <a:r>
              <a:rPr lang="de-DE" sz="1800" dirty="0">
                <a:latin typeface="UB Scala Sans" panose="02000503050000020003" pitchFamily="2" charset="0"/>
              </a:rPr>
              <a:t>Bitte per Mail an: </a:t>
            </a:r>
            <a:r>
              <a:rPr lang="de-DE" sz="1800" dirty="0">
                <a:latin typeface="UB Scala Sans" panose="02000503050000020003" pitchFamily="2" charset="0"/>
                <a:hlinkClick r:id="rId4">
                  <a:extLst>
                    <a:ext uri="{A12FA001-AC4F-418D-AE19-62706E023703}">
                      <ahyp:hlinkClr xmlns:ahyp="http://schemas.microsoft.com/office/drawing/2018/hyperlinkcolor" val="tx"/>
                    </a:ext>
                  </a:extLst>
                </a:hlinkClick>
              </a:rPr>
              <a:t>Basis-koordination.zlb@uni-bamberg.de</a:t>
            </a:r>
            <a:r>
              <a:rPr lang="de-DE" sz="1800" dirty="0">
                <a:latin typeface="UB Scala Sans" panose="02000503050000020003" pitchFamily="2" charset="0"/>
              </a:rPr>
              <a:t> </a:t>
            </a:r>
          </a:p>
        </p:txBody>
      </p:sp>
    </p:spTree>
    <p:extLst>
      <p:ext uri="{BB962C8B-B14F-4D97-AF65-F5344CB8AC3E}">
        <p14:creationId xmlns:p14="http://schemas.microsoft.com/office/powerpoint/2010/main" val="199196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CF702-6C82-0889-7C2F-85A032AA09F5}"/>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F3C62E71-C33B-4F4B-F8E9-FEB5BB0CB740}"/>
              </a:ext>
            </a:extLst>
          </p:cNvPr>
          <p:cNvPicPr>
            <a:picLocks noChangeAspect="1"/>
          </p:cNvPicPr>
          <p:nvPr/>
        </p:nvPicPr>
        <p:blipFill>
          <a:blip r:embed="rId3"/>
          <a:stretch>
            <a:fillRect/>
          </a:stretch>
        </p:blipFill>
        <p:spPr>
          <a:xfrm>
            <a:off x="10668000" y="245500"/>
            <a:ext cx="1329468" cy="1329468"/>
          </a:xfrm>
          <a:prstGeom prst="rect">
            <a:avLst/>
          </a:prstGeom>
        </p:spPr>
      </p:pic>
      <p:sp>
        <p:nvSpPr>
          <p:cNvPr id="3" name="Untertitel 2">
            <a:extLst>
              <a:ext uri="{FF2B5EF4-FFF2-40B4-BE49-F238E27FC236}">
                <a16:creationId xmlns:a16="http://schemas.microsoft.com/office/drawing/2014/main" id="{37F21A27-10FE-E250-3D0C-1D22BA3046F6}"/>
              </a:ext>
            </a:extLst>
          </p:cNvPr>
          <p:cNvSpPr>
            <a:spLocks noGrp="1"/>
          </p:cNvSpPr>
          <p:nvPr>
            <p:ph type="subTitle" idx="1"/>
          </p:nvPr>
        </p:nvSpPr>
        <p:spPr>
          <a:xfrm>
            <a:off x="698874" y="2649155"/>
            <a:ext cx="10595388" cy="3826802"/>
          </a:xfrm>
        </p:spPr>
        <p:txBody>
          <a:bodyPr>
            <a:normAutofit/>
          </a:bodyPr>
          <a:lstStyle/>
          <a:p>
            <a:pPr algn="l"/>
            <a:r>
              <a:rPr lang="de-DE" sz="1800" dirty="0">
                <a:latin typeface="UB Scala Sans" panose="02000503050000020003" pitchFamily="2" charset="0"/>
              </a:rPr>
              <a:t>Die Folien 3-9 geben Anregungen und praktische Tipps, wie Sie mit Ihren Studierenden Fragen des Umgangs miteinander und bezüglich besonderer Lebenssituationen ansprechen können. Darin sind weiterführende Informationen und Unterstützungsangebote der Universität Bamberg verlinkt, in denen sowohl Ihre Studierenden als auch Sie als Dozierende sich zu den jeweiligen Themen Rat und Unterstützung einholen können. Bitte beachten Sie auf allen Folien den Bereich „Notizen“, in dem Sie kurze Erläuterungen und weiterführende Informationen zu den jeweils angesprochenen Themen finden.</a:t>
            </a:r>
          </a:p>
          <a:p>
            <a:pPr algn="l"/>
            <a:endParaRPr lang="de-DE" sz="1800" dirty="0">
              <a:latin typeface="UB Scala Sans" panose="02000503050000020003" pitchFamily="2" charset="0"/>
            </a:endParaRPr>
          </a:p>
          <a:p>
            <a:pPr algn="l"/>
            <a:r>
              <a:rPr lang="de-DE" sz="1800" dirty="0">
                <a:latin typeface="UB Scala Sans" panose="02000503050000020003" pitchFamily="2" charset="0"/>
              </a:rPr>
              <a:t>Die Folien 3-9 richten sich an Ihre Studierenden. Sie können gemäß </a:t>
            </a:r>
            <a:r>
              <a:rPr lang="de-DE" sz="1800" dirty="0">
                <a:latin typeface="UB Scala Sans" panose="02000503050000020003" pitchFamily="2" charset="0"/>
                <a:hlinkClick r:id="rId4" tooltip="externer Link zu Creative Commons Lizenz">
                  <a:extLst>
                    <a:ext uri="{A12FA001-AC4F-418D-AE19-62706E023703}">
                      <ahyp:hlinkClr xmlns:ahyp="http://schemas.microsoft.com/office/drawing/2018/hyperlinkcolor" val="tx"/>
                    </a:ext>
                  </a:extLst>
                </a:hlinkClick>
              </a:rPr>
              <a:t>Creative Commons Lizenz (CC-BY)</a:t>
            </a:r>
            <a:r>
              <a:rPr lang="de-DE" sz="1800" dirty="0">
                <a:latin typeface="UB Scala Sans" panose="02000503050000020003" pitchFamily="2" charset="0"/>
              </a:rPr>
              <a:t> verwendet und leicht in Ihre eigene Präsentation eingebaut werden. Gerne können Sie die Folien als PPTX- oder PDF-Datei im VC Ihres Kurses bereitstellen, damit Studierende die Links nutzen können. Bei einer Umwandlung ins PDF-Format speichern Sie bitte nicht über die Print-</a:t>
            </a:r>
            <a:r>
              <a:rPr lang="de-DE" sz="1800" dirty="0" err="1">
                <a:latin typeface="UB Scala Sans" panose="02000503050000020003" pitchFamily="2" charset="0"/>
              </a:rPr>
              <a:t>to</a:t>
            </a:r>
            <a:r>
              <a:rPr lang="de-DE" sz="1800" dirty="0">
                <a:latin typeface="UB Scala Sans" panose="02000503050000020003" pitchFamily="2" charset="0"/>
              </a:rPr>
              <a:t>-PDF-Funktion, da sonst die Links nicht mehr funktionieren.</a:t>
            </a:r>
          </a:p>
        </p:txBody>
      </p:sp>
      <p:sp>
        <p:nvSpPr>
          <p:cNvPr id="7" name="Textfeld 6">
            <a:extLst>
              <a:ext uri="{FF2B5EF4-FFF2-40B4-BE49-F238E27FC236}">
                <a16:creationId xmlns:a16="http://schemas.microsoft.com/office/drawing/2014/main" id="{8D215EEF-7C83-3567-0489-307B414C2874}"/>
              </a:ext>
            </a:extLst>
          </p:cNvPr>
          <p:cNvSpPr txBox="1"/>
          <p:nvPr/>
        </p:nvSpPr>
        <p:spPr>
          <a:xfrm>
            <a:off x="698874" y="764011"/>
            <a:ext cx="9586428" cy="1446550"/>
          </a:xfrm>
          <a:prstGeom prst="rect">
            <a:avLst/>
          </a:prstGeom>
          <a:noFill/>
        </p:spPr>
        <p:txBody>
          <a:bodyPr wrap="square">
            <a:spAutoFit/>
          </a:bodyPr>
          <a:lstStyle/>
          <a:p>
            <a:r>
              <a:rPr lang="de-DE" sz="4400" dirty="0">
                <a:latin typeface="UB Scala Sans" panose="02000503050000020003" pitchFamily="2" charset="0"/>
                <a:ea typeface="+mj-ea"/>
                <a:cs typeface="+mj-cs"/>
              </a:rPr>
              <a:t>Anregungen für eine diversitätssensible und barrierearme Gestaltung von Lehre</a:t>
            </a:r>
          </a:p>
        </p:txBody>
      </p:sp>
    </p:spTree>
    <p:extLst>
      <p:ext uri="{BB962C8B-B14F-4D97-AF65-F5344CB8AC3E}">
        <p14:creationId xmlns:p14="http://schemas.microsoft.com/office/powerpoint/2010/main" val="970174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802833-2D7B-8B45-9165-D97FD5A8C68E}"/>
              </a:ext>
            </a:extLst>
          </p:cNvPr>
          <p:cNvSpPr>
            <a:spLocks noGrp="1"/>
          </p:cNvSpPr>
          <p:nvPr>
            <p:ph type="title"/>
          </p:nvPr>
        </p:nvSpPr>
        <p:spPr/>
        <p:txBody>
          <a:bodyPr/>
          <a:lstStyle/>
          <a:p>
            <a:r>
              <a:rPr lang="de-DE" dirty="0">
                <a:latin typeface="UB Scala Sans" panose="02000503050000020003" pitchFamily="2" charset="0"/>
              </a:rPr>
              <a:t>Anrede</a:t>
            </a:r>
          </a:p>
        </p:txBody>
      </p:sp>
      <p:sp>
        <p:nvSpPr>
          <p:cNvPr id="3" name="Inhaltsplatzhalter 2">
            <a:extLst>
              <a:ext uri="{FF2B5EF4-FFF2-40B4-BE49-F238E27FC236}">
                <a16:creationId xmlns:a16="http://schemas.microsoft.com/office/drawing/2014/main" id="{89B23B26-AE55-A228-CED0-090AEF928A39}"/>
              </a:ext>
            </a:extLst>
          </p:cNvPr>
          <p:cNvSpPr>
            <a:spLocks noGrp="1"/>
          </p:cNvSpPr>
          <p:nvPr>
            <p:ph idx="1"/>
          </p:nvPr>
        </p:nvSpPr>
        <p:spPr>
          <a:xfrm>
            <a:off x="838200" y="1818515"/>
            <a:ext cx="10515600" cy="2451112"/>
          </a:xfrm>
        </p:spPr>
        <p:txBody>
          <a:bodyPr>
            <a:normAutofit fontScale="92500" lnSpcReduction="20000"/>
          </a:bodyPr>
          <a:lstStyle/>
          <a:p>
            <a:pPr marL="0" indent="0">
              <a:buNone/>
            </a:pPr>
            <a:r>
              <a:rPr lang="de-DE" dirty="0">
                <a:latin typeface="UB Scala Sans" panose="02000503050000020003" pitchFamily="2" charset="0"/>
              </a:rPr>
              <a:t>Wie möchten Sie angesprochen werden?</a:t>
            </a:r>
          </a:p>
          <a:p>
            <a:pPr marL="0" indent="0">
              <a:buNone/>
            </a:pPr>
            <a:r>
              <a:rPr lang="de-DE" dirty="0">
                <a:latin typeface="UB Scala Sans" panose="02000503050000020003" pitchFamily="2" charset="0"/>
              </a:rPr>
              <a:t>Wie möchten Sie sich gegenseitig ansprechen? </a:t>
            </a:r>
          </a:p>
          <a:p>
            <a:pPr marL="0" indent="0">
              <a:buNone/>
            </a:pPr>
            <a:r>
              <a:rPr lang="de-DE" dirty="0">
                <a:latin typeface="UB Scala Sans" panose="02000503050000020003" pitchFamily="2" charset="0"/>
              </a:rPr>
              <a:t>z.B. Vorname, Nachname…</a:t>
            </a:r>
          </a:p>
          <a:p>
            <a:pPr marL="0" indent="0">
              <a:buNone/>
            </a:pPr>
            <a:endParaRPr lang="de-DE" dirty="0">
              <a:latin typeface="UB Scala Sans" panose="02000503050000020003" pitchFamily="2" charset="0"/>
            </a:endParaRPr>
          </a:p>
          <a:p>
            <a:pPr marL="0" indent="0">
              <a:buNone/>
            </a:pPr>
            <a:r>
              <a:rPr lang="de-DE" dirty="0">
                <a:latin typeface="UB Scala Sans" panose="02000503050000020003" pitchFamily="2" charset="0"/>
              </a:rPr>
              <a:t>Gerne können Sie mich auch außerhalb der Sitzung ansprechen oder mir eine Mail schreiben.</a:t>
            </a:r>
          </a:p>
          <a:p>
            <a:pPr marL="0" indent="0">
              <a:buNone/>
            </a:pPr>
            <a:endParaRPr lang="de-DE" dirty="0">
              <a:latin typeface="UB Scala Sans" panose="02000503050000020003" pitchFamily="2" charset="0"/>
            </a:endParaRPr>
          </a:p>
          <a:p>
            <a:pPr marL="0" indent="0">
              <a:buNone/>
            </a:pPr>
            <a:endParaRPr lang="de-DE" dirty="0">
              <a:latin typeface="UB Scala Sans" panose="02000503050000020003" pitchFamily="2" charset="0"/>
            </a:endParaRPr>
          </a:p>
        </p:txBody>
      </p:sp>
      <p:sp>
        <p:nvSpPr>
          <p:cNvPr id="6" name="Rechteck: abgerundete Ecken 5">
            <a:hlinkClick r:id="rId3"/>
            <a:extLst>
              <a:ext uri="{FF2B5EF4-FFF2-40B4-BE49-F238E27FC236}">
                <a16:creationId xmlns:a16="http://schemas.microsoft.com/office/drawing/2014/main" id="{51C929CA-1DDA-14AA-838B-C3A4320418E9}"/>
              </a:ext>
            </a:extLst>
          </p:cNvPr>
          <p:cNvSpPr/>
          <p:nvPr/>
        </p:nvSpPr>
        <p:spPr>
          <a:xfrm>
            <a:off x="933395" y="4757309"/>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Empfehlungen für gendergerechten Sprachgebrauch</a:t>
            </a:r>
          </a:p>
        </p:txBody>
      </p:sp>
      <p:sp>
        <p:nvSpPr>
          <p:cNvPr id="11" name="Rechteck: abgerundete Ecken 10">
            <a:hlinkClick r:id="rId4"/>
            <a:extLst>
              <a:ext uri="{FF2B5EF4-FFF2-40B4-BE49-F238E27FC236}">
                <a16:creationId xmlns:a16="http://schemas.microsoft.com/office/drawing/2014/main" id="{AD50BF67-7221-B462-B775-396EEC7A7C87}"/>
              </a:ext>
            </a:extLst>
          </p:cNvPr>
          <p:cNvSpPr/>
          <p:nvPr/>
        </p:nvSpPr>
        <p:spPr>
          <a:xfrm>
            <a:off x="3140838" y="4757309"/>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Handreichung für den Umgang mit Trans*-geschlechtlichkeit</a:t>
            </a:r>
          </a:p>
        </p:txBody>
      </p:sp>
      <p:sp>
        <p:nvSpPr>
          <p:cNvPr id="14" name="Rechteck: abgerundete Ecken 13">
            <a:extLst>
              <a:ext uri="{FF2B5EF4-FFF2-40B4-BE49-F238E27FC236}">
                <a16:creationId xmlns:a16="http://schemas.microsoft.com/office/drawing/2014/main" id="{8F7CD405-C821-640F-ED35-C0F9BA089A82}"/>
              </a:ext>
            </a:extLst>
          </p:cNvPr>
          <p:cNvSpPr/>
          <p:nvPr/>
        </p:nvSpPr>
        <p:spPr>
          <a:xfrm>
            <a:off x="5338423" y="5259049"/>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UB Scala Sans" panose="02000503050000020003" pitchFamily="2" charset="0"/>
            </a:endParaRPr>
          </a:p>
        </p:txBody>
      </p:sp>
      <p:pic>
        <p:nvPicPr>
          <p:cNvPr id="13" name="Grafik 12">
            <a:extLst>
              <a:ext uri="{FF2B5EF4-FFF2-40B4-BE49-F238E27FC236}">
                <a16:creationId xmlns:a16="http://schemas.microsoft.com/office/drawing/2014/main" id="{B2DC0042-0FCD-6FCB-661F-C766A1685EE8}"/>
              </a:ext>
            </a:extLst>
          </p:cNvPr>
          <p:cNvPicPr>
            <a:picLocks noChangeAspect="1"/>
          </p:cNvPicPr>
          <p:nvPr/>
        </p:nvPicPr>
        <p:blipFill>
          <a:blip r:embed="rId5"/>
          <a:srcRect l="3357" t="25128" r="50000" b="24097"/>
          <a:stretch/>
        </p:blipFill>
        <p:spPr>
          <a:xfrm>
            <a:off x="5559859" y="5322040"/>
            <a:ext cx="587909" cy="639988"/>
          </a:xfrm>
          <a:prstGeom prst="rect">
            <a:avLst/>
          </a:prstGeom>
          <a:solidFill>
            <a:srgbClr val="00457D"/>
          </a:solidFill>
        </p:spPr>
      </p:pic>
      <p:sp>
        <p:nvSpPr>
          <p:cNvPr id="15" name="Textfeld 14">
            <a:extLst>
              <a:ext uri="{FF2B5EF4-FFF2-40B4-BE49-F238E27FC236}">
                <a16:creationId xmlns:a16="http://schemas.microsoft.com/office/drawing/2014/main" id="{C51118AE-4E02-07D0-2761-3D79A47251E5}"/>
              </a:ext>
            </a:extLst>
          </p:cNvPr>
          <p:cNvSpPr txBox="1"/>
          <p:nvPr/>
        </p:nvSpPr>
        <p:spPr>
          <a:xfrm>
            <a:off x="5338423" y="6105701"/>
            <a:ext cx="1014609" cy="430887"/>
          </a:xfrm>
          <a:prstGeom prst="rect">
            <a:avLst/>
          </a:prstGeom>
          <a:noFill/>
        </p:spPr>
        <p:txBody>
          <a:bodyPr wrap="square" rtlCol="0">
            <a:spAutoFit/>
          </a:bodyPr>
          <a:lstStyle/>
          <a:p>
            <a:pPr algn="ctr"/>
            <a:r>
              <a:rPr lang="de-DE" sz="1100" dirty="0">
                <a:latin typeface="UB Scala Sans" panose="02000503050000020003" pitchFamily="2" charset="0"/>
              </a:rPr>
              <a:t>Klicken Sie auf den Link</a:t>
            </a:r>
          </a:p>
        </p:txBody>
      </p:sp>
      <p:pic>
        <p:nvPicPr>
          <p:cNvPr id="4" name="Grafik 3">
            <a:extLst>
              <a:ext uri="{FF2B5EF4-FFF2-40B4-BE49-F238E27FC236}">
                <a16:creationId xmlns:a16="http://schemas.microsoft.com/office/drawing/2014/main" id="{299021CF-0A14-2002-4F97-7D96B77F98CC}"/>
              </a:ext>
            </a:extLst>
          </p:cNvPr>
          <p:cNvPicPr>
            <a:picLocks noChangeAspect="1"/>
          </p:cNvPicPr>
          <p:nvPr/>
        </p:nvPicPr>
        <p:blipFill>
          <a:blip r:embed="rId6"/>
          <a:stretch>
            <a:fillRect/>
          </a:stretch>
        </p:blipFill>
        <p:spPr>
          <a:xfrm>
            <a:off x="10668000" y="245500"/>
            <a:ext cx="1329468" cy="1329468"/>
          </a:xfrm>
          <a:prstGeom prst="rect">
            <a:avLst/>
          </a:prstGeom>
        </p:spPr>
      </p:pic>
    </p:spTree>
    <p:extLst>
      <p:ext uri="{BB962C8B-B14F-4D97-AF65-F5344CB8AC3E}">
        <p14:creationId xmlns:p14="http://schemas.microsoft.com/office/powerpoint/2010/main" val="918431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ECBEA10-BEC6-C577-A64B-9756F205CDB5}"/>
              </a:ext>
            </a:extLst>
          </p:cNvPr>
          <p:cNvSpPr>
            <a:spLocks noGrp="1"/>
          </p:cNvSpPr>
          <p:nvPr>
            <p:ph type="title"/>
          </p:nvPr>
        </p:nvSpPr>
        <p:spPr/>
        <p:txBody>
          <a:bodyPr/>
          <a:lstStyle/>
          <a:p>
            <a:r>
              <a:rPr lang="de-DE" dirty="0">
                <a:latin typeface="UB Scala Sans" panose="02000503050000020003" pitchFamily="2" charset="0"/>
              </a:rPr>
              <a:t>Besondere Lebenssituation</a:t>
            </a:r>
          </a:p>
        </p:txBody>
      </p:sp>
      <p:sp>
        <p:nvSpPr>
          <p:cNvPr id="3" name="Inhaltsplatzhalter 2">
            <a:extLst>
              <a:ext uri="{FF2B5EF4-FFF2-40B4-BE49-F238E27FC236}">
                <a16:creationId xmlns:a16="http://schemas.microsoft.com/office/drawing/2014/main" id="{740C2C07-D326-FD89-28DD-7944BB3CACA0}"/>
              </a:ext>
            </a:extLst>
          </p:cNvPr>
          <p:cNvSpPr>
            <a:spLocks noGrp="1"/>
          </p:cNvSpPr>
          <p:nvPr>
            <p:ph idx="1"/>
          </p:nvPr>
        </p:nvSpPr>
        <p:spPr>
          <a:xfrm>
            <a:off x="838200" y="1825625"/>
            <a:ext cx="10515600" cy="1883508"/>
          </a:xfrm>
        </p:spPr>
        <p:txBody>
          <a:bodyPr/>
          <a:lstStyle/>
          <a:p>
            <a:pPr marL="0" indent="0">
              <a:buNone/>
            </a:pPr>
            <a:r>
              <a:rPr lang="de-DE" dirty="0">
                <a:latin typeface="UB Scala Sans" panose="02000503050000020003" pitchFamily="2" charset="0"/>
              </a:rPr>
              <a:t>Befinden Sie sich in einer Lebenssituation, die eine besondere Studienorganisation nötig macht?</a:t>
            </a:r>
          </a:p>
          <a:p>
            <a:pPr marL="0" indent="0">
              <a:buNone/>
            </a:pPr>
            <a:endParaRPr lang="de-DE" dirty="0">
              <a:latin typeface="UB Scala Sans" panose="02000503050000020003" pitchFamily="2" charset="0"/>
            </a:endParaRPr>
          </a:p>
          <a:p>
            <a:pPr marL="0" indent="0">
              <a:buNone/>
            </a:pPr>
            <a:r>
              <a:rPr lang="de-DE" dirty="0">
                <a:latin typeface="UB Scala Sans" panose="02000503050000020003" pitchFamily="2" charset="0"/>
              </a:rPr>
              <a:t>Bitte kontaktieren Sie mich persönlich oder per Mail. </a:t>
            </a:r>
          </a:p>
        </p:txBody>
      </p:sp>
      <p:sp>
        <p:nvSpPr>
          <p:cNvPr id="7" name="Rechteck: abgerundete Ecken 6">
            <a:hlinkClick r:id="rId3"/>
            <a:extLst>
              <a:ext uri="{FF2B5EF4-FFF2-40B4-BE49-F238E27FC236}">
                <a16:creationId xmlns:a16="http://schemas.microsoft.com/office/drawing/2014/main" id="{E405F043-B6EE-5425-BF79-257112375E88}"/>
              </a:ext>
            </a:extLst>
          </p:cNvPr>
          <p:cNvSpPr/>
          <p:nvPr/>
        </p:nvSpPr>
        <p:spPr>
          <a:xfrm>
            <a:off x="2968822" y="4798120"/>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Kontaktstelle Studium und Behinderung</a:t>
            </a:r>
          </a:p>
        </p:txBody>
      </p:sp>
      <p:grpSp>
        <p:nvGrpSpPr>
          <p:cNvPr id="4" name="Gruppieren 3">
            <a:extLst>
              <a:ext uri="{FF2B5EF4-FFF2-40B4-BE49-F238E27FC236}">
                <a16:creationId xmlns:a16="http://schemas.microsoft.com/office/drawing/2014/main" id="{E56395C2-323C-D70A-2E4E-798A3789FD2F}"/>
              </a:ext>
            </a:extLst>
          </p:cNvPr>
          <p:cNvGrpSpPr/>
          <p:nvPr/>
        </p:nvGrpSpPr>
        <p:grpSpPr>
          <a:xfrm>
            <a:off x="9281190" y="5357712"/>
            <a:ext cx="1030782" cy="765970"/>
            <a:chOff x="1061062" y="5259049"/>
            <a:chExt cx="1030782" cy="765970"/>
          </a:xfrm>
          <a:solidFill>
            <a:srgbClr val="00457D"/>
          </a:solidFill>
        </p:grpSpPr>
        <p:sp>
          <p:nvSpPr>
            <p:cNvPr id="12" name="Rechteck: abgerundete Ecken 11">
              <a:extLst>
                <a:ext uri="{FF2B5EF4-FFF2-40B4-BE49-F238E27FC236}">
                  <a16:creationId xmlns:a16="http://schemas.microsoft.com/office/drawing/2014/main" id="{EEB8D9A3-9C30-63B8-19E9-7F656C823389}"/>
                </a:ext>
              </a:extLst>
            </p:cNvPr>
            <p:cNvSpPr/>
            <p:nvPr/>
          </p:nvSpPr>
          <p:spPr>
            <a:xfrm>
              <a:off x="1061062" y="5259049"/>
              <a:ext cx="1030782" cy="765970"/>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UB Scala Sans" panose="02000503050000020003" pitchFamily="2" charset="0"/>
              </a:endParaRPr>
            </a:p>
          </p:txBody>
        </p:sp>
        <p:pic>
          <p:nvPicPr>
            <p:cNvPr id="13" name="Grafik 12">
              <a:extLst>
                <a:ext uri="{FF2B5EF4-FFF2-40B4-BE49-F238E27FC236}">
                  <a16:creationId xmlns:a16="http://schemas.microsoft.com/office/drawing/2014/main" id="{4F927725-00D4-3914-4B44-4F90125F6551}"/>
                </a:ext>
              </a:extLst>
            </p:cNvPr>
            <p:cNvPicPr>
              <a:picLocks noChangeAspect="1"/>
            </p:cNvPicPr>
            <p:nvPr/>
          </p:nvPicPr>
          <p:blipFill>
            <a:blip r:embed="rId4"/>
            <a:srcRect l="3357" t="25128" r="50000" b="24097"/>
            <a:stretch/>
          </p:blipFill>
          <p:spPr>
            <a:xfrm>
              <a:off x="1282499" y="5322040"/>
              <a:ext cx="587909" cy="639988"/>
            </a:xfrm>
            <a:prstGeom prst="rect">
              <a:avLst/>
            </a:prstGeom>
            <a:grpFill/>
          </p:spPr>
        </p:pic>
      </p:grpSp>
      <p:sp>
        <p:nvSpPr>
          <p:cNvPr id="18" name="Rechteck: abgerundete Ecken 17">
            <a:hlinkClick r:id="rId5"/>
            <a:extLst>
              <a:ext uri="{FF2B5EF4-FFF2-40B4-BE49-F238E27FC236}">
                <a16:creationId xmlns:a16="http://schemas.microsoft.com/office/drawing/2014/main" id="{0283BC68-2F25-4ED0-B8C1-5C22A1597BA1}"/>
              </a:ext>
            </a:extLst>
          </p:cNvPr>
          <p:cNvSpPr/>
          <p:nvPr/>
        </p:nvSpPr>
        <p:spPr>
          <a:xfrm>
            <a:off x="951404" y="4798121"/>
            <a:ext cx="1904214" cy="1325563"/>
          </a:xfrm>
          <a:prstGeom prst="roundRect">
            <a:avLst>
              <a:gd name="adj" fmla="val 20447"/>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UB Scala Sans" panose="02000503050000020003" pitchFamily="2" charset="0"/>
              </a:rPr>
              <a:t>Zentrale </a:t>
            </a:r>
          </a:p>
          <a:p>
            <a:pPr algn="ctr"/>
            <a:r>
              <a:rPr lang="de-DE" sz="1600" dirty="0">
                <a:solidFill>
                  <a:schemeClr val="bg1"/>
                </a:solidFill>
                <a:latin typeface="UB Scala Sans" panose="02000503050000020003" pitchFamily="2" charset="0"/>
              </a:rPr>
              <a:t>Studien-</a:t>
            </a:r>
            <a:br>
              <a:rPr lang="de-DE" sz="1600" dirty="0">
                <a:solidFill>
                  <a:schemeClr val="bg1"/>
                </a:solidFill>
                <a:latin typeface="UB Scala Sans" panose="02000503050000020003" pitchFamily="2" charset="0"/>
              </a:rPr>
            </a:br>
            <a:r>
              <a:rPr lang="de-DE" sz="1600" dirty="0" err="1">
                <a:solidFill>
                  <a:schemeClr val="bg1"/>
                </a:solidFill>
                <a:latin typeface="UB Scala Sans" panose="02000503050000020003" pitchFamily="2" charset="0"/>
              </a:rPr>
              <a:t>beratung</a:t>
            </a:r>
            <a:endParaRPr lang="de-DE" sz="1600" dirty="0">
              <a:solidFill>
                <a:schemeClr val="bg1"/>
              </a:solidFill>
              <a:latin typeface="UB Scala Sans" panose="02000503050000020003" pitchFamily="2" charset="0"/>
            </a:endParaRPr>
          </a:p>
        </p:txBody>
      </p:sp>
      <p:sp>
        <p:nvSpPr>
          <p:cNvPr id="17" name="Rechteck: abgerundete Ecken 16">
            <a:hlinkClick r:id="rId6"/>
            <a:extLst>
              <a:ext uri="{FF2B5EF4-FFF2-40B4-BE49-F238E27FC236}">
                <a16:creationId xmlns:a16="http://schemas.microsoft.com/office/drawing/2014/main" id="{779BB425-2B2C-20E1-7F09-03692B363D17}"/>
              </a:ext>
            </a:extLst>
          </p:cNvPr>
          <p:cNvSpPr/>
          <p:nvPr/>
        </p:nvSpPr>
        <p:spPr>
          <a:xfrm>
            <a:off x="5029888" y="4798119"/>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Familienbüro: Studierende mit Kindern und Pflege von Angehörigen</a:t>
            </a:r>
          </a:p>
        </p:txBody>
      </p:sp>
      <p:pic>
        <p:nvPicPr>
          <p:cNvPr id="5" name="Grafik 4">
            <a:extLst>
              <a:ext uri="{FF2B5EF4-FFF2-40B4-BE49-F238E27FC236}">
                <a16:creationId xmlns:a16="http://schemas.microsoft.com/office/drawing/2014/main" id="{275BF5EF-5FDB-63DE-C3A9-5DF92E690B1B}"/>
              </a:ext>
            </a:extLst>
          </p:cNvPr>
          <p:cNvPicPr>
            <a:picLocks noChangeAspect="1"/>
          </p:cNvPicPr>
          <p:nvPr/>
        </p:nvPicPr>
        <p:blipFill>
          <a:blip r:embed="rId7"/>
          <a:stretch>
            <a:fillRect/>
          </a:stretch>
        </p:blipFill>
        <p:spPr>
          <a:xfrm>
            <a:off x="10668000" y="245500"/>
            <a:ext cx="1329468" cy="1329468"/>
          </a:xfrm>
          <a:prstGeom prst="rect">
            <a:avLst/>
          </a:prstGeom>
        </p:spPr>
      </p:pic>
      <p:sp>
        <p:nvSpPr>
          <p:cNvPr id="6" name="Rechteck: abgerundete Ecken 5">
            <a:hlinkClick r:id="rId8"/>
            <a:extLst>
              <a:ext uri="{FF2B5EF4-FFF2-40B4-BE49-F238E27FC236}">
                <a16:creationId xmlns:a16="http://schemas.microsoft.com/office/drawing/2014/main" id="{1FB427A3-03A0-2C4E-A632-699ADE412E44}"/>
              </a:ext>
            </a:extLst>
          </p:cNvPr>
          <p:cNvSpPr/>
          <p:nvPr/>
        </p:nvSpPr>
        <p:spPr>
          <a:xfrm>
            <a:off x="7155539" y="4798119"/>
            <a:ext cx="1904214" cy="1325563"/>
          </a:xfrm>
          <a:prstGeom prst="roundRect">
            <a:avLst>
              <a:gd name="adj" fmla="val 20447"/>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UB Scala Sans" panose="02000503050000020003" pitchFamily="2" charset="0"/>
              </a:rPr>
              <a:t>Mind Matters: </a:t>
            </a:r>
          </a:p>
          <a:p>
            <a:pPr algn="ctr"/>
            <a:r>
              <a:rPr lang="de-DE" sz="1600" dirty="0">
                <a:solidFill>
                  <a:schemeClr val="bg1"/>
                </a:solidFill>
                <a:latin typeface="UB Scala Sans" panose="02000503050000020003" pitchFamily="2" charset="0"/>
              </a:rPr>
              <a:t>Infos, Angebote und Aktionen zur mentalen  Gesundheit</a:t>
            </a:r>
          </a:p>
        </p:txBody>
      </p:sp>
    </p:spTree>
    <p:extLst>
      <p:ext uri="{BB962C8B-B14F-4D97-AF65-F5344CB8AC3E}">
        <p14:creationId xmlns:p14="http://schemas.microsoft.com/office/powerpoint/2010/main" val="6850214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221B34-4CCF-1346-1FB5-F5BF453B4117}"/>
              </a:ext>
            </a:extLst>
          </p:cNvPr>
          <p:cNvSpPr>
            <a:spLocks noGrp="1"/>
          </p:cNvSpPr>
          <p:nvPr>
            <p:ph type="title"/>
          </p:nvPr>
        </p:nvSpPr>
        <p:spPr/>
        <p:txBody>
          <a:bodyPr/>
          <a:lstStyle/>
          <a:p>
            <a:r>
              <a:rPr lang="de-DE" dirty="0">
                <a:latin typeface="UB Scala Sans" panose="02000503050000020003" pitchFamily="2" charset="0"/>
              </a:rPr>
              <a:t>Nachteilsausgleich</a:t>
            </a:r>
          </a:p>
        </p:txBody>
      </p:sp>
      <p:sp>
        <p:nvSpPr>
          <p:cNvPr id="3" name="Inhaltsplatzhalter 2">
            <a:extLst>
              <a:ext uri="{FF2B5EF4-FFF2-40B4-BE49-F238E27FC236}">
                <a16:creationId xmlns:a16="http://schemas.microsoft.com/office/drawing/2014/main" id="{559EF239-4CBB-3A1E-9459-14065C2EE223}"/>
              </a:ext>
            </a:extLst>
          </p:cNvPr>
          <p:cNvSpPr>
            <a:spLocks noGrp="1"/>
          </p:cNvSpPr>
          <p:nvPr>
            <p:ph idx="1"/>
          </p:nvPr>
        </p:nvSpPr>
        <p:spPr>
          <a:xfrm>
            <a:off x="838200" y="1825625"/>
            <a:ext cx="10515600" cy="2146935"/>
          </a:xfrm>
        </p:spPr>
        <p:txBody>
          <a:bodyPr>
            <a:normAutofit lnSpcReduction="10000"/>
          </a:bodyPr>
          <a:lstStyle/>
          <a:p>
            <a:pPr marL="0" indent="0">
              <a:buNone/>
            </a:pPr>
            <a:r>
              <a:rPr lang="de-DE" dirty="0">
                <a:latin typeface="UB Scala Sans" panose="02000503050000020003" pitchFamily="2" charset="0"/>
              </a:rPr>
              <a:t>Haben Sie aufgrund von (chronischer) Krankheit oder Beeinträchtigung das Recht auf einen Nachteilsausgleich bei der Prüfungsleistung?</a:t>
            </a:r>
          </a:p>
          <a:p>
            <a:pPr marL="0" indent="0">
              <a:buNone/>
            </a:pPr>
            <a:endParaRPr lang="de-DE" dirty="0">
              <a:latin typeface="UB Scala Sans" panose="02000503050000020003" pitchFamily="2" charset="0"/>
            </a:endParaRPr>
          </a:p>
          <a:p>
            <a:pPr marL="0" indent="0">
              <a:buNone/>
            </a:pPr>
            <a:r>
              <a:rPr lang="de-DE" dirty="0">
                <a:latin typeface="UB Scala Sans" panose="02000503050000020003" pitchFamily="2" charset="0"/>
              </a:rPr>
              <a:t>Bitte kontaktieren Sie mich persönlich oder per Mail.</a:t>
            </a:r>
          </a:p>
        </p:txBody>
      </p:sp>
      <p:sp>
        <p:nvSpPr>
          <p:cNvPr id="8" name="Rechteck: abgerundete Ecken 7">
            <a:hlinkClick r:id="rId3"/>
            <a:extLst>
              <a:ext uri="{FF2B5EF4-FFF2-40B4-BE49-F238E27FC236}">
                <a16:creationId xmlns:a16="http://schemas.microsoft.com/office/drawing/2014/main" id="{4D59882D-F6F1-9F84-22A4-ABF565E35F10}"/>
              </a:ext>
            </a:extLst>
          </p:cNvPr>
          <p:cNvSpPr/>
          <p:nvPr/>
        </p:nvSpPr>
        <p:spPr>
          <a:xfrm>
            <a:off x="974035" y="4757309"/>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Nachteils-</a:t>
            </a:r>
            <a:r>
              <a:rPr lang="de-DE" sz="1600" dirty="0" err="1">
                <a:latin typeface="UB Scala Sans" panose="02000503050000020003" pitchFamily="2" charset="0"/>
              </a:rPr>
              <a:t>ausgleich</a:t>
            </a:r>
            <a:endParaRPr lang="de-DE" sz="1600" dirty="0">
              <a:latin typeface="UB Scala Sans" panose="02000503050000020003" pitchFamily="2" charset="0"/>
            </a:endParaRPr>
          </a:p>
        </p:txBody>
      </p:sp>
      <p:grpSp>
        <p:nvGrpSpPr>
          <p:cNvPr id="5" name="Gruppieren 4">
            <a:extLst>
              <a:ext uri="{FF2B5EF4-FFF2-40B4-BE49-F238E27FC236}">
                <a16:creationId xmlns:a16="http://schemas.microsoft.com/office/drawing/2014/main" id="{A357CBB3-0BE7-C340-F60C-BC34D32114F5}"/>
              </a:ext>
            </a:extLst>
          </p:cNvPr>
          <p:cNvGrpSpPr/>
          <p:nvPr/>
        </p:nvGrpSpPr>
        <p:grpSpPr>
          <a:xfrm>
            <a:off x="5122087" y="5316902"/>
            <a:ext cx="1030782" cy="765970"/>
            <a:chOff x="1061063" y="5259049"/>
            <a:chExt cx="1030782" cy="765970"/>
          </a:xfrm>
        </p:grpSpPr>
        <p:sp>
          <p:nvSpPr>
            <p:cNvPr id="13" name="Rechteck: abgerundete Ecken 12">
              <a:extLst>
                <a:ext uri="{FF2B5EF4-FFF2-40B4-BE49-F238E27FC236}">
                  <a16:creationId xmlns:a16="http://schemas.microsoft.com/office/drawing/2014/main" id="{6DA4ED32-7547-A709-920E-051E2CCA0A52}"/>
                </a:ext>
              </a:extLst>
            </p:cNvPr>
            <p:cNvSpPr/>
            <p:nvPr/>
          </p:nvSpPr>
          <p:spPr>
            <a:xfrm>
              <a:off x="1061063" y="5259049"/>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UB Scala Sans" panose="02000503050000020003" pitchFamily="2" charset="0"/>
              </a:endParaRPr>
            </a:p>
          </p:txBody>
        </p:sp>
        <p:pic>
          <p:nvPicPr>
            <p:cNvPr id="14" name="Grafik 13">
              <a:extLst>
                <a:ext uri="{FF2B5EF4-FFF2-40B4-BE49-F238E27FC236}">
                  <a16:creationId xmlns:a16="http://schemas.microsoft.com/office/drawing/2014/main" id="{C61906AD-9B45-76C2-0F80-2808A9707497}"/>
                </a:ext>
              </a:extLst>
            </p:cNvPr>
            <p:cNvPicPr>
              <a:picLocks noChangeAspect="1"/>
            </p:cNvPicPr>
            <p:nvPr/>
          </p:nvPicPr>
          <p:blipFill>
            <a:blip r:embed="rId4"/>
            <a:srcRect l="3357" t="25128" r="50000" b="24097"/>
            <a:stretch/>
          </p:blipFill>
          <p:spPr>
            <a:xfrm>
              <a:off x="1282499" y="5322040"/>
              <a:ext cx="587909" cy="639988"/>
            </a:xfrm>
            <a:prstGeom prst="rect">
              <a:avLst/>
            </a:prstGeom>
            <a:solidFill>
              <a:srgbClr val="00457D"/>
            </a:solidFill>
          </p:spPr>
        </p:pic>
      </p:grpSp>
      <p:sp>
        <p:nvSpPr>
          <p:cNvPr id="10" name="Rechteck: abgerundete Ecken 9">
            <a:hlinkClick r:id="rId5"/>
            <a:extLst>
              <a:ext uri="{FF2B5EF4-FFF2-40B4-BE49-F238E27FC236}">
                <a16:creationId xmlns:a16="http://schemas.microsoft.com/office/drawing/2014/main" id="{F7E46F7A-0CDF-CEEE-B825-E92636618A78}"/>
              </a:ext>
            </a:extLst>
          </p:cNvPr>
          <p:cNvSpPr/>
          <p:nvPr/>
        </p:nvSpPr>
        <p:spPr>
          <a:xfrm>
            <a:off x="3058766" y="4774368"/>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Verfügbare Hilfsmittel</a:t>
            </a:r>
          </a:p>
        </p:txBody>
      </p:sp>
      <p:pic>
        <p:nvPicPr>
          <p:cNvPr id="6" name="Grafik 5">
            <a:extLst>
              <a:ext uri="{FF2B5EF4-FFF2-40B4-BE49-F238E27FC236}">
                <a16:creationId xmlns:a16="http://schemas.microsoft.com/office/drawing/2014/main" id="{077D2F20-2111-A7E2-F4F4-360B46B66050}"/>
              </a:ext>
            </a:extLst>
          </p:cNvPr>
          <p:cNvPicPr>
            <a:picLocks noChangeAspect="1"/>
          </p:cNvPicPr>
          <p:nvPr/>
        </p:nvPicPr>
        <p:blipFill>
          <a:blip r:embed="rId6"/>
          <a:stretch>
            <a:fillRect/>
          </a:stretch>
        </p:blipFill>
        <p:spPr>
          <a:xfrm>
            <a:off x="10668000" y="245500"/>
            <a:ext cx="1329468" cy="1329468"/>
          </a:xfrm>
          <a:prstGeom prst="rect">
            <a:avLst/>
          </a:prstGeom>
        </p:spPr>
      </p:pic>
    </p:spTree>
    <p:extLst>
      <p:ext uri="{BB962C8B-B14F-4D97-AF65-F5344CB8AC3E}">
        <p14:creationId xmlns:p14="http://schemas.microsoft.com/office/powerpoint/2010/main" val="2940867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2">
            <a:extLst>
              <a:ext uri="{FF2B5EF4-FFF2-40B4-BE49-F238E27FC236}">
                <a16:creationId xmlns:a16="http://schemas.microsoft.com/office/drawing/2014/main" id="{2C560EA4-D4C4-A67C-1994-E641A025BE26}"/>
              </a:ext>
            </a:extLst>
          </p:cNvPr>
          <p:cNvSpPr txBox="1">
            <a:spLocks/>
          </p:cNvSpPr>
          <p:nvPr/>
        </p:nvSpPr>
        <p:spPr>
          <a:xfrm>
            <a:off x="838200" y="1797345"/>
            <a:ext cx="10515600" cy="23885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e-DE" dirty="0">
                <a:latin typeface="UB Scala Sans" panose="02000503050000020003" pitchFamily="2" charset="0"/>
              </a:rPr>
              <a:t>Haben Sie besondere Bedürfnisse, die bei der Vorbereitung der Lehrveranstaltung, Gruppenarbeiten, Präsentationen etc. berücksichtigt werden sollten, z.B. das Hören und Sehen betreffend?</a:t>
            </a:r>
          </a:p>
          <a:p>
            <a:pPr marL="0" indent="0">
              <a:buFont typeface="Arial" panose="020B0604020202020204" pitchFamily="34" charset="0"/>
              <a:buNone/>
            </a:pPr>
            <a:endParaRPr lang="de-DE" dirty="0">
              <a:latin typeface="UB Scala Sans" panose="02000503050000020003" pitchFamily="2" charset="0"/>
            </a:endParaRPr>
          </a:p>
          <a:p>
            <a:pPr marL="0" indent="0">
              <a:buFont typeface="Arial" panose="020B0604020202020204" pitchFamily="34" charset="0"/>
              <a:buNone/>
            </a:pPr>
            <a:r>
              <a:rPr lang="de-DE" dirty="0">
                <a:latin typeface="UB Scala Sans" panose="02000503050000020003" pitchFamily="2" charset="0"/>
              </a:rPr>
              <a:t>Bitte kontaktieren Sie mich persönlich oder per Mail. </a:t>
            </a:r>
          </a:p>
        </p:txBody>
      </p:sp>
      <p:sp>
        <p:nvSpPr>
          <p:cNvPr id="4" name="Titel 1">
            <a:extLst>
              <a:ext uri="{FF2B5EF4-FFF2-40B4-BE49-F238E27FC236}">
                <a16:creationId xmlns:a16="http://schemas.microsoft.com/office/drawing/2014/main" id="{DA9EA8DD-3241-449B-280B-03AAF2C1EDD0}"/>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latin typeface="UB Scala Sans" panose="02000503050000020003" pitchFamily="2" charset="0"/>
              </a:rPr>
              <a:t>Umgang mit besonderen Bedürfnissen </a:t>
            </a:r>
          </a:p>
          <a:p>
            <a:r>
              <a:rPr lang="de-DE" dirty="0">
                <a:latin typeface="UB Scala Sans" panose="02000503050000020003" pitchFamily="2" charset="0"/>
              </a:rPr>
              <a:t>in der Lehrveranstaltung</a:t>
            </a:r>
          </a:p>
        </p:txBody>
      </p:sp>
      <p:sp>
        <p:nvSpPr>
          <p:cNvPr id="9" name="Rechteck: abgerundete Ecken 8">
            <a:hlinkClick r:id="rId3"/>
            <a:extLst>
              <a:ext uri="{FF2B5EF4-FFF2-40B4-BE49-F238E27FC236}">
                <a16:creationId xmlns:a16="http://schemas.microsoft.com/office/drawing/2014/main" id="{1498E94F-B558-E410-9DEA-AC4AD0FEE376}"/>
              </a:ext>
            </a:extLst>
          </p:cNvPr>
          <p:cNvSpPr/>
          <p:nvPr/>
        </p:nvSpPr>
        <p:spPr>
          <a:xfrm>
            <a:off x="913075" y="477771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Digitale barrierefreie Materialien/Lern-umgebungen</a:t>
            </a:r>
          </a:p>
        </p:txBody>
      </p:sp>
      <p:sp>
        <p:nvSpPr>
          <p:cNvPr id="12" name="Rechteck: abgerundete Ecken 11">
            <a:hlinkClick r:id="rId4"/>
            <a:extLst>
              <a:ext uri="{FF2B5EF4-FFF2-40B4-BE49-F238E27FC236}">
                <a16:creationId xmlns:a16="http://schemas.microsoft.com/office/drawing/2014/main" id="{61CBF4DE-BAF0-CA31-F724-CDC96AA93A00}"/>
              </a:ext>
            </a:extLst>
          </p:cNvPr>
          <p:cNvSpPr/>
          <p:nvPr/>
        </p:nvSpPr>
        <p:spPr>
          <a:xfrm>
            <a:off x="3120518" y="4757309"/>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Barrierefreie Veranstaltungen organisieren</a:t>
            </a:r>
          </a:p>
        </p:txBody>
      </p:sp>
      <p:grpSp>
        <p:nvGrpSpPr>
          <p:cNvPr id="20" name="Gruppieren 19">
            <a:extLst>
              <a:ext uri="{FF2B5EF4-FFF2-40B4-BE49-F238E27FC236}">
                <a16:creationId xmlns:a16="http://schemas.microsoft.com/office/drawing/2014/main" id="{A5BBDE36-5CEC-B7C5-09BF-1F1C8FDC52FF}"/>
              </a:ext>
            </a:extLst>
          </p:cNvPr>
          <p:cNvGrpSpPr/>
          <p:nvPr/>
        </p:nvGrpSpPr>
        <p:grpSpPr>
          <a:xfrm>
            <a:off x="9684298" y="5330140"/>
            <a:ext cx="1030782" cy="765970"/>
            <a:chOff x="1061063" y="5259049"/>
            <a:chExt cx="1030782" cy="765970"/>
          </a:xfrm>
        </p:grpSpPr>
        <p:sp>
          <p:nvSpPr>
            <p:cNvPr id="14" name="Rechteck: abgerundete Ecken 13">
              <a:extLst>
                <a:ext uri="{FF2B5EF4-FFF2-40B4-BE49-F238E27FC236}">
                  <a16:creationId xmlns:a16="http://schemas.microsoft.com/office/drawing/2014/main" id="{E52F76A9-C8FE-0DD7-E7EA-02B40BB4725F}"/>
                </a:ext>
              </a:extLst>
            </p:cNvPr>
            <p:cNvSpPr/>
            <p:nvPr/>
          </p:nvSpPr>
          <p:spPr>
            <a:xfrm>
              <a:off x="1061063" y="5259049"/>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UB Scala Sans" panose="02000503050000020003" pitchFamily="2" charset="0"/>
              </a:endParaRPr>
            </a:p>
          </p:txBody>
        </p:sp>
        <p:pic>
          <p:nvPicPr>
            <p:cNvPr id="15" name="Grafik 14">
              <a:extLst>
                <a:ext uri="{FF2B5EF4-FFF2-40B4-BE49-F238E27FC236}">
                  <a16:creationId xmlns:a16="http://schemas.microsoft.com/office/drawing/2014/main" id="{5D1205F7-07B0-9282-A680-39E8D8DCA009}"/>
                </a:ext>
              </a:extLst>
            </p:cNvPr>
            <p:cNvPicPr>
              <a:picLocks noChangeAspect="1"/>
            </p:cNvPicPr>
            <p:nvPr/>
          </p:nvPicPr>
          <p:blipFill>
            <a:blip r:embed="rId5"/>
            <a:srcRect l="3357" t="25128" r="50000" b="24097"/>
            <a:stretch/>
          </p:blipFill>
          <p:spPr>
            <a:xfrm>
              <a:off x="1282499" y="5322040"/>
              <a:ext cx="587909" cy="639988"/>
            </a:xfrm>
            <a:prstGeom prst="rect">
              <a:avLst/>
            </a:prstGeom>
            <a:solidFill>
              <a:srgbClr val="00457D"/>
            </a:solidFill>
          </p:spPr>
        </p:pic>
      </p:grpSp>
      <p:sp>
        <p:nvSpPr>
          <p:cNvPr id="17" name="Rechteck: abgerundete Ecken 16">
            <a:hlinkClick r:id="rId6"/>
            <a:extLst>
              <a:ext uri="{FF2B5EF4-FFF2-40B4-BE49-F238E27FC236}">
                <a16:creationId xmlns:a16="http://schemas.microsoft.com/office/drawing/2014/main" id="{A527B117-CBDB-17F9-09D8-00BCA35AFEA1}"/>
              </a:ext>
            </a:extLst>
          </p:cNvPr>
          <p:cNvSpPr/>
          <p:nvPr/>
        </p:nvSpPr>
        <p:spPr>
          <a:xfrm>
            <a:off x="5325841" y="4757308"/>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de-DE" sz="1600" dirty="0">
                <a:latin typeface="UB Scala Sans" panose="02000503050000020003" pitchFamily="2" charset="0"/>
              </a:rPr>
            </a:br>
            <a:r>
              <a:rPr lang="de-DE" sz="1600" dirty="0">
                <a:latin typeface="UB Scala Sans" panose="02000503050000020003" pitchFamily="2" charset="0"/>
              </a:rPr>
              <a:t>Barrierefreie</a:t>
            </a:r>
          </a:p>
          <a:p>
            <a:pPr algn="ctr"/>
            <a:r>
              <a:rPr lang="de-DE" sz="1600" dirty="0">
                <a:latin typeface="UB Scala Sans" panose="02000503050000020003" pitchFamily="2" charset="0"/>
              </a:rPr>
              <a:t>Kommunikation bei</a:t>
            </a:r>
          </a:p>
          <a:p>
            <a:pPr algn="ctr"/>
            <a:r>
              <a:rPr lang="de-DE" sz="1600" dirty="0">
                <a:latin typeface="UB Scala Sans" panose="02000503050000020003" pitchFamily="2" charset="0"/>
              </a:rPr>
              <a:t>Veranstaltungen</a:t>
            </a:r>
          </a:p>
          <a:p>
            <a:pPr algn="ctr"/>
            <a:endParaRPr lang="de-DE" sz="1600" dirty="0">
              <a:solidFill>
                <a:schemeClr val="bg1"/>
              </a:solidFill>
              <a:latin typeface="UB Scala Sans" panose="02000503050000020003" pitchFamily="2" charset="0"/>
            </a:endParaRPr>
          </a:p>
        </p:txBody>
      </p:sp>
      <p:sp>
        <p:nvSpPr>
          <p:cNvPr id="6" name="Rechteck: abgerundete Ecken 5">
            <a:hlinkClick r:id="rId7"/>
            <a:extLst>
              <a:ext uri="{FF2B5EF4-FFF2-40B4-BE49-F238E27FC236}">
                <a16:creationId xmlns:a16="http://schemas.microsoft.com/office/drawing/2014/main" id="{110AC3D2-F427-5842-77F5-4626A8A38FFC}"/>
              </a:ext>
            </a:extLst>
          </p:cNvPr>
          <p:cNvSpPr/>
          <p:nvPr/>
        </p:nvSpPr>
        <p:spPr>
          <a:xfrm>
            <a:off x="7478975" y="4770547"/>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Verfügbare Hilfsmittel</a:t>
            </a:r>
          </a:p>
        </p:txBody>
      </p:sp>
      <p:pic>
        <p:nvPicPr>
          <p:cNvPr id="5" name="Grafik 4">
            <a:extLst>
              <a:ext uri="{FF2B5EF4-FFF2-40B4-BE49-F238E27FC236}">
                <a16:creationId xmlns:a16="http://schemas.microsoft.com/office/drawing/2014/main" id="{1482F670-D6A8-590F-BB56-AC5CC6E11A35}"/>
              </a:ext>
            </a:extLst>
          </p:cNvPr>
          <p:cNvPicPr>
            <a:picLocks noChangeAspect="1"/>
          </p:cNvPicPr>
          <p:nvPr/>
        </p:nvPicPr>
        <p:blipFill>
          <a:blip r:embed="rId8"/>
          <a:stretch>
            <a:fillRect/>
          </a:stretch>
        </p:blipFill>
        <p:spPr>
          <a:xfrm>
            <a:off x="10668000" y="245500"/>
            <a:ext cx="1329468" cy="1329468"/>
          </a:xfrm>
          <a:prstGeom prst="rect">
            <a:avLst/>
          </a:prstGeom>
        </p:spPr>
      </p:pic>
    </p:spTree>
    <p:extLst>
      <p:ext uri="{BB962C8B-B14F-4D97-AF65-F5344CB8AC3E}">
        <p14:creationId xmlns:p14="http://schemas.microsoft.com/office/powerpoint/2010/main" val="5006161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FF50E3B6-E412-AC54-301B-49C29E865175}"/>
              </a:ext>
            </a:extLst>
          </p:cNvPr>
          <p:cNvSpPr txBox="1"/>
          <p:nvPr/>
        </p:nvSpPr>
        <p:spPr>
          <a:xfrm>
            <a:off x="10771314" y="6175676"/>
            <a:ext cx="123300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800" b="0" i="0" u="sng" strike="noStrike" kern="100" cap="none" spc="0" normalizeH="0" baseline="0" noProof="0" dirty="0">
                <a:ln>
                  <a:noFill/>
                </a:ln>
                <a:solidFill>
                  <a:srgbClr val="467886"/>
                </a:solidFill>
                <a:effectLst/>
                <a:uLnTx/>
                <a:uFillTx/>
                <a:latin typeface="Aptos" panose="020B0004020202020204" pitchFamily="34" charset="0"/>
                <a:ea typeface="Aptos" panose="020B0004020202020204" pitchFamily="34" charset="0"/>
                <a:cs typeface="Times New Roman" panose="02020603050405020304" pitchFamily="18" charset="0"/>
                <a:hlinkClick r:id="rId3"/>
              </a:rPr>
              <a:t>https://www.bamf.de/SharedDocs/Meldungen/DE/2025/250921-am-interkulturelle-woche-kalender.html</a:t>
            </a:r>
            <a:r>
              <a:rPr kumimoji="0" lang="de-DE" sz="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a:t>
            </a:r>
            <a:endParaRPr kumimoji="0" lang="de-DE"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4" name="Grafik 3">
            <a:extLst>
              <a:ext uri="{FF2B5EF4-FFF2-40B4-BE49-F238E27FC236}">
                <a16:creationId xmlns:a16="http://schemas.microsoft.com/office/drawing/2014/main" id="{9024B673-9E52-6A14-859A-C038C5D3DBF8}"/>
              </a:ext>
            </a:extLst>
          </p:cNvPr>
          <p:cNvPicPr>
            <a:picLocks noChangeAspect="1"/>
          </p:cNvPicPr>
          <p:nvPr/>
        </p:nvPicPr>
        <p:blipFill>
          <a:blip r:embed="rId4"/>
          <a:stretch>
            <a:fillRect/>
          </a:stretch>
        </p:blipFill>
        <p:spPr>
          <a:xfrm>
            <a:off x="11517941" y="113555"/>
            <a:ext cx="533400" cy="533400"/>
          </a:xfrm>
          <a:prstGeom prst="rect">
            <a:avLst/>
          </a:prstGeom>
        </p:spPr>
      </p:pic>
      <p:grpSp>
        <p:nvGrpSpPr>
          <p:cNvPr id="6" name="Gruppieren 5">
            <a:extLst>
              <a:ext uri="{FF2B5EF4-FFF2-40B4-BE49-F238E27FC236}">
                <a16:creationId xmlns:a16="http://schemas.microsoft.com/office/drawing/2014/main" id="{DD8731A0-77CD-2B52-1B69-BB55DA61085F}"/>
              </a:ext>
            </a:extLst>
          </p:cNvPr>
          <p:cNvGrpSpPr/>
          <p:nvPr/>
        </p:nvGrpSpPr>
        <p:grpSpPr>
          <a:xfrm>
            <a:off x="10835739" y="5344863"/>
            <a:ext cx="1030782" cy="765970"/>
            <a:chOff x="1061062" y="2351165"/>
            <a:chExt cx="1030782" cy="765970"/>
          </a:xfrm>
        </p:grpSpPr>
        <p:sp>
          <p:nvSpPr>
            <p:cNvPr id="7" name="Rechteck: abgerundete Ecken 6">
              <a:hlinkClick r:id="rId3"/>
              <a:extLst>
                <a:ext uri="{FF2B5EF4-FFF2-40B4-BE49-F238E27FC236}">
                  <a16:creationId xmlns:a16="http://schemas.microsoft.com/office/drawing/2014/main" id="{67E9A49F-33BE-CADF-C1C8-8D515F2CF82E}"/>
                </a:ext>
              </a:extLst>
            </p:cNvPr>
            <p:cNvSpPr/>
            <p:nvPr/>
          </p:nvSpPr>
          <p:spPr>
            <a:xfrm>
              <a:off x="1061062" y="2351165"/>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UB Scala Sans" panose="02000503050000020003" pitchFamily="2" charset="0"/>
                <a:ea typeface="+mn-ea"/>
                <a:cs typeface="+mn-cs"/>
              </a:endParaRPr>
            </a:p>
          </p:txBody>
        </p:sp>
        <p:pic>
          <p:nvPicPr>
            <p:cNvPr id="8" name="Grafik 7">
              <a:extLst>
                <a:ext uri="{FF2B5EF4-FFF2-40B4-BE49-F238E27FC236}">
                  <a16:creationId xmlns:a16="http://schemas.microsoft.com/office/drawing/2014/main" id="{AD3E29C2-2A6A-6E30-D460-20CCE79600D0}"/>
                </a:ext>
              </a:extLst>
            </p:cNvPr>
            <p:cNvPicPr>
              <a:picLocks noChangeAspect="1"/>
            </p:cNvPicPr>
            <p:nvPr/>
          </p:nvPicPr>
          <p:blipFill>
            <a:blip r:embed="rId5"/>
            <a:srcRect l="3357" t="25128" r="50000" b="24097"/>
            <a:stretch/>
          </p:blipFill>
          <p:spPr>
            <a:xfrm>
              <a:off x="1282499" y="2416008"/>
              <a:ext cx="587909" cy="639988"/>
            </a:xfrm>
            <a:prstGeom prst="rect">
              <a:avLst/>
            </a:prstGeom>
          </p:spPr>
        </p:pic>
      </p:grpSp>
      <p:pic>
        <p:nvPicPr>
          <p:cNvPr id="10" name="Grafik 9" descr="Ein Bild, das Text, Screenshot, Design enthält.&#10;&#10;KI-generierte Inhalte können fehlerhaft sein.">
            <a:hlinkClick r:id="rId3"/>
            <a:extLst>
              <a:ext uri="{FF2B5EF4-FFF2-40B4-BE49-F238E27FC236}">
                <a16:creationId xmlns:a16="http://schemas.microsoft.com/office/drawing/2014/main" id="{8773514A-07D3-4D58-2832-C980B256B6A9}"/>
              </a:ext>
            </a:extLst>
          </p:cNvPr>
          <p:cNvPicPr>
            <a:picLocks noChangeAspect="1"/>
          </p:cNvPicPr>
          <p:nvPr/>
        </p:nvPicPr>
        <p:blipFill>
          <a:blip r:embed="rId6">
            <a:extLst>
              <a:ext uri="{28A0092B-C50C-407E-A947-70E740481C1C}">
                <a14:useLocalDpi xmlns:a14="http://schemas.microsoft.com/office/drawing/2010/main" val="0"/>
              </a:ext>
            </a:extLst>
          </a:blip>
          <a:srcRect t="-1" b="-185"/>
          <a:stretch>
            <a:fillRect/>
          </a:stretch>
        </p:blipFill>
        <p:spPr>
          <a:xfrm>
            <a:off x="0" y="2032156"/>
            <a:ext cx="7481916" cy="4615231"/>
          </a:xfrm>
          <a:prstGeom prst="rect">
            <a:avLst/>
          </a:prstGeom>
        </p:spPr>
      </p:pic>
      <p:pic>
        <p:nvPicPr>
          <p:cNvPr id="12" name="Grafik 11">
            <a:extLst>
              <a:ext uri="{FF2B5EF4-FFF2-40B4-BE49-F238E27FC236}">
                <a16:creationId xmlns:a16="http://schemas.microsoft.com/office/drawing/2014/main" id="{2ED59A8F-A0EC-3519-F049-0BA5BB533195}"/>
              </a:ext>
            </a:extLst>
          </p:cNvPr>
          <p:cNvPicPr>
            <a:picLocks noChangeAspect="1"/>
          </p:cNvPicPr>
          <p:nvPr/>
        </p:nvPicPr>
        <p:blipFill>
          <a:blip r:embed="rId7"/>
          <a:srcRect l="48596" t="8181" r="41429"/>
          <a:stretch>
            <a:fillRect/>
          </a:stretch>
        </p:blipFill>
        <p:spPr>
          <a:xfrm>
            <a:off x="7712237" y="5170361"/>
            <a:ext cx="2735810" cy="557239"/>
          </a:xfrm>
          <a:prstGeom prst="rect">
            <a:avLst/>
          </a:prstGeom>
        </p:spPr>
      </p:pic>
      <p:pic>
        <p:nvPicPr>
          <p:cNvPr id="13" name="Grafik 12">
            <a:extLst>
              <a:ext uri="{FF2B5EF4-FFF2-40B4-BE49-F238E27FC236}">
                <a16:creationId xmlns:a16="http://schemas.microsoft.com/office/drawing/2014/main" id="{7FA6E9A1-56A1-491C-1CEC-F608697FB5A8}"/>
              </a:ext>
            </a:extLst>
          </p:cNvPr>
          <p:cNvPicPr>
            <a:picLocks noChangeAspect="1"/>
          </p:cNvPicPr>
          <p:nvPr/>
        </p:nvPicPr>
        <p:blipFill>
          <a:blip r:embed="rId7"/>
          <a:srcRect l="29179" t="19139" r="61548" b="18582"/>
          <a:stretch>
            <a:fillRect/>
          </a:stretch>
        </p:blipFill>
        <p:spPr>
          <a:xfrm>
            <a:off x="7725139" y="2948410"/>
            <a:ext cx="2715976" cy="384803"/>
          </a:xfrm>
          <a:prstGeom prst="rect">
            <a:avLst/>
          </a:prstGeom>
        </p:spPr>
      </p:pic>
      <p:pic>
        <p:nvPicPr>
          <p:cNvPr id="14" name="Grafik 13">
            <a:extLst>
              <a:ext uri="{FF2B5EF4-FFF2-40B4-BE49-F238E27FC236}">
                <a16:creationId xmlns:a16="http://schemas.microsoft.com/office/drawing/2014/main" id="{7D897790-EBE2-BBC9-DDFE-F749A02497B9}"/>
              </a:ext>
            </a:extLst>
          </p:cNvPr>
          <p:cNvPicPr>
            <a:picLocks noChangeAspect="1"/>
          </p:cNvPicPr>
          <p:nvPr/>
        </p:nvPicPr>
        <p:blipFill>
          <a:blip r:embed="rId7"/>
          <a:srcRect l="39209" t="4796" r="51596"/>
          <a:stretch>
            <a:fillRect/>
          </a:stretch>
        </p:blipFill>
        <p:spPr>
          <a:xfrm>
            <a:off x="7801672" y="3787956"/>
            <a:ext cx="2614042" cy="598896"/>
          </a:xfrm>
          <a:prstGeom prst="rect">
            <a:avLst/>
          </a:prstGeom>
        </p:spPr>
      </p:pic>
      <p:pic>
        <p:nvPicPr>
          <p:cNvPr id="15" name="Grafik 14">
            <a:extLst>
              <a:ext uri="{FF2B5EF4-FFF2-40B4-BE49-F238E27FC236}">
                <a16:creationId xmlns:a16="http://schemas.microsoft.com/office/drawing/2014/main" id="{3250D30F-D970-D865-3A2B-F135B8933179}"/>
              </a:ext>
            </a:extLst>
          </p:cNvPr>
          <p:cNvPicPr>
            <a:picLocks noChangeAspect="1"/>
          </p:cNvPicPr>
          <p:nvPr/>
        </p:nvPicPr>
        <p:blipFill>
          <a:blip r:embed="rId7"/>
          <a:srcRect l="49130" t="77144" r="41457"/>
          <a:stretch>
            <a:fillRect/>
          </a:stretch>
        </p:blipFill>
        <p:spPr>
          <a:xfrm>
            <a:off x="5092700" y="2688319"/>
            <a:ext cx="850900" cy="45719"/>
          </a:xfrm>
          <a:prstGeom prst="rect">
            <a:avLst/>
          </a:prstGeom>
        </p:spPr>
      </p:pic>
      <p:pic>
        <p:nvPicPr>
          <p:cNvPr id="16" name="Grafik 15">
            <a:extLst>
              <a:ext uri="{FF2B5EF4-FFF2-40B4-BE49-F238E27FC236}">
                <a16:creationId xmlns:a16="http://schemas.microsoft.com/office/drawing/2014/main" id="{DE4DBEA6-FF72-D13C-3681-1969EFBC54EF}"/>
              </a:ext>
            </a:extLst>
          </p:cNvPr>
          <p:cNvPicPr>
            <a:picLocks noChangeAspect="1"/>
          </p:cNvPicPr>
          <p:nvPr/>
        </p:nvPicPr>
        <p:blipFill>
          <a:blip r:embed="rId7"/>
          <a:srcRect l="58684" r="32183"/>
          <a:stretch>
            <a:fillRect/>
          </a:stretch>
        </p:blipFill>
        <p:spPr>
          <a:xfrm>
            <a:off x="7780207" y="5625103"/>
            <a:ext cx="2422766" cy="587055"/>
          </a:xfrm>
          <a:prstGeom prst="rect">
            <a:avLst/>
          </a:prstGeom>
        </p:spPr>
      </p:pic>
      <p:pic>
        <p:nvPicPr>
          <p:cNvPr id="17" name="Grafik 16">
            <a:extLst>
              <a:ext uri="{FF2B5EF4-FFF2-40B4-BE49-F238E27FC236}">
                <a16:creationId xmlns:a16="http://schemas.microsoft.com/office/drawing/2014/main" id="{BF309226-9276-7A88-F6CA-ACAB1D55677C}"/>
              </a:ext>
            </a:extLst>
          </p:cNvPr>
          <p:cNvPicPr>
            <a:picLocks noChangeAspect="1"/>
          </p:cNvPicPr>
          <p:nvPr/>
        </p:nvPicPr>
        <p:blipFill>
          <a:blip r:embed="rId7"/>
          <a:srcRect l="69297" t="1" r="22824" b="35024"/>
          <a:stretch>
            <a:fillRect/>
          </a:stretch>
        </p:blipFill>
        <p:spPr>
          <a:xfrm>
            <a:off x="7879375" y="4612773"/>
            <a:ext cx="2568453" cy="468766"/>
          </a:xfrm>
          <a:prstGeom prst="rect">
            <a:avLst/>
          </a:prstGeom>
        </p:spPr>
      </p:pic>
      <p:pic>
        <p:nvPicPr>
          <p:cNvPr id="18" name="Grafik 17">
            <a:extLst>
              <a:ext uri="{FF2B5EF4-FFF2-40B4-BE49-F238E27FC236}">
                <a16:creationId xmlns:a16="http://schemas.microsoft.com/office/drawing/2014/main" id="{4884D64E-2B1C-03B4-08EE-0F8D9D899E97}"/>
              </a:ext>
            </a:extLst>
          </p:cNvPr>
          <p:cNvPicPr>
            <a:picLocks noChangeAspect="1"/>
          </p:cNvPicPr>
          <p:nvPr/>
        </p:nvPicPr>
        <p:blipFill>
          <a:blip r:embed="rId7"/>
          <a:srcRect l="78459" t="-11517" r="12148" b="15258"/>
          <a:stretch>
            <a:fillRect/>
          </a:stretch>
        </p:blipFill>
        <p:spPr>
          <a:xfrm>
            <a:off x="7795321" y="1828939"/>
            <a:ext cx="2621148" cy="594416"/>
          </a:xfrm>
          <a:prstGeom prst="rect">
            <a:avLst/>
          </a:prstGeom>
        </p:spPr>
      </p:pic>
      <p:pic>
        <p:nvPicPr>
          <p:cNvPr id="19" name="Grafik 18">
            <a:extLst>
              <a:ext uri="{FF2B5EF4-FFF2-40B4-BE49-F238E27FC236}">
                <a16:creationId xmlns:a16="http://schemas.microsoft.com/office/drawing/2014/main" id="{27F8B1C7-36F0-D7D0-5722-9D40A92E33EF}"/>
              </a:ext>
            </a:extLst>
          </p:cNvPr>
          <p:cNvPicPr>
            <a:picLocks noChangeAspect="1"/>
          </p:cNvPicPr>
          <p:nvPr/>
        </p:nvPicPr>
        <p:blipFill>
          <a:blip r:embed="rId7"/>
          <a:srcRect l="87746" r="2137" b="1371"/>
          <a:stretch>
            <a:fillRect/>
          </a:stretch>
        </p:blipFill>
        <p:spPr>
          <a:xfrm>
            <a:off x="7662906" y="6183508"/>
            <a:ext cx="2559117" cy="552039"/>
          </a:xfrm>
          <a:prstGeom prst="rect">
            <a:avLst/>
          </a:prstGeom>
        </p:spPr>
      </p:pic>
      <p:pic>
        <p:nvPicPr>
          <p:cNvPr id="20" name="Grafik 19">
            <a:extLst>
              <a:ext uri="{FF2B5EF4-FFF2-40B4-BE49-F238E27FC236}">
                <a16:creationId xmlns:a16="http://schemas.microsoft.com/office/drawing/2014/main" id="{BD004A30-704D-8D5D-BBD6-99F9015B92CF}"/>
              </a:ext>
            </a:extLst>
          </p:cNvPr>
          <p:cNvPicPr>
            <a:picLocks noChangeAspect="1"/>
          </p:cNvPicPr>
          <p:nvPr/>
        </p:nvPicPr>
        <p:blipFill>
          <a:blip r:embed="rId7"/>
          <a:srcRect l="19457" t="11735" r="70989" b="2777"/>
          <a:stretch>
            <a:fillRect/>
          </a:stretch>
        </p:blipFill>
        <p:spPr>
          <a:xfrm>
            <a:off x="7776521" y="4267651"/>
            <a:ext cx="2715976" cy="537779"/>
          </a:xfrm>
          <a:prstGeom prst="rect">
            <a:avLst/>
          </a:prstGeom>
        </p:spPr>
      </p:pic>
      <p:pic>
        <p:nvPicPr>
          <p:cNvPr id="21" name="Grafik 20">
            <a:extLst>
              <a:ext uri="{FF2B5EF4-FFF2-40B4-BE49-F238E27FC236}">
                <a16:creationId xmlns:a16="http://schemas.microsoft.com/office/drawing/2014/main" id="{0A328A54-8451-FD20-6E04-83A2FFED43D5}"/>
              </a:ext>
            </a:extLst>
          </p:cNvPr>
          <p:cNvPicPr>
            <a:picLocks noChangeAspect="1"/>
          </p:cNvPicPr>
          <p:nvPr/>
        </p:nvPicPr>
        <p:blipFill>
          <a:blip r:embed="rId7"/>
          <a:srcRect l="9424" t="12357" r="80741" b="18506"/>
          <a:stretch>
            <a:fillRect/>
          </a:stretch>
        </p:blipFill>
        <p:spPr>
          <a:xfrm>
            <a:off x="7662906" y="2417063"/>
            <a:ext cx="2844761" cy="442526"/>
          </a:xfrm>
          <a:prstGeom prst="rect">
            <a:avLst/>
          </a:prstGeom>
        </p:spPr>
      </p:pic>
      <p:pic>
        <p:nvPicPr>
          <p:cNvPr id="22" name="Grafik 21">
            <a:extLst>
              <a:ext uri="{FF2B5EF4-FFF2-40B4-BE49-F238E27FC236}">
                <a16:creationId xmlns:a16="http://schemas.microsoft.com/office/drawing/2014/main" id="{74F59C65-421E-8CF0-2637-DF2BEC2F269F}"/>
              </a:ext>
            </a:extLst>
          </p:cNvPr>
          <p:cNvPicPr>
            <a:picLocks noChangeAspect="1"/>
          </p:cNvPicPr>
          <p:nvPr/>
        </p:nvPicPr>
        <p:blipFill>
          <a:blip r:embed="rId7"/>
          <a:srcRect t="1" r="90738" b="27235"/>
          <a:stretch>
            <a:fillRect/>
          </a:stretch>
        </p:blipFill>
        <p:spPr>
          <a:xfrm>
            <a:off x="7789220" y="3291481"/>
            <a:ext cx="2682378" cy="466308"/>
          </a:xfrm>
          <a:prstGeom prst="rect">
            <a:avLst/>
          </a:prstGeom>
        </p:spPr>
      </p:pic>
      <p:sp>
        <p:nvSpPr>
          <p:cNvPr id="9" name="Titel 1">
            <a:extLst>
              <a:ext uri="{FF2B5EF4-FFF2-40B4-BE49-F238E27FC236}">
                <a16:creationId xmlns:a16="http://schemas.microsoft.com/office/drawing/2014/main" id="{4D0C29E3-2B9F-4C46-1939-673182F2BB67}"/>
              </a:ext>
            </a:extLst>
          </p:cNvPr>
          <p:cNvSpPr txBox="1">
            <a:spLocks/>
          </p:cNvSpPr>
          <p:nvPr/>
        </p:nvSpPr>
        <p:spPr>
          <a:xfrm>
            <a:off x="260350" y="346848"/>
            <a:ext cx="1113917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4400" b="0" i="0" u="none" strike="noStrike" kern="1200" cap="none" spc="0" normalizeH="0" baseline="0" noProof="0" dirty="0">
                <a:ln>
                  <a:noFill/>
                </a:ln>
                <a:solidFill>
                  <a:prstClr val="black"/>
                </a:solidFill>
                <a:effectLst/>
                <a:uLnTx/>
                <a:uFillTx/>
                <a:latin typeface="UB Scala Sans" panose="02000503050000020003" pitchFamily="2" charset="0"/>
                <a:ea typeface="+mj-ea"/>
                <a:cs typeface="+mj-cs"/>
              </a:rPr>
              <a:t>Terminplanung im Seminar:</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de-DE" sz="4400" b="0" i="0" u="none" strike="noStrike" kern="1200" cap="none" spc="0" normalizeH="0" baseline="0" noProof="0" dirty="0">
                <a:ln>
                  <a:noFill/>
                </a:ln>
                <a:solidFill>
                  <a:prstClr val="black"/>
                </a:solidFill>
                <a:effectLst/>
                <a:uLnTx/>
                <a:uFillTx/>
                <a:latin typeface="UB Scala Sans" panose="02000503050000020003" pitchFamily="2" charset="0"/>
                <a:ea typeface="+mj-ea"/>
                <a:cs typeface="+mj-cs"/>
              </a:rPr>
              <a:t>       Feiern Sie in diesem Semester Feiertage? </a:t>
            </a:r>
          </a:p>
        </p:txBody>
      </p:sp>
    </p:spTree>
    <p:extLst>
      <p:ext uri="{BB962C8B-B14F-4D97-AF65-F5344CB8AC3E}">
        <p14:creationId xmlns:p14="http://schemas.microsoft.com/office/powerpoint/2010/main" val="571766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C0DDF4-0F35-EE29-EEE6-BB0B2526D779}"/>
              </a:ext>
            </a:extLst>
          </p:cNvPr>
          <p:cNvSpPr>
            <a:spLocks noGrp="1"/>
          </p:cNvSpPr>
          <p:nvPr>
            <p:ph type="title"/>
          </p:nvPr>
        </p:nvSpPr>
        <p:spPr>
          <a:xfrm>
            <a:off x="838200" y="365125"/>
            <a:ext cx="7253614" cy="1325563"/>
          </a:xfrm>
        </p:spPr>
        <p:txBody>
          <a:bodyPr>
            <a:normAutofit/>
          </a:bodyPr>
          <a:lstStyle/>
          <a:p>
            <a:r>
              <a:rPr lang="de-DE" dirty="0">
                <a:latin typeface="UB Scala Sans" panose="02000503050000020003" pitchFamily="2" charset="0"/>
              </a:rPr>
              <a:t>Unterstützungsmöglichkeiten </a:t>
            </a:r>
            <a:br>
              <a:rPr lang="de-DE" dirty="0">
                <a:latin typeface="UB Scala Sans" panose="02000503050000020003" pitchFamily="2" charset="0"/>
              </a:rPr>
            </a:br>
            <a:r>
              <a:rPr lang="de-DE" dirty="0">
                <a:latin typeface="UB Scala Sans" panose="02000503050000020003" pitchFamily="2" charset="0"/>
              </a:rPr>
              <a:t>für Sie auf einen Blick</a:t>
            </a:r>
          </a:p>
        </p:txBody>
      </p:sp>
      <p:grpSp>
        <p:nvGrpSpPr>
          <p:cNvPr id="58" name="Gruppieren 57">
            <a:extLst>
              <a:ext uri="{FF2B5EF4-FFF2-40B4-BE49-F238E27FC236}">
                <a16:creationId xmlns:a16="http://schemas.microsoft.com/office/drawing/2014/main" id="{F23B4D6F-0537-3814-97BD-5EA2C2ADBE29}"/>
              </a:ext>
            </a:extLst>
          </p:cNvPr>
          <p:cNvGrpSpPr/>
          <p:nvPr/>
        </p:nvGrpSpPr>
        <p:grpSpPr>
          <a:xfrm>
            <a:off x="9901643" y="5344863"/>
            <a:ext cx="1030782" cy="765970"/>
            <a:chOff x="1061062" y="2351165"/>
            <a:chExt cx="1030782" cy="765970"/>
          </a:xfrm>
        </p:grpSpPr>
        <p:sp>
          <p:nvSpPr>
            <p:cNvPr id="21" name="Rechteck: abgerundete Ecken 20">
              <a:extLst>
                <a:ext uri="{FF2B5EF4-FFF2-40B4-BE49-F238E27FC236}">
                  <a16:creationId xmlns:a16="http://schemas.microsoft.com/office/drawing/2014/main" id="{3F613902-8556-1CF0-B518-3B7A44EAA910}"/>
                </a:ext>
              </a:extLst>
            </p:cNvPr>
            <p:cNvSpPr/>
            <p:nvPr/>
          </p:nvSpPr>
          <p:spPr>
            <a:xfrm>
              <a:off x="1061062" y="2351165"/>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UB Scala Sans" panose="02000503050000020003" pitchFamily="2" charset="0"/>
              </a:endParaRPr>
            </a:p>
          </p:txBody>
        </p:sp>
        <p:pic>
          <p:nvPicPr>
            <p:cNvPr id="22" name="Grafik 21">
              <a:extLst>
                <a:ext uri="{FF2B5EF4-FFF2-40B4-BE49-F238E27FC236}">
                  <a16:creationId xmlns:a16="http://schemas.microsoft.com/office/drawing/2014/main" id="{D5BE0250-9ADC-BD9A-0965-0D852FE9AF24}"/>
                </a:ext>
              </a:extLst>
            </p:cNvPr>
            <p:cNvPicPr>
              <a:picLocks noChangeAspect="1"/>
            </p:cNvPicPr>
            <p:nvPr/>
          </p:nvPicPr>
          <p:blipFill>
            <a:blip r:embed="rId3"/>
            <a:srcRect l="3357" t="25128" r="50000" b="24097"/>
            <a:stretch/>
          </p:blipFill>
          <p:spPr>
            <a:xfrm>
              <a:off x="1282499" y="2416008"/>
              <a:ext cx="587909" cy="639988"/>
            </a:xfrm>
            <a:prstGeom prst="rect">
              <a:avLst/>
            </a:prstGeom>
          </p:spPr>
        </p:pic>
      </p:grpSp>
      <p:sp>
        <p:nvSpPr>
          <p:cNvPr id="27" name="Rechteck: abgerundete Ecken 26">
            <a:hlinkClick r:id="rId4"/>
            <a:extLst>
              <a:ext uri="{FF2B5EF4-FFF2-40B4-BE49-F238E27FC236}">
                <a16:creationId xmlns:a16="http://schemas.microsoft.com/office/drawing/2014/main" id="{7EB7274F-6897-5575-B877-DDC45E9C23BE}"/>
              </a:ext>
            </a:extLst>
          </p:cNvPr>
          <p:cNvSpPr/>
          <p:nvPr/>
        </p:nvSpPr>
        <p:spPr>
          <a:xfrm>
            <a:off x="7308874" y="1740896"/>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UB Scala Sans" panose="02000503050000020003" pitchFamily="2" charset="0"/>
              </a:rPr>
              <a:t>Anti-diskriminierung: Information und Beratung</a:t>
            </a:r>
          </a:p>
        </p:txBody>
      </p:sp>
      <p:sp>
        <p:nvSpPr>
          <p:cNvPr id="20" name="Rechteck: abgerundete Ecken 19">
            <a:hlinkClick r:id="rId5"/>
            <a:extLst>
              <a:ext uri="{FF2B5EF4-FFF2-40B4-BE49-F238E27FC236}">
                <a16:creationId xmlns:a16="http://schemas.microsoft.com/office/drawing/2014/main" id="{D1E7A3A4-855D-3967-6CBB-372AC29E1445}"/>
              </a:ext>
            </a:extLst>
          </p:cNvPr>
          <p:cNvSpPr/>
          <p:nvPr/>
        </p:nvSpPr>
        <p:spPr>
          <a:xfrm>
            <a:off x="3027801" y="1740896"/>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Beratungs-</a:t>
            </a:r>
            <a:r>
              <a:rPr lang="de-DE" sz="1600" dirty="0" err="1">
                <a:latin typeface="UB Scala Sans" panose="02000503050000020003" pitchFamily="2" charset="0"/>
              </a:rPr>
              <a:t>leitfaden</a:t>
            </a:r>
            <a:endParaRPr lang="de-DE" sz="1600" dirty="0">
              <a:latin typeface="UB Scala Sans" panose="02000503050000020003" pitchFamily="2" charset="0"/>
            </a:endParaRPr>
          </a:p>
        </p:txBody>
      </p:sp>
      <p:sp>
        <p:nvSpPr>
          <p:cNvPr id="3" name="Rechteck: abgerundete Ecken 2">
            <a:hlinkClick r:id="rId6"/>
            <a:extLst>
              <a:ext uri="{FF2B5EF4-FFF2-40B4-BE49-F238E27FC236}">
                <a16:creationId xmlns:a16="http://schemas.microsoft.com/office/drawing/2014/main" id="{E4D77643-13C1-34DF-3075-A8D07E51F6D4}"/>
              </a:ext>
            </a:extLst>
          </p:cNvPr>
          <p:cNvSpPr/>
          <p:nvPr/>
        </p:nvSpPr>
        <p:spPr>
          <a:xfrm>
            <a:off x="3027801" y="482819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Verfügbare</a:t>
            </a:r>
          </a:p>
          <a:p>
            <a:pPr algn="ctr"/>
            <a:r>
              <a:rPr lang="de-DE" sz="1600" dirty="0">
                <a:latin typeface="UB Scala Sans" panose="02000503050000020003" pitchFamily="2" charset="0"/>
              </a:rPr>
              <a:t>Hilfsmittel</a:t>
            </a:r>
          </a:p>
        </p:txBody>
      </p:sp>
      <p:sp>
        <p:nvSpPr>
          <p:cNvPr id="5" name="Rechteck: abgerundete Ecken 4">
            <a:hlinkClick r:id="rId7"/>
            <a:extLst>
              <a:ext uri="{FF2B5EF4-FFF2-40B4-BE49-F238E27FC236}">
                <a16:creationId xmlns:a16="http://schemas.microsoft.com/office/drawing/2014/main" id="{F469A7B4-8AFC-3795-C65A-4A17C8D680D4}"/>
              </a:ext>
            </a:extLst>
          </p:cNvPr>
          <p:cNvSpPr/>
          <p:nvPr/>
        </p:nvSpPr>
        <p:spPr>
          <a:xfrm>
            <a:off x="5169111" y="4785270"/>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de-DE" sz="1600" dirty="0">
                <a:latin typeface="UB Scala Sans" panose="02000503050000020003" pitchFamily="2" charset="0"/>
              </a:rPr>
            </a:br>
            <a:r>
              <a:rPr lang="de-DE" sz="1600" dirty="0">
                <a:latin typeface="UB Scala Sans" panose="02000503050000020003" pitchFamily="2" charset="0"/>
              </a:rPr>
              <a:t>Barrierefreie</a:t>
            </a:r>
          </a:p>
          <a:p>
            <a:pPr algn="ctr"/>
            <a:r>
              <a:rPr lang="de-DE" sz="1600" dirty="0">
                <a:latin typeface="UB Scala Sans" panose="02000503050000020003" pitchFamily="2" charset="0"/>
              </a:rPr>
              <a:t>Kommunikation bei</a:t>
            </a:r>
          </a:p>
          <a:p>
            <a:pPr algn="ctr"/>
            <a:r>
              <a:rPr lang="de-DE" sz="1600" dirty="0">
                <a:latin typeface="UB Scala Sans" panose="02000503050000020003" pitchFamily="2" charset="0"/>
              </a:rPr>
              <a:t>Veranstaltungen</a:t>
            </a:r>
          </a:p>
          <a:p>
            <a:pPr algn="ctr"/>
            <a:endParaRPr lang="de-DE" sz="1600" dirty="0">
              <a:solidFill>
                <a:schemeClr val="bg1"/>
              </a:solidFill>
              <a:latin typeface="UB Scala Sans" panose="02000503050000020003" pitchFamily="2" charset="0"/>
            </a:endParaRPr>
          </a:p>
        </p:txBody>
      </p:sp>
      <p:sp>
        <p:nvSpPr>
          <p:cNvPr id="30" name="Rechteck: abgerundete Ecken 29">
            <a:hlinkClick r:id="rId8"/>
            <a:extLst>
              <a:ext uri="{FF2B5EF4-FFF2-40B4-BE49-F238E27FC236}">
                <a16:creationId xmlns:a16="http://schemas.microsoft.com/office/drawing/2014/main" id="{14C66874-7BA9-3E05-563C-1BA24AD2DA16}"/>
              </a:ext>
            </a:extLst>
          </p:cNvPr>
          <p:cNvSpPr/>
          <p:nvPr/>
        </p:nvSpPr>
        <p:spPr>
          <a:xfrm>
            <a:off x="5169111" y="330133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Barrierefreie Veranstaltungen organisieren</a:t>
            </a:r>
          </a:p>
        </p:txBody>
      </p:sp>
      <p:sp>
        <p:nvSpPr>
          <p:cNvPr id="34" name="Rechteck: abgerundete Ecken 33">
            <a:hlinkClick r:id="rId9"/>
            <a:extLst>
              <a:ext uri="{FF2B5EF4-FFF2-40B4-BE49-F238E27FC236}">
                <a16:creationId xmlns:a16="http://schemas.microsoft.com/office/drawing/2014/main" id="{58C9EE64-BBFC-BE30-DA6B-9259AFB789CC}"/>
              </a:ext>
            </a:extLst>
          </p:cNvPr>
          <p:cNvSpPr/>
          <p:nvPr/>
        </p:nvSpPr>
        <p:spPr>
          <a:xfrm>
            <a:off x="5169111" y="1740896"/>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Digitale barrierefreie Materialien/Lern-umgebungen</a:t>
            </a:r>
          </a:p>
        </p:txBody>
      </p:sp>
      <p:sp>
        <p:nvSpPr>
          <p:cNvPr id="35" name="Rechteck: abgerundete Ecken 34">
            <a:hlinkClick r:id="rId10"/>
            <a:extLst>
              <a:ext uri="{FF2B5EF4-FFF2-40B4-BE49-F238E27FC236}">
                <a16:creationId xmlns:a16="http://schemas.microsoft.com/office/drawing/2014/main" id="{F6692B12-0E7F-9C09-EA0F-49CB3959116F}"/>
              </a:ext>
            </a:extLst>
          </p:cNvPr>
          <p:cNvSpPr/>
          <p:nvPr/>
        </p:nvSpPr>
        <p:spPr>
          <a:xfrm>
            <a:off x="902151" y="482819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Nachteils-</a:t>
            </a:r>
            <a:r>
              <a:rPr lang="de-DE" sz="1600" dirty="0" err="1">
                <a:latin typeface="UB Scala Sans" panose="02000503050000020003" pitchFamily="2" charset="0"/>
              </a:rPr>
              <a:t>ausgleich</a:t>
            </a:r>
            <a:endParaRPr lang="de-DE" sz="1600" dirty="0">
              <a:latin typeface="UB Scala Sans" panose="02000503050000020003" pitchFamily="2" charset="0"/>
            </a:endParaRPr>
          </a:p>
        </p:txBody>
      </p:sp>
      <p:sp>
        <p:nvSpPr>
          <p:cNvPr id="36" name="Rechteck: abgerundete Ecken 35">
            <a:hlinkClick r:id="rId11"/>
            <a:extLst>
              <a:ext uri="{FF2B5EF4-FFF2-40B4-BE49-F238E27FC236}">
                <a16:creationId xmlns:a16="http://schemas.microsoft.com/office/drawing/2014/main" id="{855B62B5-9EA9-9590-7DC3-DFFDA322F6B8}"/>
              </a:ext>
            </a:extLst>
          </p:cNvPr>
          <p:cNvSpPr/>
          <p:nvPr/>
        </p:nvSpPr>
        <p:spPr>
          <a:xfrm>
            <a:off x="902151" y="1740896"/>
            <a:ext cx="1904214" cy="1325563"/>
          </a:xfrm>
          <a:prstGeom prst="roundRect">
            <a:avLst>
              <a:gd name="adj" fmla="val 20447"/>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UB Scala Sans" panose="02000503050000020003" pitchFamily="2" charset="0"/>
              </a:rPr>
              <a:t>Zentrale </a:t>
            </a:r>
            <a:br>
              <a:rPr lang="de-DE" sz="1600" dirty="0">
                <a:solidFill>
                  <a:schemeClr val="bg1"/>
                </a:solidFill>
                <a:latin typeface="UB Scala Sans" panose="02000503050000020003" pitchFamily="2" charset="0"/>
              </a:rPr>
            </a:br>
            <a:r>
              <a:rPr lang="de-DE" sz="1600" dirty="0">
                <a:solidFill>
                  <a:schemeClr val="bg1"/>
                </a:solidFill>
                <a:latin typeface="UB Scala Sans" panose="02000503050000020003" pitchFamily="2" charset="0"/>
              </a:rPr>
              <a:t>Studien-</a:t>
            </a:r>
            <a:br>
              <a:rPr lang="de-DE" sz="1600" dirty="0">
                <a:solidFill>
                  <a:schemeClr val="bg1"/>
                </a:solidFill>
                <a:latin typeface="UB Scala Sans" panose="02000503050000020003" pitchFamily="2" charset="0"/>
              </a:rPr>
            </a:br>
            <a:r>
              <a:rPr lang="de-DE" sz="1600" dirty="0" err="1">
                <a:solidFill>
                  <a:schemeClr val="bg1"/>
                </a:solidFill>
                <a:latin typeface="UB Scala Sans" panose="02000503050000020003" pitchFamily="2" charset="0"/>
              </a:rPr>
              <a:t>beratung</a:t>
            </a:r>
            <a:endParaRPr lang="de-DE" sz="1600" dirty="0">
              <a:solidFill>
                <a:schemeClr val="bg1"/>
              </a:solidFill>
              <a:latin typeface="UB Scala Sans" panose="02000503050000020003" pitchFamily="2" charset="0"/>
            </a:endParaRPr>
          </a:p>
        </p:txBody>
      </p:sp>
      <p:sp>
        <p:nvSpPr>
          <p:cNvPr id="37" name="Rechteck: abgerundete Ecken 36">
            <a:hlinkClick r:id="rId12"/>
            <a:extLst>
              <a:ext uri="{FF2B5EF4-FFF2-40B4-BE49-F238E27FC236}">
                <a16:creationId xmlns:a16="http://schemas.microsoft.com/office/drawing/2014/main" id="{B3A6A92E-7052-9E36-D66F-AFB4BC6435CC}"/>
              </a:ext>
            </a:extLst>
          </p:cNvPr>
          <p:cNvSpPr/>
          <p:nvPr/>
        </p:nvSpPr>
        <p:spPr>
          <a:xfrm>
            <a:off x="902151" y="330133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Kontaktstelle Studium und Behinderung</a:t>
            </a:r>
          </a:p>
        </p:txBody>
      </p:sp>
      <p:sp>
        <p:nvSpPr>
          <p:cNvPr id="38" name="Rechteck: abgerundete Ecken 37">
            <a:hlinkClick r:id="rId13"/>
            <a:extLst>
              <a:ext uri="{FF2B5EF4-FFF2-40B4-BE49-F238E27FC236}">
                <a16:creationId xmlns:a16="http://schemas.microsoft.com/office/drawing/2014/main" id="{AB84B567-991A-432C-8CD8-948CCD032C9D}"/>
              </a:ext>
            </a:extLst>
          </p:cNvPr>
          <p:cNvSpPr/>
          <p:nvPr/>
        </p:nvSpPr>
        <p:spPr>
          <a:xfrm>
            <a:off x="3027801" y="330133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Familienbüro: Studierende mit Kindern und Pflege von Angehörigen</a:t>
            </a:r>
          </a:p>
        </p:txBody>
      </p:sp>
      <p:sp>
        <p:nvSpPr>
          <p:cNvPr id="40" name="Rechteck: abgerundete Ecken 39">
            <a:hlinkClick r:id="rId14"/>
            <a:extLst>
              <a:ext uri="{FF2B5EF4-FFF2-40B4-BE49-F238E27FC236}">
                <a16:creationId xmlns:a16="http://schemas.microsoft.com/office/drawing/2014/main" id="{22BC1F24-C108-409B-0F6B-349F08363375}"/>
              </a:ext>
            </a:extLst>
          </p:cNvPr>
          <p:cNvSpPr/>
          <p:nvPr/>
        </p:nvSpPr>
        <p:spPr>
          <a:xfrm>
            <a:off x="7308874" y="4808063"/>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Handreichung für den Umgang mit Trans*-geschlechtlichkeit</a:t>
            </a:r>
          </a:p>
        </p:txBody>
      </p:sp>
      <p:pic>
        <p:nvPicPr>
          <p:cNvPr id="4" name="Grafik 3">
            <a:extLst>
              <a:ext uri="{FF2B5EF4-FFF2-40B4-BE49-F238E27FC236}">
                <a16:creationId xmlns:a16="http://schemas.microsoft.com/office/drawing/2014/main" id="{9865F752-36C6-6500-88D2-BEAF2C8E32EF}"/>
              </a:ext>
            </a:extLst>
          </p:cNvPr>
          <p:cNvPicPr>
            <a:picLocks noChangeAspect="1"/>
          </p:cNvPicPr>
          <p:nvPr/>
        </p:nvPicPr>
        <p:blipFill>
          <a:blip r:embed="rId15"/>
          <a:stretch>
            <a:fillRect/>
          </a:stretch>
        </p:blipFill>
        <p:spPr>
          <a:xfrm>
            <a:off x="10668000" y="245500"/>
            <a:ext cx="1329468" cy="1329468"/>
          </a:xfrm>
          <a:prstGeom prst="rect">
            <a:avLst/>
          </a:prstGeom>
        </p:spPr>
      </p:pic>
      <p:sp>
        <p:nvSpPr>
          <p:cNvPr id="6" name="Rechteck: abgerundete Ecken 5">
            <a:hlinkClick r:id="rId16"/>
            <a:extLst>
              <a:ext uri="{FF2B5EF4-FFF2-40B4-BE49-F238E27FC236}">
                <a16:creationId xmlns:a16="http://schemas.microsoft.com/office/drawing/2014/main" id="{DA8CB501-33C8-485E-5B71-F1F9CD12E495}"/>
              </a:ext>
            </a:extLst>
          </p:cNvPr>
          <p:cNvSpPr/>
          <p:nvPr/>
        </p:nvSpPr>
        <p:spPr>
          <a:xfrm>
            <a:off x="7308874" y="3301335"/>
            <a:ext cx="1904214"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latin typeface="UB Scala Sans" panose="02000503050000020003" pitchFamily="2" charset="0"/>
              </a:rPr>
              <a:t>Empfehlungen für gendergerechten Sprachgebrauch</a:t>
            </a:r>
          </a:p>
        </p:txBody>
      </p:sp>
      <p:sp>
        <p:nvSpPr>
          <p:cNvPr id="7" name="Rechteck: abgerundete Ecken 6">
            <a:hlinkClick r:id="rId17"/>
            <a:extLst>
              <a:ext uri="{FF2B5EF4-FFF2-40B4-BE49-F238E27FC236}">
                <a16:creationId xmlns:a16="http://schemas.microsoft.com/office/drawing/2014/main" id="{74A7A373-E0DD-AC3C-3FBB-472B9765C8FB}"/>
              </a:ext>
            </a:extLst>
          </p:cNvPr>
          <p:cNvSpPr/>
          <p:nvPr/>
        </p:nvSpPr>
        <p:spPr>
          <a:xfrm>
            <a:off x="9448637" y="3301334"/>
            <a:ext cx="1904214" cy="1325563"/>
          </a:xfrm>
          <a:prstGeom prst="roundRect">
            <a:avLst>
              <a:gd name="adj" fmla="val 20447"/>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bg1"/>
                </a:solidFill>
                <a:latin typeface="UB Scala Sans" panose="02000503050000020003" pitchFamily="2" charset="0"/>
              </a:rPr>
              <a:t>Mind Matters: </a:t>
            </a:r>
          </a:p>
          <a:p>
            <a:pPr algn="ctr"/>
            <a:r>
              <a:rPr lang="de-DE" sz="1600" dirty="0">
                <a:solidFill>
                  <a:schemeClr val="bg1"/>
                </a:solidFill>
                <a:latin typeface="UB Scala Sans" panose="02000503050000020003" pitchFamily="2" charset="0"/>
              </a:rPr>
              <a:t>Infos, Angebote und Aktionen zur mentalen  Gesundheit</a:t>
            </a:r>
          </a:p>
        </p:txBody>
      </p:sp>
    </p:spTree>
    <p:extLst>
      <p:ext uri="{BB962C8B-B14F-4D97-AF65-F5344CB8AC3E}">
        <p14:creationId xmlns:p14="http://schemas.microsoft.com/office/powerpoint/2010/main" val="11604252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9C44AFCB-1FF2-3938-D1F7-CAB0894FD88C}"/>
              </a:ext>
            </a:extLst>
          </p:cNvPr>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dirty="0">
                <a:latin typeface="UB Scala Sans" panose="02000503050000020003" pitchFamily="2" charset="0"/>
              </a:rPr>
              <a:t>Umgang im Seminar:</a:t>
            </a:r>
          </a:p>
          <a:p>
            <a:r>
              <a:rPr lang="de-DE" dirty="0">
                <a:latin typeface="UB Scala Sans" panose="02000503050000020003" pitchFamily="2" charset="0"/>
              </a:rPr>
              <a:t>       Was ist Ihnen wichtig? </a:t>
            </a:r>
          </a:p>
        </p:txBody>
      </p:sp>
      <p:sp>
        <p:nvSpPr>
          <p:cNvPr id="11" name="Rechteck: abgerundete Ecken 10">
            <a:extLst>
              <a:ext uri="{FF2B5EF4-FFF2-40B4-BE49-F238E27FC236}">
                <a16:creationId xmlns:a16="http://schemas.microsoft.com/office/drawing/2014/main" id="{7582FD3F-BCBE-904C-B4A7-B2E0A2B6D7D5}"/>
              </a:ext>
            </a:extLst>
          </p:cNvPr>
          <p:cNvSpPr/>
          <p:nvPr/>
        </p:nvSpPr>
        <p:spPr>
          <a:xfrm>
            <a:off x="4040386" y="1869787"/>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9581" y="80327"/>
                  <a:pt x="70687" y="-9480"/>
                  <a:pt x="173280" y="0"/>
                </a:cubicBezTo>
                <a:cubicBezTo>
                  <a:pt x="624239" y="-44127"/>
                  <a:pt x="1269087" y="-87012"/>
                  <a:pt x="1743202" y="0"/>
                </a:cubicBezTo>
                <a:cubicBezTo>
                  <a:pt x="1839220" y="-6602"/>
                  <a:pt x="1925674" y="72441"/>
                  <a:pt x="1916482" y="173280"/>
                </a:cubicBezTo>
                <a:cubicBezTo>
                  <a:pt x="1940370" y="507402"/>
                  <a:pt x="1879610" y="612586"/>
                  <a:pt x="1916482" y="866381"/>
                </a:cubicBezTo>
                <a:cubicBezTo>
                  <a:pt x="1926332" y="951101"/>
                  <a:pt x="1839901" y="1042719"/>
                  <a:pt x="1743202" y="1039661"/>
                </a:cubicBezTo>
                <a:cubicBezTo>
                  <a:pt x="1351668" y="1043604"/>
                  <a:pt x="653683" y="1131896"/>
                  <a:pt x="173280" y="1039661"/>
                </a:cubicBezTo>
                <a:cubicBezTo>
                  <a:pt x="81515" y="1039778"/>
                  <a:pt x="-12274" y="974114"/>
                  <a:pt x="0" y="866381"/>
                </a:cubicBezTo>
                <a:cubicBezTo>
                  <a:pt x="7677" y="720061"/>
                  <a:pt x="29728" y="389971"/>
                  <a:pt x="0" y="173280"/>
                </a:cubicBezTo>
                <a:close/>
              </a:path>
              <a:path w="1916482" h="1039661" stroke="0" extrusionOk="0">
                <a:moveTo>
                  <a:pt x="0" y="173280"/>
                </a:moveTo>
                <a:cubicBezTo>
                  <a:pt x="-16274" y="79815"/>
                  <a:pt x="75284" y="3799"/>
                  <a:pt x="173280" y="0"/>
                </a:cubicBezTo>
                <a:cubicBezTo>
                  <a:pt x="641441" y="-15181"/>
                  <a:pt x="1490209" y="-127945"/>
                  <a:pt x="1743202" y="0"/>
                </a:cubicBezTo>
                <a:cubicBezTo>
                  <a:pt x="1841603" y="-459"/>
                  <a:pt x="1917985" y="68919"/>
                  <a:pt x="1916482" y="173280"/>
                </a:cubicBezTo>
                <a:cubicBezTo>
                  <a:pt x="1898397" y="400355"/>
                  <a:pt x="1938403" y="541562"/>
                  <a:pt x="1916482" y="866381"/>
                </a:cubicBezTo>
                <a:cubicBezTo>
                  <a:pt x="1908449" y="947084"/>
                  <a:pt x="1841878" y="1042483"/>
                  <a:pt x="1743202" y="1039661"/>
                </a:cubicBezTo>
                <a:cubicBezTo>
                  <a:pt x="1254064" y="910026"/>
                  <a:pt x="446542" y="899657"/>
                  <a:pt x="173280" y="1039661"/>
                </a:cubicBezTo>
                <a:cubicBezTo>
                  <a:pt x="72472" y="1038486"/>
                  <a:pt x="14324" y="971064"/>
                  <a:pt x="0" y="866381"/>
                </a:cubicBezTo>
                <a:cubicBezTo>
                  <a:pt x="-7987" y="748122"/>
                  <a:pt x="-43962" y="470279"/>
                  <a:pt x="0" y="173280"/>
                </a:cubicBezTo>
                <a:close/>
              </a:path>
            </a:pathLst>
          </a:custGeom>
          <a:solidFill>
            <a:schemeClr val="accent6">
              <a:lumMod val="40000"/>
              <a:lumOff val="60000"/>
            </a:schemeClr>
          </a:solidFill>
          <a:ln>
            <a:extLst>
              <a:ext uri="{C807C97D-BFC1-408E-A445-0C87EB9F89A2}">
                <ask:lineSketchStyleProps xmlns:ask="http://schemas.microsoft.com/office/drawing/2018/sketchyshapes" sd="1805825134">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Respekt</a:t>
            </a:r>
          </a:p>
        </p:txBody>
      </p:sp>
      <p:sp>
        <p:nvSpPr>
          <p:cNvPr id="12" name="Rechteck: abgerundete Ecken 11">
            <a:extLst>
              <a:ext uri="{FF2B5EF4-FFF2-40B4-BE49-F238E27FC236}">
                <a16:creationId xmlns:a16="http://schemas.microsoft.com/office/drawing/2014/main" id="{382F7552-6052-5436-DA68-F43CE066A21E}"/>
              </a:ext>
            </a:extLst>
          </p:cNvPr>
          <p:cNvSpPr/>
          <p:nvPr/>
        </p:nvSpPr>
        <p:spPr>
          <a:xfrm>
            <a:off x="5406008" y="3036032"/>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3653" y="59248"/>
                  <a:pt x="80832" y="-4080"/>
                  <a:pt x="173280" y="0"/>
                </a:cubicBezTo>
                <a:cubicBezTo>
                  <a:pt x="571699" y="121484"/>
                  <a:pt x="1502907" y="-113552"/>
                  <a:pt x="1743202" y="0"/>
                </a:cubicBezTo>
                <a:cubicBezTo>
                  <a:pt x="1845830" y="12165"/>
                  <a:pt x="1920369" y="94754"/>
                  <a:pt x="1916482" y="173280"/>
                </a:cubicBezTo>
                <a:cubicBezTo>
                  <a:pt x="1858317" y="350188"/>
                  <a:pt x="1874283" y="551701"/>
                  <a:pt x="1916482" y="866381"/>
                </a:cubicBezTo>
                <a:cubicBezTo>
                  <a:pt x="1909266" y="948876"/>
                  <a:pt x="1834253" y="1037704"/>
                  <a:pt x="1743202" y="1039661"/>
                </a:cubicBezTo>
                <a:cubicBezTo>
                  <a:pt x="1577700" y="1176179"/>
                  <a:pt x="345195" y="904587"/>
                  <a:pt x="173280" y="1039661"/>
                </a:cubicBezTo>
                <a:cubicBezTo>
                  <a:pt x="77448" y="1036202"/>
                  <a:pt x="-4885" y="978203"/>
                  <a:pt x="0" y="866381"/>
                </a:cubicBezTo>
                <a:cubicBezTo>
                  <a:pt x="8940" y="622170"/>
                  <a:pt x="27811" y="287658"/>
                  <a:pt x="0" y="173280"/>
                </a:cubicBezTo>
                <a:close/>
              </a:path>
              <a:path w="1916482" h="1039661" stroke="0" extrusionOk="0">
                <a:moveTo>
                  <a:pt x="0" y="173280"/>
                </a:moveTo>
                <a:cubicBezTo>
                  <a:pt x="11144" y="87810"/>
                  <a:pt x="84586" y="-3002"/>
                  <a:pt x="173280" y="0"/>
                </a:cubicBezTo>
                <a:cubicBezTo>
                  <a:pt x="380375" y="13998"/>
                  <a:pt x="961314" y="-61453"/>
                  <a:pt x="1743202" y="0"/>
                </a:cubicBezTo>
                <a:cubicBezTo>
                  <a:pt x="1840611" y="18961"/>
                  <a:pt x="1909113" y="61229"/>
                  <a:pt x="1916482" y="173280"/>
                </a:cubicBezTo>
                <a:cubicBezTo>
                  <a:pt x="1868958" y="501335"/>
                  <a:pt x="1939423" y="700058"/>
                  <a:pt x="1916482" y="866381"/>
                </a:cubicBezTo>
                <a:cubicBezTo>
                  <a:pt x="1908556" y="964596"/>
                  <a:pt x="1839355" y="1054385"/>
                  <a:pt x="1743202" y="1039661"/>
                </a:cubicBezTo>
                <a:cubicBezTo>
                  <a:pt x="1264493" y="966723"/>
                  <a:pt x="539368" y="1051246"/>
                  <a:pt x="173280" y="1039661"/>
                </a:cubicBezTo>
                <a:cubicBezTo>
                  <a:pt x="91345" y="1042521"/>
                  <a:pt x="9116" y="956205"/>
                  <a:pt x="0" y="866381"/>
                </a:cubicBezTo>
                <a:cubicBezTo>
                  <a:pt x="-48456" y="706037"/>
                  <a:pt x="-34231" y="250818"/>
                  <a:pt x="0" y="173280"/>
                </a:cubicBezTo>
                <a:close/>
              </a:path>
            </a:pathLst>
          </a:custGeom>
          <a:solidFill>
            <a:schemeClr val="accent6">
              <a:lumMod val="50000"/>
            </a:schemeClr>
          </a:solidFill>
          <a:ln>
            <a:extLst>
              <a:ext uri="{C807C97D-BFC1-408E-A445-0C87EB9F89A2}">
                <ask:lineSketchStyleProps xmlns:ask="http://schemas.microsoft.com/office/drawing/2018/sketchyshapes" sd="357400538">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Toleranz</a:t>
            </a:r>
          </a:p>
        </p:txBody>
      </p:sp>
      <p:sp>
        <p:nvSpPr>
          <p:cNvPr id="13" name="Rechteck: abgerundete Ecken 12">
            <a:extLst>
              <a:ext uri="{FF2B5EF4-FFF2-40B4-BE49-F238E27FC236}">
                <a16:creationId xmlns:a16="http://schemas.microsoft.com/office/drawing/2014/main" id="{A04EA2FD-4377-6BA3-3270-660EBFD1F264}"/>
              </a:ext>
            </a:extLst>
          </p:cNvPr>
          <p:cNvSpPr/>
          <p:nvPr/>
        </p:nvSpPr>
        <p:spPr>
          <a:xfrm>
            <a:off x="6555871" y="1835621"/>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3270" y="85404"/>
                  <a:pt x="82023" y="-2192"/>
                  <a:pt x="173280" y="0"/>
                </a:cubicBezTo>
                <a:cubicBezTo>
                  <a:pt x="877706" y="-14935"/>
                  <a:pt x="1078793" y="75190"/>
                  <a:pt x="1743202" y="0"/>
                </a:cubicBezTo>
                <a:cubicBezTo>
                  <a:pt x="1833679" y="4281"/>
                  <a:pt x="1907209" y="81296"/>
                  <a:pt x="1916482" y="173280"/>
                </a:cubicBezTo>
                <a:cubicBezTo>
                  <a:pt x="1864873" y="392962"/>
                  <a:pt x="1903413" y="551697"/>
                  <a:pt x="1916482" y="866381"/>
                </a:cubicBezTo>
                <a:cubicBezTo>
                  <a:pt x="1911440" y="946255"/>
                  <a:pt x="1852195" y="1042931"/>
                  <a:pt x="1743202" y="1039661"/>
                </a:cubicBezTo>
                <a:cubicBezTo>
                  <a:pt x="1231021" y="987518"/>
                  <a:pt x="820540" y="1043613"/>
                  <a:pt x="173280" y="1039661"/>
                </a:cubicBezTo>
                <a:cubicBezTo>
                  <a:pt x="93391" y="1049440"/>
                  <a:pt x="-11602" y="966334"/>
                  <a:pt x="0" y="866381"/>
                </a:cubicBezTo>
                <a:cubicBezTo>
                  <a:pt x="56246" y="585473"/>
                  <a:pt x="-19576" y="341218"/>
                  <a:pt x="0" y="173280"/>
                </a:cubicBezTo>
                <a:close/>
              </a:path>
              <a:path w="1916482" h="1039661" stroke="0" extrusionOk="0">
                <a:moveTo>
                  <a:pt x="0" y="173280"/>
                </a:moveTo>
                <a:cubicBezTo>
                  <a:pt x="6928" y="68880"/>
                  <a:pt x="72003" y="-9768"/>
                  <a:pt x="173280" y="0"/>
                </a:cubicBezTo>
                <a:cubicBezTo>
                  <a:pt x="358020" y="118812"/>
                  <a:pt x="1379471" y="-50078"/>
                  <a:pt x="1743202" y="0"/>
                </a:cubicBezTo>
                <a:cubicBezTo>
                  <a:pt x="1837696" y="-6243"/>
                  <a:pt x="1926334" y="86267"/>
                  <a:pt x="1916482" y="173280"/>
                </a:cubicBezTo>
                <a:cubicBezTo>
                  <a:pt x="1876688" y="483923"/>
                  <a:pt x="1874985" y="539193"/>
                  <a:pt x="1916482" y="866381"/>
                </a:cubicBezTo>
                <a:cubicBezTo>
                  <a:pt x="1913015" y="966636"/>
                  <a:pt x="1840059" y="1033740"/>
                  <a:pt x="1743202" y="1039661"/>
                </a:cubicBezTo>
                <a:cubicBezTo>
                  <a:pt x="1439416" y="1093176"/>
                  <a:pt x="526197" y="915471"/>
                  <a:pt x="173280" y="1039661"/>
                </a:cubicBezTo>
                <a:cubicBezTo>
                  <a:pt x="87703" y="1044704"/>
                  <a:pt x="-10303" y="975035"/>
                  <a:pt x="0" y="866381"/>
                </a:cubicBezTo>
                <a:cubicBezTo>
                  <a:pt x="27683" y="762349"/>
                  <a:pt x="-40226" y="255324"/>
                  <a:pt x="0" y="173280"/>
                </a:cubicBezTo>
                <a:close/>
              </a:path>
            </a:pathLst>
          </a:custGeom>
          <a:solidFill>
            <a:schemeClr val="accent6">
              <a:lumMod val="75000"/>
            </a:schemeClr>
          </a:solidFill>
          <a:ln>
            <a:extLst>
              <a:ext uri="{C807C97D-BFC1-408E-A445-0C87EB9F89A2}">
                <ask:lineSketchStyleProps xmlns:ask="http://schemas.microsoft.com/office/drawing/2018/sketchyshapes" sd="2045959392">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Höflich-</a:t>
            </a:r>
            <a:r>
              <a:rPr lang="de-DE" sz="3200" dirty="0" err="1">
                <a:latin typeface="UB Scala Sans" panose="02000503050000020003" pitchFamily="2" charset="0"/>
              </a:rPr>
              <a:t>keit</a:t>
            </a:r>
            <a:endParaRPr lang="de-DE" sz="3200" dirty="0">
              <a:latin typeface="UB Scala Sans" panose="02000503050000020003" pitchFamily="2" charset="0"/>
            </a:endParaRPr>
          </a:p>
        </p:txBody>
      </p:sp>
      <p:sp>
        <p:nvSpPr>
          <p:cNvPr id="14" name="Rechteck: abgerundete Ecken 13">
            <a:extLst>
              <a:ext uri="{FF2B5EF4-FFF2-40B4-BE49-F238E27FC236}">
                <a16:creationId xmlns:a16="http://schemas.microsoft.com/office/drawing/2014/main" id="{61666BD0-362D-F4DD-45CA-0242C4EB1EAC}"/>
              </a:ext>
            </a:extLst>
          </p:cNvPr>
          <p:cNvSpPr/>
          <p:nvPr/>
        </p:nvSpPr>
        <p:spPr>
          <a:xfrm>
            <a:off x="3392778" y="5465193"/>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461" y="79108"/>
                  <a:pt x="96041" y="-1803"/>
                  <a:pt x="173280" y="0"/>
                </a:cubicBezTo>
                <a:cubicBezTo>
                  <a:pt x="588747" y="-52007"/>
                  <a:pt x="1422388" y="-121490"/>
                  <a:pt x="1743202" y="0"/>
                </a:cubicBezTo>
                <a:cubicBezTo>
                  <a:pt x="1825738" y="-3739"/>
                  <a:pt x="1914605" y="92956"/>
                  <a:pt x="1916482" y="173280"/>
                </a:cubicBezTo>
                <a:cubicBezTo>
                  <a:pt x="1895004" y="429724"/>
                  <a:pt x="1911978" y="751805"/>
                  <a:pt x="1916482" y="866381"/>
                </a:cubicBezTo>
                <a:cubicBezTo>
                  <a:pt x="1913910" y="957052"/>
                  <a:pt x="1839324" y="1031025"/>
                  <a:pt x="1743202" y="1039661"/>
                </a:cubicBezTo>
                <a:cubicBezTo>
                  <a:pt x="1315200" y="1008794"/>
                  <a:pt x="521296" y="1179146"/>
                  <a:pt x="173280" y="1039661"/>
                </a:cubicBezTo>
                <a:cubicBezTo>
                  <a:pt x="80381" y="1027375"/>
                  <a:pt x="-2566" y="944749"/>
                  <a:pt x="0" y="866381"/>
                </a:cubicBezTo>
                <a:cubicBezTo>
                  <a:pt x="-2934" y="716254"/>
                  <a:pt x="-17232" y="488074"/>
                  <a:pt x="0" y="173280"/>
                </a:cubicBezTo>
                <a:close/>
              </a:path>
              <a:path w="1916482" h="1039661" stroke="0" extrusionOk="0">
                <a:moveTo>
                  <a:pt x="0" y="173280"/>
                </a:moveTo>
                <a:cubicBezTo>
                  <a:pt x="-495" y="80921"/>
                  <a:pt x="83309" y="7936"/>
                  <a:pt x="173280" y="0"/>
                </a:cubicBezTo>
                <a:cubicBezTo>
                  <a:pt x="812959" y="126115"/>
                  <a:pt x="1255198" y="-105546"/>
                  <a:pt x="1743202" y="0"/>
                </a:cubicBezTo>
                <a:cubicBezTo>
                  <a:pt x="1843070" y="4421"/>
                  <a:pt x="1922875" y="66285"/>
                  <a:pt x="1916482" y="173280"/>
                </a:cubicBezTo>
                <a:cubicBezTo>
                  <a:pt x="1948183" y="421923"/>
                  <a:pt x="1872184" y="758214"/>
                  <a:pt x="1916482" y="866381"/>
                </a:cubicBezTo>
                <a:cubicBezTo>
                  <a:pt x="1915402" y="952415"/>
                  <a:pt x="1834881" y="1046381"/>
                  <a:pt x="1743202" y="1039661"/>
                </a:cubicBezTo>
                <a:cubicBezTo>
                  <a:pt x="1387254" y="911353"/>
                  <a:pt x="394660" y="1028914"/>
                  <a:pt x="173280" y="1039661"/>
                </a:cubicBezTo>
                <a:cubicBezTo>
                  <a:pt x="80389" y="1037749"/>
                  <a:pt x="-5911" y="951747"/>
                  <a:pt x="0" y="866381"/>
                </a:cubicBezTo>
                <a:cubicBezTo>
                  <a:pt x="-41966" y="615006"/>
                  <a:pt x="-19266" y="275665"/>
                  <a:pt x="0" y="173280"/>
                </a:cubicBezTo>
                <a:close/>
              </a:path>
            </a:pathLst>
          </a:custGeom>
          <a:solidFill>
            <a:schemeClr val="accent6">
              <a:lumMod val="40000"/>
              <a:lumOff val="60000"/>
            </a:schemeClr>
          </a:solidFill>
          <a:ln>
            <a:extLst>
              <a:ext uri="{C807C97D-BFC1-408E-A445-0C87EB9F89A2}">
                <ask:lineSketchStyleProps xmlns:ask="http://schemas.microsoft.com/office/drawing/2018/sketchyshapes" sd="123390217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err="1">
                <a:latin typeface="UB Scala Sans" panose="02000503050000020003" pitchFamily="2" charset="0"/>
              </a:rPr>
              <a:t>Verläss-lichkeit</a:t>
            </a:r>
            <a:endParaRPr lang="de-DE" sz="3200" dirty="0">
              <a:latin typeface="UB Scala Sans" panose="02000503050000020003" pitchFamily="2" charset="0"/>
            </a:endParaRPr>
          </a:p>
        </p:txBody>
      </p:sp>
      <p:sp>
        <p:nvSpPr>
          <p:cNvPr id="16" name="Rechteck: abgerundete Ecken 15">
            <a:extLst>
              <a:ext uri="{FF2B5EF4-FFF2-40B4-BE49-F238E27FC236}">
                <a16:creationId xmlns:a16="http://schemas.microsoft.com/office/drawing/2014/main" id="{417AC79B-B6F5-3293-9E07-D021ACDB544A}"/>
              </a:ext>
            </a:extLst>
          </p:cNvPr>
          <p:cNvSpPr/>
          <p:nvPr/>
        </p:nvSpPr>
        <p:spPr>
          <a:xfrm>
            <a:off x="1524001" y="4470180"/>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41" y="92174"/>
                  <a:pt x="73554" y="-4980"/>
                  <a:pt x="173280" y="0"/>
                </a:cubicBezTo>
                <a:cubicBezTo>
                  <a:pt x="550963" y="-86960"/>
                  <a:pt x="1216666" y="-135990"/>
                  <a:pt x="1743202" y="0"/>
                </a:cubicBezTo>
                <a:cubicBezTo>
                  <a:pt x="1832511" y="-2630"/>
                  <a:pt x="1933802" y="76018"/>
                  <a:pt x="1916482" y="173280"/>
                </a:cubicBezTo>
                <a:cubicBezTo>
                  <a:pt x="1915803" y="260811"/>
                  <a:pt x="1940661" y="611561"/>
                  <a:pt x="1916482" y="866381"/>
                </a:cubicBezTo>
                <a:cubicBezTo>
                  <a:pt x="1913693" y="976965"/>
                  <a:pt x="1827736" y="1035884"/>
                  <a:pt x="1743202" y="1039661"/>
                </a:cubicBezTo>
                <a:cubicBezTo>
                  <a:pt x="1501277" y="1153816"/>
                  <a:pt x="694013" y="936578"/>
                  <a:pt x="173280" y="1039661"/>
                </a:cubicBezTo>
                <a:cubicBezTo>
                  <a:pt x="68805" y="1033548"/>
                  <a:pt x="-4911" y="952978"/>
                  <a:pt x="0" y="866381"/>
                </a:cubicBezTo>
                <a:cubicBezTo>
                  <a:pt x="7638" y="633196"/>
                  <a:pt x="53690" y="352761"/>
                  <a:pt x="0" y="173280"/>
                </a:cubicBezTo>
                <a:close/>
              </a:path>
              <a:path w="1916482" h="1039661" stroke="0" extrusionOk="0">
                <a:moveTo>
                  <a:pt x="0" y="173280"/>
                </a:moveTo>
                <a:cubicBezTo>
                  <a:pt x="10433" y="63075"/>
                  <a:pt x="82524" y="3898"/>
                  <a:pt x="173280" y="0"/>
                </a:cubicBezTo>
                <a:cubicBezTo>
                  <a:pt x="679749" y="-108900"/>
                  <a:pt x="1246087" y="3248"/>
                  <a:pt x="1743202" y="0"/>
                </a:cubicBezTo>
                <a:cubicBezTo>
                  <a:pt x="1820353" y="2051"/>
                  <a:pt x="1919282" y="71479"/>
                  <a:pt x="1916482" y="173280"/>
                </a:cubicBezTo>
                <a:cubicBezTo>
                  <a:pt x="1910116" y="481183"/>
                  <a:pt x="1957490" y="718520"/>
                  <a:pt x="1916482" y="866381"/>
                </a:cubicBezTo>
                <a:cubicBezTo>
                  <a:pt x="1917358" y="964835"/>
                  <a:pt x="1837980" y="1035294"/>
                  <a:pt x="1743202" y="1039661"/>
                </a:cubicBezTo>
                <a:cubicBezTo>
                  <a:pt x="1029443" y="983903"/>
                  <a:pt x="831675" y="1052203"/>
                  <a:pt x="173280" y="1039661"/>
                </a:cubicBezTo>
                <a:cubicBezTo>
                  <a:pt x="81084" y="1023020"/>
                  <a:pt x="7607" y="962441"/>
                  <a:pt x="0" y="866381"/>
                </a:cubicBezTo>
                <a:cubicBezTo>
                  <a:pt x="18173" y="745811"/>
                  <a:pt x="-29118" y="351872"/>
                  <a:pt x="0" y="173280"/>
                </a:cubicBezTo>
                <a:close/>
              </a:path>
            </a:pathLst>
          </a:custGeom>
          <a:solidFill>
            <a:schemeClr val="accent6">
              <a:lumMod val="50000"/>
            </a:schemeClr>
          </a:solidFill>
          <a:ln>
            <a:extLst>
              <a:ext uri="{C807C97D-BFC1-408E-A445-0C87EB9F89A2}">
                <ask:lineSketchStyleProps xmlns:ask="http://schemas.microsoft.com/office/drawing/2018/sketchyshapes" sd="2570280637">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err="1">
                <a:latin typeface="UB Scala Sans" panose="02000503050000020003" pitchFamily="2" charset="0"/>
              </a:rPr>
              <a:t>Kommu-nikation</a:t>
            </a:r>
            <a:endParaRPr lang="de-DE" sz="3200" dirty="0">
              <a:latin typeface="UB Scala Sans" panose="02000503050000020003" pitchFamily="2" charset="0"/>
            </a:endParaRPr>
          </a:p>
        </p:txBody>
      </p:sp>
      <p:sp>
        <p:nvSpPr>
          <p:cNvPr id="17" name="Rechteck: abgerundete Ecken 16">
            <a:extLst>
              <a:ext uri="{FF2B5EF4-FFF2-40B4-BE49-F238E27FC236}">
                <a16:creationId xmlns:a16="http://schemas.microsoft.com/office/drawing/2014/main" id="{F31510F7-1327-0D4D-ED6A-DBB9A637C9A0}"/>
              </a:ext>
            </a:extLst>
          </p:cNvPr>
          <p:cNvSpPr/>
          <p:nvPr/>
        </p:nvSpPr>
        <p:spPr>
          <a:xfrm>
            <a:off x="3082145" y="3227277"/>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8916" y="89541"/>
                  <a:pt x="65368" y="-753"/>
                  <a:pt x="173280" y="0"/>
                </a:cubicBezTo>
                <a:cubicBezTo>
                  <a:pt x="696553" y="-88684"/>
                  <a:pt x="1195931" y="130673"/>
                  <a:pt x="1743202" y="0"/>
                </a:cubicBezTo>
                <a:cubicBezTo>
                  <a:pt x="1830483" y="6526"/>
                  <a:pt x="1922917" y="72755"/>
                  <a:pt x="1916482" y="173280"/>
                </a:cubicBezTo>
                <a:cubicBezTo>
                  <a:pt x="1953093" y="269733"/>
                  <a:pt x="1960684" y="732504"/>
                  <a:pt x="1916482" y="866381"/>
                </a:cubicBezTo>
                <a:cubicBezTo>
                  <a:pt x="1899282" y="963214"/>
                  <a:pt x="1843592" y="1035546"/>
                  <a:pt x="1743202" y="1039661"/>
                </a:cubicBezTo>
                <a:cubicBezTo>
                  <a:pt x="1584924" y="965035"/>
                  <a:pt x="746043" y="1139429"/>
                  <a:pt x="173280" y="1039661"/>
                </a:cubicBezTo>
                <a:cubicBezTo>
                  <a:pt x="78209" y="1042724"/>
                  <a:pt x="-8905" y="958188"/>
                  <a:pt x="0" y="866381"/>
                </a:cubicBezTo>
                <a:cubicBezTo>
                  <a:pt x="11340" y="714739"/>
                  <a:pt x="18941" y="447356"/>
                  <a:pt x="0" y="173280"/>
                </a:cubicBezTo>
                <a:close/>
              </a:path>
              <a:path w="1916482" h="1039661" stroke="0" extrusionOk="0">
                <a:moveTo>
                  <a:pt x="0" y="173280"/>
                </a:moveTo>
                <a:cubicBezTo>
                  <a:pt x="-12987" y="76609"/>
                  <a:pt x="77794" y="-17952"/>
                  <a:pt x="173280" y="0"/>
                </a:cubicBezTo>
                <a:cubicBezTo>
                  <a:pt x="479225" y="-129942"/>
                  <a:pt x="1113056" y="-49535"/>
                  <a:pt x="1743202" y="0"/>
                </a:cubicBezTo>
                <a:cubicBezTo>
                  <a:pt x="1838316" y="-1441"/>
                  <a:pt x="1912790" y="77091"/>
                  <a:pt x="1916482" y="173280"/>
                </a:cubicBezTo>
                <a:cubicBezTo>
                  <a:pt x="1869234" y="253072"/>
                  <a:pt x="1889843" y="609669"/>
                  <a:pt x="1916482" y="866381"/>
                </a:cubicBezTo>
                <a:cubicBezTo>
                  <a:pt x="1913707" y="956599"/>
                  <a:pt x="1844796" y="1033647"/>
                  <a:pt x="1743202" y="1039661"/>
                </a:cubicBezTo>
                <a:cubicBezTo>
                  <a:pt x="1499974" y="987381"/>
                  <a:pt x="339534" y="1043253"/>
                  <a:pt x="173280" y="1039661"/>
                </a:cubicBezTo>
                <a:cubicBezTo>
                  <a:pt x="76453" y="1039363"/>
                  <a:pt x="4962" y="976382"/>
                  <a:pt x="0" y="866381"/>
                </a:cubicBezTo>
                <a:cubicBezTo>
                  <a:pt x="19538" y="662206"/>
                  <a:pt x="-32930" y="484827"/>
                  <a:pt x="0" y="173280"/>
                </a:cubicBezTo>
                <a:close/>
              </a:path>
            </a:pathLst>
          </a:custGeom>
          <a:solidFill>
            <a:schemeClr val="accent6">
              <a:lumMod val="60000"/>
              <a:lumOff val="40000"/>
            </a:schemeClr>
          </a:solidFill>
          <a:ln>
            <a:extLst>
              <a:ext uri="{C807C97D-BFC1-408E-A445-0C87EB9F89A2}">
                <ask:lineSketchStyleProps xmlns:ask="http://schemas.microsoft.com/office/drawing/2018/sketchyshapes" sd="3044747428">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Erreich-barkeit</a:t>
            </a:r>
          </a:p>
        </p:txBody>
      </p:sp>
      <p:sp>
        <p:nvSpPr>
          <p:cNvPr id="18" name="Rechteck: abgerundete Ecken 17">
            <a:extLst>
              <a:ext uri="{FF2B5EF4-FFF2-40B4-BE49-F238E27FC236}">
                <a16:creationId xmlns:a16="http://schemas.microsoft.com/office/drawing/2014/main" id="{91DA61FA-580F-1C00-203A-1CF2B8D83341}"/>
              </a:ext>
            </a:extLst>
          </p:cNvPr>
          <p:cNvSpPr/>
          <p:nvPr/>
        </p:nvSpPr>
        <p:spPr>
          <a:xfrm>
            <a:off x="7209172" y="4125203"/>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7479" y="60847"/>
                  <a:pt x="94422" y="8409"/>
                  <a:pt x="173280" y="0"/>
                </a:cubicBezTo>
                <a:cubicBezTo>
                  <a:pt x="362006" y="115679"/>
                  <a:pt x="1083951" y="15782"/>
                  <a:pt x="1743202" y="0"/>
                </a:cubicBezTo>
                <a:cubicBezTo>
                  <a:pt x="1846213" y="-3035"/>
                  <a:pt x="1915378" y="82959"/>
                  <a:pt x="1916482" y="173280"/>
                </a:cubicBezTo>
                <a:cubicBezTo>
                  <a:pt x="1939761" y="481341"/>
                  <a:pt x="1917577" y="703118"/>
                  <a:pt x="1916482" y="866381"/>
                </a:cubicBezTo>
                <a:cubicBezTo>
                  <a:pt x="1912556" y="962683"/>
                  <a:pt x="1844952" y="1044122"/>
                  <a:pt x="1743202" y="1039661"/>
                </a:cubicBezTo>
                <a:cubicBezTo>
                  <a:pt x="1379099" y="1021402"/>
                  <a:pt x="856059" y="1030962"/>
                  <a:pt x="173280" y="1039661"/>
                </a:cubicBezTo>
                <a:cubicBezTo>
                  <a:pt x="64814" y="1049952"/>
                  <a:pt x="2140" y="968801"/>
                  <a:pt x="0" y="866381"/>
                </a:cubicBezTo>
                <a:cubicBezTo>
                  <a:pt x="-30396" y="788779"/>
                  <a:pt x="35499" y="259032"/>
                  <a:pt x="0" y="173280"/>
                </a:cubicBezTo>
                <a:close/>
              </a:path>
              <a:path w="1916482" h="1039661" stroke="0" extrusionOk="0">
                <a:moveTo>
                  <a:pt x="0" y="173280"/>
                </a:moveTo>
                <a:cubicBezTo>
                  <a:pt x="-2128" y="79997"/>
                  <a:pt x="70623" y="3549"/>
                  <a:pt x="173280" y="0"/>
                </a:cubicBezTo>
                <a:cubicBezTo>
                  <a:pt x="910775" y="36866"/>
                  <a:pt x="1055349" y="-80688"/>
                  <a:pt x="1743202" y="0"/>
                </a:cubicBezTo>
                <a:cubicBezTo>
                  <a:pt x="1841912" y="-12041"/>
                  <a:pt x="1910111" y="68216"/>
                  <a:pt x="1916482" y="173280"/>
                </a:cubicBezTo>
                <a:cubicBezTo>
                  <a:pt x="1877063" y="382349"/>
                  <a:pt x="1885098" y="643668"/>
                  <a:pt x="1916482" y="866381"/>
                </a:cubicBezTo>
                <a:cubicBezTo>
                  <a:pt x="1924227" y="962532"/>
                  <a:pt x="1837447" y="1043453"/>
                  <a:pt x="1743202" y="1039661"/>
                </a:cubicBezTo>
                <a:cubicBezTo>
                  <a:pt x="1241100" y="1085866"/>
                  <a:pt x="770791" y="918227"/>
                  <a:pt x="173280" y="1039661"/>
                </a:cubicBezTo>
                <a:cubicBezTo>
                  <a:pt x="76483" y="1034789"/>
                  <a:pt x="-18180" y="957323"/>
                  <a:pt x="0" y="866381"/>
                </a:cubicBezTo>
                <a:cubicBezTo>
                  <a:pt x="8116" y="526305"/>
                  <a:pt x="-28222" y="309053"/>
                  <a:pt x="0" y="173280"/>
                </a:cubicBezTo>
                <a:close/>
              </a:path>
            </a:pathLst>
          </a:custGeom>
          <a:solidFill>
            <a:schemeClr val="accent6">
              <a:lumMod val="60000"/>
              <a:lumOff val="40000"/>
            </a:schemeClr>
          </a:solidFill>
          <a:ln>
            <a:extLst>
              <a:ext uri="{C807C97D-BFC1-408E-A445-0C87EB9F89A2}">
                <ask:lineSketchStyleProps xmlns:ask="http://schemas.microsoft.com/office/drawing/2018/sketchyshapes" sd="3270484750">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err="1">
                <a:latin typeface="UB Scala Sans" panose="02000503050000020003" pitchFamily="2" charset="0"/>
              </a:rPr>
              <a:t>Akzep</a:t>
            </a:r>
            <a:r>
              <a:rPr lang="de-DE" sz="3200" dirty="0">
                <a:latin typeface="UB Scala Sans" panose="02000503050000020003" pitchFamily="2" charset="0"/>
              </a:rPr>
              <a:t>-tanz</a:t>
            </a:r>
          </a:p>
        </p:txBody>
      </p:sp>
      <p:sp>
        <p:nvSpPr>
          <p:cNvPr id="19" name="Rechteck: abgerundete Ecken 18">
            <a:extLst>
              <a:ext uri="{FF2B5EF4-FFF2-40B4-BE49-F238E27FC236}">
                <a16:creationId xmlns:a16="http://schemas.microsoft.com/office/drawing/2014/main" id="{445DAD9A-F43E-263B-27C5-50FEC4ED63A0}"/>
              </a:ext>
            </a:extLst>
          </p:cNvPr>
          <p:cNvSpPr/>
          <p:nvPr/>
        </p:nvSpPr>
        <p:spPr>
          <a:xfrm>
            <a:off x="9533035" y="3749548"/>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4527" y="87412"/>
                  <a:pt x="77270" y="-17716"/>
                  <a:pt x="173280" y="0"/>
                </a:cubicBezTo>
                <a:cubicBezTo>
                  <a:pt x="383788" y="115422"/>
                  <a:pt x="1456356" y="18638"/>
                  <a:pt x="1743202" y="0"/>
                </a:cubicBezTo>
                <a:cubicBezTo>
                  <a:pt x="1840018" y="-1008"/>
                  <a:pt x="1908320" y="70489"/>
                  <a:pt x="1916482" y="173280"/>
                </a:cubicBezTo>
                <a:cubicBezTo>
                  <a:pt x="1963779" y="262678"/>
                  <a:pt x="1859632" y="769730"/>
                  <a:pt x="1916482" y="866381"/>
                </a:cubicBezTo>
                <a:cubicBezTo>
                  <a:pt x="1922425" y="975340"/>
                  <a:pt x="1829380" y="1036282"/>
                  <a:pt x="1743202" y="1039661"/>
                </a:cubicBezTo>
                <a:cubicBezTo>
                  <a:pt x="1297475" y="1068059"/>
                  <a:pt x="766298" y="988249"/>
                  <a:pt x="173280" y="1039661"/>
                </a:cubicBezTo>
                <a:cubicBezTo>
                  <a:pt x="66618" y="1030110"/>
                  <a:pt x="14284" y="967967"/>
                  <a:pt x="0" y="866381"/>
                </a:cubicBezTo>
                <a:cubicBezTo>
                  <a:pt x="-28564" y="732902"/>
                  <a:pt x="46069" y="412919"/>
                  <a:pt x="0" y="173280"/>
                </a:cubicBezTo>
                <a:close/>
              </a:path>
              <a:path w="1916482" h="1039661" stroke="0" extrusionOk="0">
                <a:moveTo>
                  <a:pt x="0" y="173280"/>
                </a:moveTo>
                <a:cubicBezTo>
                  <a:pt x="-4272" y="66367"/>
                  <a:pt x="75966" y="-12561"/>
                  <a:pt x="173280" y="0"/>
                </a:cubicBezTo>
                <a:cubicBezTo>
                  <a:pt x="656757" y="-41485"/>
                  <a:pt x="1442478" y="108636"/>
                  <a:pt x="1743202" y="0"/>
                </a:cubicBezTo>
                <a:cubicBezTo>
                  <a:pt x="1826452" y="-10770"/>
                  <a:pt x="1927556" y="68263"/>
                  <a:pt x="1916482" y="173280"/>
                </a:cubicBezTo>
                <a:cubicBezTo>
                  <a:pt x="1976857" y="455618"/>
                  <a:pt x="1977804" y="590863"/>
                  <a:pt x="1916482" y="866381"/>
                </a:cubicBezTo>
                <a:cubicBezTo>
                  <a:pt x="1911764" y="957554"/>
                  <a:pt x="1829543" y="1041030"/>
                  <a:pt x="1743202" y="1039661"/>
                </a:cubicBezTo>
                <a:cubicBezTo>
                  <a:pt x="1473587" y="1077351"/>
                  <a:pt x="597963" y="1172997"/>
                  <a:pt x="173280" y="1039661"/>
                </a:cubicBezTo>
                <a:cubicBezTo>
                  <a:pt x="86220" y="1037595"/>
                  <a:pt x="-11210" y="969469"/>
                  <a:pt x="0" y="866381"/>
                </a:cubicBezTo>
                <a:cubicBezTo>
                  <a:pt x="15710" y="551251"/>
                  <a:pt x="17900" y="515540"/>
                  <a:pt x="0" y="173280"/>
                </a:cubicBezTo>
                <a:close/>
              </a:path>
            </a:pathLst>
          </a:custGeom>
          <a:solidFill>
            <a:schemeClr val="accent6">
              <a:lumMod val="75000"/>
            </a:schemeClr>
          </a:solidFill>
          <a:ln>
            <a:extLst>
              <a:ext uri="{C807C97D-BFC1-408E-A445-0C87EB9F89A2}">
                <ask:lineSketchStyleProps xmlns:ask="http://schemas.microsoft.com/office/drawing/2018/sketchyshapes" sd="55052516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Offen-</a:t>
            </a:r>
            <a:r>
              <a:rPr lang="de-DE" sz="3200" dirty="0" err="1">
                <a:latin typeface="UB Scala Sans" panose="02000503050000020003" pitchFamily="2" charset="0"/>
              </a:rPr>
              <a:t>heit</a:t>
            </a:r>
            <a:endParaRPr lang="de-DE" sz="3200" dirty="0">
              <a:latin typeface="UB Scala Sans" panose="02000503050000020003" pitchFamily="2" charset="0"/>
            </a:endParaRPr>
          </a:p>
        </p:txBody>
      </p:sp>
      <p:sp>
        <p:nvSpPr>
          <p:cNvPr id="20" name="Rechteck: abgerundete Ecken 19">
            <a:extLst>
              <a:ext uri="{FF2B5EF4-FFF2-40B4-BE49-F238E27FC236}">
                <a16:creationId xmlns:a16="http://schemas.microsoft.com/office/drawing/2014/main" id="{5412C58C-D23C-EBEE-430C-7F5752A49154}"/>
              </a:ext>
            </a:extLst>
          </p:cNvPr>
          <p:cNvSpPr/>
          <p:nvPr/>
        </p:nvSpPr>
        <p:spPr>
          <a:xfrm>
            <a:off x="6463500" y="5419279"/>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4459" y="74814"/>
                  <a:pt x="66863" y="15413"/>
                  <a:pt x="173280" y="0"/>
                </a:cubicBezTo>
                <a:cubicBezTo>
                  <a:pt x="752772" y="-51343"/>
                  <a:pt x="1282402" y="99086"/>
                  <a:pt x="1743202" y="0"/>
                </a:cubicBezTo>
                <a:cubicBezTo>
                  <a:pt x="1840218" y="-6853"/>
                  <a:pt x="1912527" y="83137"/>
                  <a:pt x="1916482" y="173280"/>
                </a:cubicBezTo>
                <a:cubicBezTo>
                  <a:pt x="1888421" y="415281"/>
                  <a:pt x="1922851" y="600195"/>
                  <a:pt x="1916482" y="866381"/>
                </a:cubicBezTo>
                <a:cubicBezTo>
                  <a:pt x="1917746" y="959869"/>
                  <a:pt x="1849521" y="1049379"/>
                  <a:pt x="1743202" y="1039661"/>
                </a:cubicBezTo>
                <a:cubicBezTo>
                  <a:pt x="1446668" y="1092180"/>
                  <a:pt x="384153" y="957562"/>
                  <a:pt x="173280" y="1039661"/>
                </a:cubicBezTo>
                <a:cubicBezTo>
                  <a:pt x="69887" y="1040094"/>
                  <a:pt x="-119" y="963275"/>
                  <a:pt x="0" y="866381"/>
                </a:cubicBezTo>
                <a:cubicBezTo>
                  <a:pt x="-22465" y="759308"/>
                  <a:pt x="-45927" y="319456"/>
                  <a:pt x="0" y="173280"/>
                </a:cubicBezTo>
                <a:close/>
              </a:path>
              <a:path w="1916482" h="1039661" stroke="0" extrusionOk="0">
                <a:moveTo>
                  <a:pt x="0" y="173280"/>
                </a:moveTo>
                <a:cubicBezTo>
                  <a:pt x="7254" y="63747"/>
                  <a:pt x="75629" y="-12846"/>
                  <a:pt x="173280" y="0"/>
                </a:cubicBezTo>
                <a:cubicBezTo>
                  <a:pt x="563544" y="122788"/>
                  <a:pt x="969154" y="66993"/>
                  <a:pt x="1743202" y="0"/>
                </a:cubicBezTo>
                <a:cubicBezTo>
                  <a:pt x="1847076" y="-10456"/>
                  <a:pt x="1925882" y="66559"/>
                  <a:pt x="1916482" y="173280"/>
                </a:cubicBezTo>
                <a:cubicBezTo>
                  <a:pt x="1929017" y="374372"/>
                  <a:pt x="1904581" y="774698"/>
                  <a:pt x="1916482" y="866381"/>
                </a:cubicBezTo>
                <a:cubicBezTo>
                  <a:pt x="1918614" y="962111"/>
                  <a:pt x="1841486" y="1038059"/>
                  <a:pt x="1743202" y="1039661"/>
                </a:cubicBezTo>
                <a:cubicBezTo>
                  <a:pt x="1509513" y="916984"/>
                  <a:pt x="669325" y="911284"/>
                  <a:pt x="173280" y="1039661"/>
                </a:cubicBezTo>
                <a:cubicBezTo>
                  <a:pt x="78758" y="1042211"/>
                  <a:pt x="8632" y="961410"/>
                  <a:pt x="0" y="866381"/>
                </a:cubicBezTo>
                <a:cubicBezTo>
                  <a:pt x="17595" y="582078"/>
                  <a:pt x="36308" y="246246"/>
                  <a:pt x="0" y="173280"/>
                </a:cubicBezTo>
                <a:close/>
              </a:path>
            </a:pathLst>
          </a:custGeom>
          <a:solidFill>
            <a:srgbClr val="4DA42E"/>
          </a:solidFill>
          <a:ln>
            <a:extLst>
              <a:ext uri="{C807C97D-BFC1-408E-A445-0C87EB9F89A2}">
                <ask:lineSketchStyleProps xmlns:ask="http://schemas.microsoft.com/office/drawing/2018/sketchyshapes" sd="1447117976">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Fairness</a:t>
            </a:r>
          </a:p>
        </p:txBody>
      </p:sp>
      <p:sp>
        <p:nvSpPr>
          <p:cNvPr id="21" name="Rechteck: abgerundete Ecken 20">
            <a:extLst>
              <a:ext uri="{FF2B5EF4-FFF2-40B4-BE49-F238E27FC236}">
                <a16:creationId xmlns:a16="http://schemas.microsoft.com/office/drawing/2014/main" id="{D7243B82-DB7F-3440-A58B-DFA94E7EA965}"/>
              </a:ext>
            </a:extLst>
          </p:cNvPr>
          <p:cNvSpPr/>
          <p:nvPr/>
        </p:nvSpPr>
        <p:spPr>
          <a:xfrm>
            <a:off x="478461" y="3263757"/>
            <a:ext cx="2196303" cy="1039661"/>
          </a:xfrm>
          <a:custGeom>
            <a:avLst/>
            <a:gdLst>
              <a:gd name="csX0" fmla="*/ 0 w 2196303"/>
              <a:gd name="csY0" fmla="*/ 173280 h 1039661"/>
              <a:gd name="csX1" fmla="*/ 173280 w 2196303"/>
              <a:gd name="csY1" fmla="*/ 0 h 1039661"/>
              <a:gd name="csX2" fmla="*/ 2023023 w 2196303"/>
              <a:gd name="csY2" fmla="*/ 0 h 1039661"/>
              <a:gd name="csX3" fmla="*/ 2196303 w 2196303"/>
              <a:gd name="csY3" fmla="*/ 173280 h 1039661"/>
              <a:gd name="csX4" fmla="*/ 2196303 w 2196303"/>
              <a:gd name="csY4" fmla="*/ 866381 h 1039661"/>
              <a:gd name="csX5" fmla="*/ 2023023 w 2196303"/>
              <a:gd name="csY5" fmla="*/ 1039661 h 1039661"/>
              <a:gd name="csX6" fmla="*/ 173280 w 2196303"/>
              <a:gd name="csY6" fmla="*/ 1039661 h 1039661"/>
              <a:gd name="csX7" fmla="*/ 0 w 2196303"/>
              <a:gd name="csY7" fmla="*/ 866381 h 1039661"/>
              <a:gd name="csX8" fmla="*/ 0 w 2196303"/>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196303" h="1039661" fill="none" extrusionOk="0">
                <a:moveTo>
                  <a:pt x="0" y="173280"/>
                </a:moveTo>
                <a:cubicBezTo>
                  <a:pt x="-2712" y="67435"/>
                  <a:pt x="80661" y="1956"/>
                  <a:pt x="173280" y="0"/>
                </a:cubicBezTo>
                <a:cubicBezTo>
                  <a:pt x="685574" y="66031"/>
                  <a:pt x="1746669" y="63911"/>
                  <a:pt x="2023023" y="0"/>
                </a:cubicBezTo>
                <a:cubicBezTo>
                  <a:pt x="2130780" y="6550"/>
                  <a:pt x="2190133" y="94762"/>
                  <a:pt x="2196303" y="173280"/>
                </a:cubicBezTo>
                <a:cubicBezTo>
                  <a:pt x="2210685" y="465183"/>
                  <a:pt x="2192451" y="770546"/>
                  <a:pt x="2196303" y="866381"/>
                </a:cubicBezTo>
                <a:cubicBezTo>
                  <a:pt x="2195689" y="955597"/>
                  <a:pt x="2119534" y="1035254"/>
                  <a:pt x="2023023" y="1039661"/>
                </a:cubicBezTo>
                <a:cubicBezTo>
                  <a:pt x="1260011" y="1172650"/>
                  <a:pt x="478514" y="1070562"/>
                  <a:pt x="173280" y="1039661"/>
                </a:cubicBezTo>
                <a:cubicBezTo>
                  <a:pt x="79999" y="1049045"/>
                  <a:pt x="133" y="963917"/>
                  <a:pt x="0" y="866381"/>
                </a:cubicBezTo>
                <a:cubicBezTo>
                  <a:pt x="-41640" y="561847"/>
                  <a:pt x="38771" y="284649"/>
                  <a:pt x="0" y="173280"/>
                </a:cubicBezTo>
                <a:close/>
              </a:path>
              <a:path w="2196303" h="1039661" stroke="0" extrusionOk="0">
                <a:moveTo>
                  <a:pt x="0" y="173280"/>
                </a:moveTo>
                <a:cubicBezTo>
                  <a:pt x="3122" y="78493"/>
                  <a:pt x="81416" y="8829"/>
                  <a:pt x="173280" y="0"/>
                </a:cubicBezTo>
                <a:cubicBezTo>
                  <a:pt x="843815" y="39217"/>
                  <a:pt x="1455930" y="152822"/>
                  <a:pt x="2023023" y="0"/>
                </a:cubicBezTo>
                <a:cubicBezTo>
                  <a:pt x="2130932" y="-10868"/>
                  <a:pt x="2201562" y="84514"/>
                  <a:pt x="2196303" y="173280"/>
                </a:cubicBezTo>
                <a:cubicBezTo>
                  <a:pt x="2157498" y="342719"/>
                  <a:pt x="2148870" y="642492"/>
                  <a:pt x="2196303" y="866381"/>
                </a:cubicBezTo>
                <a:cubicBezTo>
                  <a:pt x="2198474" y="968036"/>
                  <a:pt x="2124058" y="1049353"/>
                  <a:pt x="2023023" y="1039661"/>
                </a:cubicBezTo>
                <a:cubicBezTo>
                  <a:pt x="1416643" y="1205867"/>
                  <a:pt x="1077658" y="1087303"/>
                  <a:pt x="173280" y="1039661"/>
                </a:cubicBezTo>
                <a:cubicBezTo>
                  <a:pt x="74179" y="1044180"/>
                  <a:pt x="-5579" y="958869"/>
                  <a:pt x="0" y="866381"/>
                </a:cubicBezTo>
                <a:cubicBezTo>
                  <a:pt x="15076" y="617301"/>
                  <a:pt x="29340" y="456291"/>
                  <a:pt x="0" y="173280"/>
                </a:cubicBezTo>
                <a:close/>
              </a:path>
            </a:pathLst>
          </a:custGeom>
          <a:solidFill>
            <a:srgbClr val="4DA42E"/>
          </a:solidFill>
          <a:ln>
            <a:extLst>
              <a:ext uri="{C807C97D-BFC1-408E-A445-0C87EB9F89A2}">
                <ask:lineSketchStyleProps xmlns:ask="http://schemas.microsoft.com/office/drawing/2018/sketchyshapes" sd="486102280">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UB Scala Sans" panose="02000503050000020003" pitchFamily="2" charset="0"/>
              </a:rPr>
              <a:t>Hilfs-bereitschaft</a:t>
            </a:r>
          </a:p>
        </p:txBody>
      </p:sp>
      <p:sp>
        <p:nvSpPr>
          <p:cNvPr id="22" name="Rechteck: abgerundete Ecken 21">
            <a:extLst>
              <a:ext uri="{FF2B5EF4-FFF2-40B4-BE49-F238E27FC236}">
                <a16:creationId xmlns:a16="http://schemas.microsoft.com/office/drawing/2014/main" id="{255C2036-B6E1-2376-8718-7C176A846CD4}"/>
              </a:ext>
            </a:extLst>
          </p:cNvPr>
          <p:cNvSpPr/>
          <p:nvPr/>
        </p:nvSpPr>
        <p:spPr>
          <a:xfrm>
            <a:off x="647176" y="5615406"/>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2736" y="87943"/>
                  <a:pt x="84552" y="16929"/>
                  <a:pt x="173280" y="0"/>
                </a:cubicBezTo>
                <a:cubicBezTo>
                  <a:pt x="821061" y="108863"/>
                  <a:pt x="970620" y="29494"/>
                  <a:pt x="1743202" y="0"/>
                </a:cubicBezTo>
                <a:cubicBezTo>
                  <a:pt x="1830179" y="-8216"/>
                  <a:pt x="1912259" y="77367"/>
                  <a:pt x="1916482" y="173280"/>
                </a:cubicBezTo>
                <a:cubicBezTo>
                  <a:pt x="1938045" y="267969"/>
                  <a:pt x="1952106" y="564678"/>
                  <a:pt x="1916482" y="866381"/>
                </a:cubicBezTo>
                <a:cubicBezTo>
                  <a:pt x="1919631" y="953008"/>
                  <a:pt x="1833484" y="1038778"/>
                  <a:pt x="1743202" y="1039661"/>
                </a:cubicBezTo>
                <a:cubicBezTo>
                  <a:pt x="1332339" y="1068151"/>
                  <a:pt x="344576" y="1045014"/>
                  <a:pt x="173280" y="1039661"/>
                </a:cubicBezTo>
                <a:cubicBezTo>
                  <a:pt x="68629" y="1031701"/>
                  <a:pt x="-12138" y="955306"/>
                  <a:pt x="0" y="866381"/>
                </a:cubicBezTo>
                <a:cubicBezTo>
                  <a:pt x="-54844" y="524220"/>
                  <a:pt x="34941" y="301402"/>
                  <a:pt x="0" y="173280"/>
                </a:cubicBezTo>
                <a:close/>
              </a:path>
              <a:path w="1916482" h="1039661" stroke="0" extrusionOk="0">
                <a:moveTo>
                  <a:pt x="0" y="173280"/>
                </a:moveTo>
                <a:cubicBezTo>
                  <a:pt x="-16889" y="73492"/>
                  <a:pt x="71436" y="5476"/>
                  <a:pt x="173280" y="0"/>
                </a:cubicBezTo>
                <a:cubicBezTo>
                  <a:pt x="355494" y="-102834"/>
                  <a:pt x="991703" y="111189"/>
                  <a:pt x="1743202" y="0"/>
                </a:cubicBezTo>
                <a:cubicBezTo>
                  <a:pt x="1828168" y="11527"/>
                  <a:pt x="1906088" y="70733"/>
                  <a:pt x="1916482" y="173280"/>
                </a:cubicBezTo>
                <a:cubicBezTo>
                  <a:pt x="1946645" y="437644"/>
                  <a:pt x="1967383" y="783486"/>
                  <a:pt x="1916482" y="866381"/>
                </a:cubicBezTo>
                <a:cubicBezTo>
                  <a:pt x="1916369" y="979245"/>
                  <a:pt x="1837294" y="1047595"/>
                  <a:pt x="1743202" y="1039661"/>
                </a:cubicBezTo>
                <a:cubicBezTo>
                  <a:pt x="1502900" y="1012188"/>
                  <a:pt x="909677" y="982299"/>
                  <a:pt x="173280" y="1039661"/>
                </a:cubicBezTo>
                <a:cubicBezTo>
                  <a:pt x="84989" y="1040143"/>
                  <a:pt x="1604" y="971204"/>
                  <a:pt x="0" y="866381"/>
                </a:cubicBezTo>
                <a:cubicBezTo>
                  <a:pt x="-39470" y="548909"/>
                  <a:pt x="26307" y="448897"/>
                  <a:pt x="0" y="173280"/>
                </a:cubicBezTo>
                <a:close/>
              </a:path>
            </a:pathLst>
          </a:custGeom>
          <a:solidFill>
            <a:schemeClr val="accent6">
              <a:lumMod val="75000"/>
            </a:schemeClr>
          </a:solidFill>
          <a:ln>
            <a:extLst>
              <a:ext uri="{C807C97D-BFC1-408E-A445-0C87EB9F89A2}">
                <ask:lineSketchStyleProps xmlns:ask="http://schemas.microsoft.com/office/drawing/2018/sketchyshapes" sd="2539464065">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800" dirty="0">
                <a:latin typeface="UB Scala Sans" panose="02000503050000020003" pitchFamily="2" charset="0"/>
              </a:rPr>
              <a:t>Team-fähigkeit</a:t>
            </a:r>
          </a:p>
        </p:txBody>
      </p:sp>
      <p:sp>
        <p:nvSpPr>
          <p:cNvPr id="23" name="Rechteck: abgerundete Ecken 22">
            <a:extLst>
              <a:ext uri="{FF2B5EF4-FFF2-40B4-BE49-F238E27FC236}">
                <a16:creationId xmlns:a16="http://schemas.microsoft.com/office/drawing/2014/main" id="{D586881F-1760-875D-E853-72C40C636925}"/>
              </a:ext>
            </a:extLst>
          </p:cNvPr>
          <p:cNvSpPr/>
          <p:nvPr/>
        </p:nvSpPr>
        <p:spPr>
          <a:xfrm>
            <a:off x="4740539" y="4301965"/>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3980" y="78063"/>
                  <a:pt x="78065" y="-1353"/>
                  <a:pt x="173280" y="0"/>
                </a:cubicBezTo>
                <a:cubicBezTo>
                  <a:pt x="639476" y="-77264"/>
                  <a:pt x="1537965" y="-91152"/>
                  <a:pt x="1743202" y="0"/>
                </a:cubicBezTo>
                <a:cubicBezTo>
                  <a:pt x="1840938" y="494"/>
                  <a:pt x="1910960" y="72676"/>
                  <a:pt x="1916482" y="173280"/>
                </a:cubicBezTo>
                <a:cubicBezTo>
                  <a:pt x="1929877" y="496004"/>
                  <a:pt x="1940630" y="681267"/>
                  <a:pt x="1916482" y="866381"/>
                </a:cubicBezTo>
                <a:cubicBezTo>
                  <a:pt x="1925698" y="952539"/>
                  <a:pt x="1838116" y="1040760"/>
                  <a:pt x="1743202" y="1039661"/>
                </a:cubicBezTo>
                <a:cubicBezTo>
                  <a:pt x="1305332" y="1017594"/>
                  <a:pt x="928905" y="985456"/>
                  <a:pt x="173280" y="1039661"/>
                </a:cubicBezTo>
                <a:cubicBezTo>
                  <a:pt x="65991" y="1027561"/>
                  <a:pt x="-11933" y="948616"/>
                  <a:pt x="0" y="866381"/>
                </a:cubicBezTo>
                <a:cubicBezTo>
                  <a:pt x="-37405" y="538611"/>
                  <a:pt x="-3382" y="273563"/>
                  <a:pt x="0" y="173280"/>
                </a:cubicBezTo>
                <a:close/>
              </a:path>
              <a:path w="1916482" h="1039661" stroke="0" extrusionOk="0">
                <a:moveTo>
                  <a:pt x="0" y="173280"/>
                </a:moveTo>
                <a:cubicBezTo>
                  <a:pt x="-2950" y="67132"/>
                  <a:pt x="87464" y="-6992"/>
                  <a:pt x="173280" y="0"/>
                </a:cubicBezTo>
                <a:cubicBezTo>
                  <a:pt x="389567" y="96750"/>
                  <a:pt x="1368902" y="89032"/>
                  <a:pt x="1743202" y="0"/>
                </a:cubicBezTo>
                <a:cubicBezTo>
                  <a:pt x="1825206" y="-11288"/>
                  <a:pt x="1904553" y="80975"/>
                  <a:pt x="1916482" y="173280"/>
                </a:cubicBezTo>
                <a:cubicBezTo>
                  <a:pt x="1948633" y="273894"/>
                  <a:pt x="1960262" y="758241"/>
                  <a:pt x="1916482" y="866381"/>
                </a:cubicBezTo>
                <a:cubicBezTo>
                  <a:pt x="1904233" y="952456"/>
                  <a:pt x="1844396" y="1046795"/>
                  <a:pt x="1743202" y="1039661"/>
                </a:cubicBezTo>
                <a:cubicBezTo>
                  <a:pt x="1544943" y="1018552"/>
                  <a:pt x="833246" y="938008"/>
                  <a:pt x="173280" y="1039661"/>
                </a:cubicBezTo>
                <a:cubicBezTo>
                  <a:pt x="87502" y="1045479"/>
                  <a:pt x="16383" y="956616"/>
                  <a:pt x="0" y="866381"/>
                </a:cubicBezTo>
                <a:cubicBezTo>
                  <a:pt x="35430" y="779157"/>
                  <a:pt x="-237" y="297631"/>
                  <a:pt x="0" y="173280"/>
                </a:cubicBezTo>
                <a:close/>
              </a:path>
            </a:pathLst>
          </a:custGeom>
          <a:solidFill>
            <a:schemeClr val="accent6">
              <a:lumMod val="75000"/>
            </a:schemeClr>
          </a:solidFill>
          <a:ln>
            <a:extLst>
              <a:ext uri="{C807C97D-BFC1-408E-A445-0C87EB9F89A2}">
                <ask:lineSketchStyleProps xmlns:ask="http://schemas.microsoft.com/office/drawing/2018/sketchyshapes" sd="3102319069">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err="1">
                <a:latin typeface="UB Scala Sans" panose="02000503050000020003" pitchFamily="2" charset="0"/>
              </a:rPr>
              <a:t>Sensibili</a:t>
            </a:r>
            <a:r>
              <a:rPr lang="de-DE" sz="3200" dirty="0">
                <a:latin typeface="UB Scala Sans" panose="02000503050000020003" pitchFamily="2" charset="0"/>
              </a:rPr>
              <a:t>-tät</a:t>
            </a:r>
          </a:p>
        </p:txBody>
      </p:sp>
      <p:sp>
        <p:nvSpPr>
          <p:cNvPr id="24" name="Rechteck: abgerundete Ecken 23">
            <a:extLst>
              <a:ext uri="{FF2B5EF4-FFF2-40B4-BE49-F238E27FC236}">
                <a16:creationId xmlns:a16="http://schemas.microsoft.com/office/drawing/2014/main" id="{550A4EBB-0BD4-EFD4-2627-40409502D814}"/>
              </a:ext>
            </a:extLst>
          </p:cNvPr>
          <p:cNvSpPr/>
          <p:nvPr/>
        </p:nvSpPr>
        <p:spPr>
          <a:xfrm>
            <a:off x="8599676" y="2517679"/>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11914" y="69879"/>
                  <a:pt x="84298" y="1376"/>
                  <a:pt x="173280" y="0"/>
                </a:cubicBezTo>
                <a:cubicBezTo>
                  <a:pt x="797034" y="57838"/>
                  <a:pt x="1578221" y="23305"/>
                  <a:pt x="1743202" y="0"/>
                </a:cubicBezTo>
                <a:cubicBezTo>
                  <a:pt x="1847609" y="-157"/>
                  <a:pt x="1917255" y="64413"/>
                  <a:pt x="1916482" y="173280"/>
                </a:cubicBezTo>
                <a:cubicBezTo>
                  <a:pt x="1894349" y="324761"/>
                  <a:pt x="1953406" y="791018"/>
                  <a:pt x="1916482" y="866381"/>
                </a:cubicBezTo>
                <a:cubicBezTo>
                  <a:pt x="1915132" y="964672"/>
                  <a:pt x="1827077" y="1046047"/>
                  <a:pt x="1743202" y="1039661"/>
                </a:cubicBezTo>
                <a:cubicBezTo>
                  <a:pt x="1495203" y="1115140"/>
                  <a:pt x="946650" y="900375"/>
                  <a:pt x="173280" y="1039661"/>
                </a:cubicBezTo>
                <a:cubicBezTo>
                  <a:pt x="77467" y="1044759"/>
                  <a:pt x="2098" y="960369"/>
                  <a:pt x="0" y="866381"/>
                </a:cubicBezTo>
                <a:cubicBezTo>
                  <a:pt x="59759" y="563117"/>
                  <a:pt x="41913" y="392124"/>
                  <a:pt x="0" y="173280"/>
                </a:cubicBezTo>
                <a:close/>
              </a:path>
              <a:path w="1916482" h="1039661" stroke="0" extrusionOk="0">
                <a:moveTo>
                  <a:pt x="0" y="173280"/>
                </a:moveTo>
                <a:cubicBezTo>
                  <a:pt x="15431" y="72462"/>
                  <a:pt x="74720" y="10489"/>
                  <a:pt x="173280" y="0"/>
                </a:cubicBezTo>
                <a:cubicBezTo>
                  <a:pt x="544589" y="-49898"/>
                  <a:pt x="1250854" y="-87681"/>
                  <a:pt x="1743202" y="0"/>
                </a:cubicBezTo>
                <a:cubicBezTo>
                  <a:pt x="1833430" y="3728"/>
                  <a:pt x="1902429" y="82404"/>
                  <a:pt x="1916482" y="173280"/>
                </a:cubicBezTo>
                <a:cubicBezTo>
                  <a:pt x="1927080" y="505426"/>
                  <a:pt x="1915092" y="626839"/>
                  <a:pt x="1916482" y="866381"/>
                </a:cubicBezTo>
                <a:cubicBezTo>
                  <a:pt x="1906987" y="956470"/>
                  <a:pt x="1837520" y="1039295"/>
                  <a:pt x="1743202" y="1039661"/>
                </a:cubicBezTo>
                <a:cubicBezTo>
                  <a:pt x="1428377" y="1091755"/>
                  <a:pt x="874084" y="1068702"/>
                  <a:pt x="173280" y="1039661"/>
                </a:cubicBezTo>
                <a:cubicBezTo>
                  <a:pt x="70825" y="1053773"/>
                  <a:pt x="4029" y="962830"/>
                  <a:pt x="0" y="866381"/>
                </a:cubicBezTo>
                <a:cubicBezTo>
                  <a:pt x="27734" y="689809"/>
                  <a:pt x="-48372" y="267898"/>
                  <a:pt x="0" y="173280"/>
                </a:cubicBezTo>
                <a:close/>
              </a:path>
            </a:pathLst>
          </a:custGeom>
          <a:solidFill>
            <a:schemeClr val="accent6">
              <a:lumMod val="50000"/>
            </a:schemeClr>
          </a:solidFill>
          <a:ln>
            <a:extLst>
              <a:ext uri="{C807C97D-BFC1-408E-A445-0C87EB9F89A2}">
                <ask:lineSketchStyleProps xmlns:ask="http://schemas.microsoft.com/office/drawing/2018/sketchyshapes" sd="1492347760">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a:latin typeface="UB Scala Sans" panose="02000503050000020003" pitchFamily="2" charset="0"/>
              </a:rPr>
              <a:t>Sprache</a:t>
            </a:r>
          </a:p>
        </p:txBody>
      </p:sp>
      <p:sp>
        <p:nvSpPr>
          <p:cNvPr id="15" name="Rechteck: abgerundete Ecken 14">
            <a:extLst>
              <a:ext uri="{FF2B5EF4-FFF2-40B4-BE49-F238E27FC236}">
                <a16:creationId xmlns:a16="http://schemas.microsoft.com/office/drawing/2014/main" id="{FD89B409-468F-DA32-0585-D90A7A6A702A}"/>
              </a:ext>
            </a:extLst>
          </p:cNvPr>
          <p:cNvSpPr/>
          <p:nvPr/>
        </p:nvSpPr>
        <p:spPr>
          <a:xfrm>
            <a:off x="1716523" y="2034718"/>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4341" y="94300"/>
                  <a:pt x="80947" y="-1334"/>
                  <a:pt x="173280" y="0"/>
                </a:cubicBezTo>
                <a:cubicBezTo>
                  <a:pt x="677568" y="-15187"/>
                  <a:pt x="1030207" y="-39926"/>
                  <a:pt x="1743202" y="0"/>
                </a:cubicBezTo>
                <a:cubicBezTo>
                  <a:pt x="1839239" y="-10053"/>
                  <a:pt x="1929823" y="75640"/>
                  <a:pt x="1916482" y="173280"/>
                </a:cubicBezTo>
                <a:cubicBezTo>
                  <a:pt x="1956411" y="424986"/>
                  <a:pt x="1887568" y="736543"/>
                  <a:pt x="1916482" y="866381"/>
                </a:cubicBezTo>
                <a:cubicBezTo>
                  <a:pt x="1903957" y="967687"/>
                  <a:pt x="1851090" y="1041952"/>
                  <a:pt x="1743202" y="1039661"/>
                </a:cubicBezTo>
                <a:cubicBezTo>
                  <a:pt x="1402340" y="1168148"/>
                  <a:pt x="780147" y="1030917"/>
                  <a:pt x="173280" y="1039661"/>
                </a:cubicBezTo>
                <a:cubicBezTo>
                  <a:pt x="78689" y="1043307"/>
                  <a:pt x="2808" y="948495"/>
                  <a:pt x="0" y="866381"/>
                </a:cubicBezTo>
                <a:cubicBezTo>
                  <a:pt x="50680" y="677886"/>
                  <a:pt x="2501" y="465735"/>
                  <a:pt x="0" y="173280"/>
                </a:cubicBezTo>
                <a:close/>
              </a:path>
              <a:path w="1916482" h="1039661" stroke="0" extrusionOk="0">
                <a:moveTo>
                  <a:pt x="0" y="173280"/>
                </a:moveTo>
                <a:cubicBezTo>
                  <a:pt x="15564" y="79216"/>
                  <a:pt x="68269" y="6836"/>
                  <a:pt x="173280" y="0"/>
                </a:cubicBezTo>
                <a:cubicBezTo>
                  <a:pt x="651810" y="73012"/>
                  <a:pt x="1476858" y="-136903"/>
                  <a:pt x="1743202" y="0"/>
                </a:cubicBezTo>
                <a:cubicBezTo>
                  <a:pt x="1842280" y="-9575"/>
                  <a:pt x="1919778" y="84130"/>
                  <a:pt x="1916482" y="173280"/>
                </a:cubicBezTo>
                <a:cubicBezTo>
                  <a:pt x="1868653" y="421133"/>
                  <a:pt x="1869624" y="698671"/>
                  <a:pt x="1916482" y="866381"/>
                </a:cubicBezTo>
                <a:cubicBezTo>
                  <a:pt x="1914438" y="961571"/>
                  <a:pt x="1838890" y="1051979"/>
                  <a:pt x="1743202" y="1039661"/>
                </a:cubicBezTo>
                <a:cubicBezTo>
                  <a:pt x="1531093" y="1014426"/>
                  <a:pt x="669199" y="943591"/>
                  <a:pt x="173280" y="1039661"/>
                </a:cubicBezTo>
                <a:cubicBezTo>
                  <a:pt x="76308" y="1037302"/>
                  <a:pt x="-6324" y="967480"/>
                  <a:pt x="0" y="866381"/>
                </a:cubicBezTo>
                <a:cubicBezTo>
                  <a:pt x="13789" y="562446"/>
                  <a:pt x="159" y="446347"/>
                  <a:pt x="0" y="173280"/>
                </a:cubicBezTo>
                <a:close/>
              </a:path>
            </a:pathLst>
          </a:custGeom>
          <a:solidFill>
            <a:schemeClr val="accent6">
              <a:lumMod val="75000"/>
            </a:schemeClr>
          </a:solidFill>
          <a:ln>
            <a:extLst>
              <a:ext uri="{C807C97D-BFC1-408E-A445-0C87EB9F89A2}">
                <ask:lineSketchStyleProps xmlns:ask="http://schemas.microsoft.com/office/drawing/2018/sketchyshapes" sd="3463583151">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dirty="0" err="1">
                <a:latin typeface="UB Scala Sans" panose="02000503050000020003" pitchFamily="2" charset="0"/>
              </a:rPr>
              <a:t>Pünkt-lichkeit</a:t>
            </a:r>
            <a:endParaRPr lang="de-DE" sz="3200" dirty="0">
              <a:latin typeface="UB Scala Sans" panose="02000503050000020003" pitchFamily="2" charset="0"/>
            </a:endParaRPr>
          </a:p>
        </p:txBody>
      </p:sp>
      <p:sp>
        <p:nvSpPr>
          <p:cNvPr id="25" name="Rechteck: abgerundete Ecken 24">
            <a:extLst>
              <a:ext uri="{FF2B5EF4-FFF2-40B4-BE49-F238E27FC236}">
                <a16:creationId xmlns:a16="http://schemas.microsoft.com/office/drawing/2014/main" id="{08026129-D363-E2AB-CB44-2F67635B54DB}"/>
              </a:ext>
            </a:extLst>
          </p:cNvPr>
          <p:cNvSpPr/>
          <p:nvPr/>
        </p:nvSpPr>
        <p:spPr>
          <a:xfrm>
            <a:off x="9125654" y="5453214"/>
            <a:ext cx="1916482" cy="1039661"/>
          </a:xfrm>
          <a:custGeom>
            <a:avLst/>
            <a:gdLst>
              <a:gd name="csX0" fmla="*/ 0 w 1916482"/>
              <a:gd name="csY0" fmla="*/ 173280 h 1039661"/>
              <a:gd name="csX1" fmla="*/ 173280 w 1916482"/>
              <a:gd name="csY1" fmla="*/ 0 h 1039661"/>
              <a:gd name="csX2" fmla="*/ 1743202 w 1916482"/>
              <a:gd name="csY2" fmla="*/ 0 h 1039661"/>
              <a:gd name="csX3" fmla="*/ 1916482 w 1916482"/>
              <a:gd name="csY3" fmla="*/ 173280 h 1039661"/>
              <a:gd name="csX4" fmla="*/ 1916482 w 1916482"/>
              <a:gd name="csY4" fmla="*/ 866381 h 1039661"/>
              <a:gd name="csX5" fmla="*/ 1743202 w 1916482"/>
              <a:gd name="csY5" fmla="*/ 1039661 h 1039661"/>
              <a:gd name="csX6" fmla="*/ 173280 w 1916482"/>
              <a:gd name="csY6" fmla="*/ 1039661 h 1039661"/>
              <a:gd name="csX7" fmla="*/ 0 w 1916482"/>
              <a:gd name="csY7" fmla="*/ 866381 h 1039661"/>
              <a:gd name="csX8" fmla="*/ 0 w 1916482"/>
              <a:gd name="csY8" fmla="*/ 173280 h 103966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16482" h="1039661" fill="none" extrusionOk="0">
                <a:moveTo>
                  <a:pt x="0" y="173280"/>
                </a:moveTo>
                <a:cubicBezTo>
                  <a:pt x="-7267" y="64945"/>
                  <a:pt x="65615" y="7415"/>
                  <a:pt x="173280" y="0"/>
                </a:cubicBezTo>
                <a:cubicBezTo>
                  <a:pt x="453485" y="-184"/>
                  <a:pt x="1029071" y="106148"/>
                  <a:pt x="1743202" y="0"/>
                </a:cubicBezTo>
                <a:cubicBezTo>
                  <a:pt x="1826508" y="-13618"/>
                  <a:pt x="1925551" y="60980"/>
                  <a:pt x="1916482" y="173280"/>
                </a:cubicBezTo>
                <a:cubicBezTo>
                  <a:pt x="1911400" y="423326"/>
                  <a:pt x="1915785" y="744229"/>
                  <a:pt x="1916482" y="866381"/>
                </a:cubicBezTo>
                <a:cubicBezTo>
                  <a:pt x="1904678" y="949520"/>
                  <a:pt x="1837798" y="1032074"/>
                  <a:pt x="1743202" y="1039661"/>
                </a:cubicBezTo>
                <a:cubicBezTo>
                  <a:pt x="1202881" y="1002224"/>
                  <a:pt x="797561" y="1020207"/>
                  <a:pt x="173280" y="1039661"/>
                </a:cubicBezTo>
                <a:cubicBezTo>
                  <a:pt x="78380" y="1038180"/>
                  <a:pt x="3264" y="980546"/>
                  <a:pt x="0" y="866381"/>
                </a:cubicBezTo>
                <a:cubicBezTo>
                  <a:pt x="-15130" y="786925"/>
                  <a:pt x="-23888" y="509568"/>
                  <a:pt x="0" y="173280"/>
                </a:cubicBezTo>
                <a:close/>
              </a:path>
              <a:path w="1916482" h="1039661" stroke="0" extrusionOk="0">
                <a:moveTo>
                  <a:pt x="0" y="173280"/>
                </a:moveTo>
                <a:cubicBezTo>
                  <a:pt x="-6826" y="82391"/>
                  <a:pt x="71712" y="12951"/>
                  <a:pt x="173280" y="0"/>
                </a:cubicBezTo>
                <a:cubicBezTo>
                  <a:pt x="732118" y="-111911"/>
                  <a:pt x="1480070" y="112933"/>
                  <a:pt x="1743202" y="0"/>
                </a:cubicBezTo>
                <a:cubicBezTo>
                  <a:pt x="1842693" y="303"/>
                  <a:pt x="1907629" y="88139"/>
                  <a:pt x="1916482" y="173280"/>
                </a:cubicBezTo>
                <a:cubicBezTo>
                  <a:pt x="1885994" y="513891"/>
                  <a:pt x="1971740" y="717114"/>
                  <a:pt x="1916482" y="866381"/>
                </a:cubicBezTo>
                <a:cubicBezTo>
                  <a:pt x="1917154" y="960857"/>
                  <a:pt x="1840280" y="1038521"/>
                  <a:pt x="1743202" y="1039661"/>
                </a:cubicBezTo>
                <a:cubicBezTo>
                  <a:pt x="1421670" y="1115874"/>
                  <a:pt x="693539" y="926749"/>
                  <a:pt x="173280" y="1039661"/>
                </a:cubicBezTo>
                <a:cubicBezTo>
                  <a:pt x="63408" y="1047853"/>
                  <a:pt x="-12150" y="947348"/>
                  <a:pt x="0" y="866381"/>
                </a:cubicBezTo>
                <a:cubicBezTo>
                  <a:pt x="33164" y="565224"/>
                  <a:pt x="13335" y="362161"/>
                  <a:pt x="0" y="173280"/>
                </a:cubicBezTo>
                <a:close/>
              </a:path>
            </a:pathLst>
          </a:custGeom>
          <a:solidFill>
            <a:schemeClr val="accent6">
              <a:lumMod val="75000"/>
            </a:schemeClr>
          </a:solidFill>
          <a:ln>
            <a:extLst>
              <a:ext uri="{C807C97D-BFC1-408E-A445-0C87EB9F89A2}">
                <ask:lineSketchStyleProps xmlns:ask="http://schemas.microsoft.com/office/drawing/2018/sketchyshapes" sd="3972579288">
                  <a:prstGeom prst="roundRect">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8000" dirty="0">
                <a:latin typeface="UB Scala Sans" panose="02000503050000020003" pitchFamily="2" charset="0"/>
              </a:rPr>
              <a:t>…</a:t>
            </a:r>
          </a:p>
        </p:txBody>
      </p:sp>
      <p:pic>
        <p:nvPicPr>
          <p:cNvPr id="4" name="Grafik 3">
            <a:extLst>
              <a:ext uri="{FF2B5EF4-FFF2-40B4-BE49-F238E27FC236}">
                <a16:creationId xmlns:a16="http://schemas.microsoft.com/office/drawing/2014/main" id="{08DFA142-0C99-B76A-A010-E9C5073D179D}"/>
              </a:ext>
            </a:extLst>
          </p:cNvPr>
          <p:cNvPicPr>
            <a:picLocks noChangeAspect="1"/>
          </p:cNvPicPr>
          <p:nvPr/>
        </p:nvPicPr>
        <p:blipFill>
          <a:blip r:embed="rId3"/>
          <a:stretch>
            <a:fillRect/>
          </a:stretch>
        </p:blipFill>
        <p:spPr>
          <a:xfrm>
            <a:off x="10668000" y="245500"/>
            <a:ext cx="1329468" cy="1329468"/>
          </a:xfrm>
          <a:prstGeom prst="rect">
            <a:avLst/>
          </a:prstGeom>
        </p:spPr>
      </p:pic>
    </p:spTree>
    <p:extLst>
      <p:ext uri="{BB962C8B-B14F-4D97-AF65-F5344CB8AC3E}">
        <p14:creationId xmlns:p14="http://schemas.microsoft.com/office/powerpoint/2010/main" val="3731601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0D49A1-5FE9-6010-3459-CD8F7FC87EE0}"/>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8E10EE25-E131-D4CD-B5DA-A9F8DA8EAE23}"/>
              </a:ext>
            </a:extLst>
          </p:cNvPr>
          <p:cNvSpPr>
            <a:spLocks noGrp="1"/>
          </p:cNvSpPr>
          <p:nvPr>
            <p:ph idx="1"/>
          </p:nvPr>
        </p:nvSpPr>
        <p:spPr>
          <a:xfrm>
            <a:off x="658377" y="688147"/>
            <a:ext cx="10515600" cy="5924353"/>
          </a:xfrm>
        </p:spPr>
        <p:txBody>
          <a:bodyPr>
            <a:normAutofit/>
          </a:bodyPr>
          <a:lstStyle/>
          <a:p>
            <a:pPr marL="0" indent="0">
              <a:buNone/>
            </a:pPr>
            <a:r>
              <a:rPr lang="de-DE" sz="4400" dirty="0">
                <a:latin typeface="UB Scala Sans" panose="02000503050000020003" pitchFamily="2" charset="0"/>
                <a:ea typeface="+mj-ea"/>
                <a:cs typeface="+mj-cs"/>
              </a:rPr>
              <a:t>Grundlagenwissen und Selbstreflexion </a:t>
            </a:r>
          </a:p>
          <a:p>
            <a:pPr marL="0" indent="0">
              <a:buNone/>
            </a:pPr>
            <a:r>
              <a:rPr lang="de-DE" sz="4400" dirty="0">
                <a:latin typeface="UB Scala Sans" panose="02000503050000020003" pitchFamily="2" charset="0"/>
              </a:rPr>
              <a:t>für Dozierende und Studierende</a:t>
            </a:r>
            <a:endParaRPr lang="de-DE" sz="4400" u="sng" dirty="0">
              <a:latin typeface="UB Scala Sans" panose="02000503050000020003" pitchFamily="2" charset="0"/>
            </a:endParaRPr>
          </a:p>
          <a:p>
            <a:pPr marL="0" lvl="1" indent="0">
              <a:buNone/>
            </a:pPr>
            <a:endParaRPr lang="de-DE" sz="2800" u="sng" dirty="0">
              <a:solidFill>
                <a:srgbClr val="467886"/>
              </a:solidFill>
              <a:latin typeface="UB Scala Sans" panose="02000503050000020003" pitchFamily="2" charset="0"/>
            </a:endParaRPr>
          </a:p>
        </p:txBody>
      </p:sp>
      <p:grpSp>
        <p:nvGrpSpPr>
          <p:cNvPr id="5" name="Gruppieren 4">
            <a:extLst>
              <a:ext uri="{FF2B5EF4-FFF2-40B4-BE49-F238E27FC236}">
                <a16:creationId xmlns:a16="http://schemas.microsoft.com/office/drawing/2014/main" id="{6AA2BDE7-C69F-E424-FFB4-F919BFD0DB43}"/>
              </a:ext>
            </a:extLst>
          </p:cNvPr>
          <p:cNvGrpSpPr/>
          <p:nvPr/>
        </p:nvGrpSpPr>
        <p:grpSpPr>
          <a:xfrm>
            <a:off x="3237356" y="5356059"/>
            <a:ext cx="1030782" cy="765970"/>
            <a:chOff x="1061062" y="2351165"/>
            <a:chExt cx="1030782" cy="765970"/>
          </a:xfrm>
        </p:grpSpPr>
        <p:sp>
          <p:nvSpPr>
            <p:cNvPr id="6" name="Rechteck: abgerundete Ecken 5">
              <a:extLst>
                <a:ext uri="{FF2B5EF4-FFF2-40B4-BE49-F238E27FC236}">
                  <a16:creationId xmlns:a16="http://schemas.microsoft.com/office/drawing/2014/main" id="{9257566A-6757-60F5-DCF1-BDE6722FEBFD}"/>
                </a:ext>
              </a:extLst>
            </p:cNvPr>
            <p:cNvSpPr/>
            <p:nvPr/>
          </p:nvSpPr>
          <p:spPr>
            <a:xfrm>
              <a:off x="1061062" y="2351165"/>
              <a:ext cx="1030782" cy="765970"/>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UB Scala Sans" panose="02000503050000020003" pitchFamily="2" charset="0"/>
              </a:endParaRPr>
            </a:p>
          </p:txBody>
        </p:sp>
        <p:pic>
          <p:nvPicPr>
            <p:cNvPr id="7" name="Grafik 6">
              <a:extLst>
                <a:ext uri="{FF2B5EF4-FFF2-40B4-BE49-F238E27FC236}">
                  <a16:creationId xmlns:a16="http://schemas.microsoft.com/office/drawing/2014/main" id="{33CFFDB9-72B9-DA1F-F875-B9D5B6DD582D}"/>
                </a:ext>
              </a:extLst>
            </p:cNvPr>
            <p:cNvPicPr>
              <a:picLocks noChangeAspect="1"/>
            </p:cNvPicPr>
            <p:nvPr/>
          </p:nvPicPr>
          <p:blipFill>
            <a:blip r:embed="rId3"/>
            <a:srcRect l="3357" t="25128" r="50000" b="24097"/>
            <a:stretch/>
          </p:blipFill>
          <p:spPr>
            <a:xfrm>
              <a:off x="1282499" y="2416008"/>
              <a:ext cx="587909" cy="639988"/>
            </a:xfrm>
            <a:prstGeom prst="rect">
              <a:avLst/>
            </a:prstGeom>
          </p:spPr>
        </p:pic>
      </p:grpSp>
      <p:sp>
        <p:nvSpPr>
          <p:cNvPr id="8" name="Rechteck: abgerundete Ecken 7">
            <a:hlinkClick r:id="rId4"/>
            <a:extLst>
              <a:ext uri="{FF2B5EF4-FFF2-40B4-BE49-F238E27FC236}">
                <a16:creationId xmlns:a16="http://schemas.microsoft.com/office/drawing/2014/main" id="{FBEBF3E0-48F2-C598-9E4F-CD7CF6920ABB}"/>
              </a:ext>
            </a:extLst>
          </p:cNvPr>
          <p:cNvSpPr/>
          <p:nvPr/>
        </p:nvSpPr>
        <p:spPr>
          <a:xfrm>
            <a:off x="907305" y="4844290"/>
            <a:ext cx="1991438" cy="1325563"/>
          </a:xfrm>
          <a:prstGeom prst="roundRect">
            <a:avLst/>
          </a:prstGeom>
          <a:solidFill>
            <a:srgbClr val="00457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bg1"/>
                </a:solidFill>
                <a:latin typeface="UB Scala Sans" panose="02000503050000020003" pitchFamily="2" charset="0"/>
              </a:rPr>
              <a:t>Diversitäts-sensibilität und Anti-Bias Training</a:t>
            </a:r>
          </a:p>
        </p:txBody>
      </p:sp>
      <p:sp>
        <p:nvSpPr>
          <p:cNvPr id="10" name="Textfeld 9">
            <a:extLst>
              <a:ext uri="{FF2B5EF4-FFF2-40B4-BE49-F238E27FC236}">
                <a16:creationId xmlns:a16="http://schemas.microsoft.com/office/drawing/2014/main" id="{E8D841EA-DF8D-B03B-67C8-5CB6D7881625}"/>
              </a:ext>
            </a:extLst>
          </p:cNvPr>
          <p:cNvSpPr txBox="1"/>
          <p:nvPr/>
        </p:nvSpPr>
        <p:spPr>
          <a:xfrm>
            <a:off x="740037" y="2198757"/>
            <a:ext cx="9368467" cy="2246769"/>
          </a:xfrm>
          <a:prstGeom prst="rect">
            <a:avLst/>
          </a:prstGeom>
          <a:noFill/>
        </p:spPr>
        <p:txBody>
          <a:bodyPr wrap="square" rtlCol="0">
            <a:spAutoFit/>
          </a:bodyPr>
          <a:lstStyle/>
          <a:p>
            <a:r>
              <a:rPr lang="de-DE" sz="2800" dirty="0">
                <a:latin typeface="UB Scala Sans" panose="02000503050000020003" pitchFamily="2" charset="0"/>
              </a:rPr>
              <a:t>Zwei Online-Schulungen der Antidiskriminierungsstelle der Universität Bamberg zu Diversitätssensibilität und Anti-Bias</a:t>
            </a:r>
          </a:p>
          <a:p>
            <a:pPr marL="742950" lvl="1" indent="-285750">
              <a:buFont typeface="Courier New" panose="02070309020205020404" pitchFamily="49" charset="0"/>
              <a:buChar char="o"/>
            </a:pPr>
            <a:endParaRPr lang="de-DE" sz="1200" dirty="0">
              <a:latin typeface="UB Scala Sans" panose="02000503050000020003" pitchFamily="2" charset="0"/>
            </a:endParaRPr>
          </a:p>
          <a:p>
            <a:pPr marL="742950" lvl="1" indent="-285750">
              <a:buFont typeface="Courier New" panose="02070309020205020404" pitchFamily="49" charset="0"/>
              <a:buChar char="o"/>
            </a:pPr>
            <a:r>
              <a:rPr lang="de-DE" sz="2400" dirty="0">
                <a:latin typeface="UB Scala Sans" panose="02000503050000020003" pitchFamily="2" charset="0"/>
              </a:rPr>
              <a:t>zentrale Begriffe</a:t>
            </a:r>
          </a:p>
          <a:p>
            <a:pPr marL="742950" lvl="1" indent="-285750">
              <a:buFont typeface="Courier New" panose="02070309020205020404" pitchFamily="49" charset="0"/>
              <a:buChar char="o"/>
            </a:pPr>
            <a:r>
              <a:rPr lang="de-DE" sz="2400" dirty="0">
                <a:latin typeface="UB Scala Sans" panose="02000503050000020003" pitchFamily="2" charset="0"/>
              </a:rPr>
              <a:t>Kompetenzen </a:t>
            </a:r>
          </a:p>
          <a:p>
            <a:pPr marL="742950" lvl="1" indent="-285750">
              <a:buFont typeface="Courier New" panose="02070309020205020404" pitchFamily="49" charset="0"/>
              <a:buChar char="o"/>
            </a:pPr>
            <a:r>
              <a:rPr lang="de-DE" sz="2400" dirty="0">
                <a:latin typeface="UB Scala Sans" panose="02000503050000020003" pitchFamily="2" charset="0"/>
              </a:rPr>
              <a:t>Reflexion vorurteilsbewussten Handelns</a:t>
            </a:r>
          </a:p>
        </p:txBody>
      </p:sp>
      <p:pic>
        <p:nvPicPr>
          <p:cNvPr id="2" name="Grafik 1">
            <a:extLst>
              <a:ext uri="{FF2B5EF4-FFF2-40B4-BE49-F238E27FC236}">
                <a16:creationId xmlns:a16="http://schemas.microsoft.com/office/drawing/2014/main" id="{FAF25D8B-98A9-0F96-3082-EE44D66675AB}"/>
              </a:ext>
            </a:extLst>
          </p:cNvPr>
          <p:cNvPicPr>
            <a:picLocks noChangeAspect="1"/>
          </p:cNvPicPr>
          <p:nvPr/>
        </p:nvPicPr>
        <p:blipFill>
          <a:blip r:embed="rId5"/>
          <a:stretch>
            <a:fillRect/>
          </a:stretch>
        </p:blipFill>
        <p:spPr>
          <a:xfrm>
            <a:off x="10668000" y="245500"/>
            <a:ext cx="1329468" cy="1329468"/>
          </a:xfrm>
          <a:prstGeom prst="rect">
            <a:avLst/>
          </a:prstGeom>
        </p:spPr>
      </p:pic>
    </p:spTree>
    <p:extLst>
      <p:ext uri="{BB962C8B-B14F-4D97-AF65-F5344CB8AC3E}">
        <p14:creationId xmlns:p14="http://schemas.microsoft.com/office/powerpoint/2010/main" val="240093638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1442</Words>
  <Application>Microsoft Office PowerPoint</Application>
  <PresentationFormat>Breitbild</PresentationFormat>
  <Paragraphs>145</Paragraphs>
  <Slides>10</Slides>
  <Notes>10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10</vt:i4>
      </vt:variant>
    </vt:vector>
  </HeadingPairs>
  <TitlesOfParts>
    <vt:vector size="16" baseType="lpstr">
      <vt:lpstr>Aptos</vt:lpstr>
      <vt:lpstr>Aptos Display</vt:lpstr>
      <vt:lpstr>Arial</vt:lpstr>
      <vt:lpstr>Courier New</vt:lpstr>
      <vt:lpstr>UB Scala Sans</vt:lpstr>
      <vt:lpstr>Office</vt:lpstr>
      <vt:lpstr>Wertschätzender Umgang in  der Lehre</vt:lpstr>
      <vt:lpstr>PowerPoint-Präsentation</vt:lpstr>
      <vt:lpstr>Anrede</vt:lpstr>
      <vt:lpstr>Besondere Lebenssituation</vt:lpstr>
      <vt:lpstr>Nachteilsausgleich</vt:lpstr>
      <vt:lpstr>PowerPoint-Präsentation</vt:lpstr>
      <vt:lpstr>PowerPoint-Präsentation</vt:lpstr>
      <vt:lpstr>Unterstützungsmöglichkeiten  für Sie auf einen Blick</vt:lpstr>
      <vt:lpstr>PowerPoint-Präsentation</vt:lpstr>
      <vt:lpstr>PowerPoint-Präsentation</vt:lpstr>
    </vt:vector>
  </TitlesOfParts>
  <Company>Uni Bamberg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Foliensatz zu diversitätssensibler und barrierearmer Lehre_03-2026</dc:title>
  <dc:creator>Mach-Würth, Julia</dc:creator>
  <cp:lastModifiedBy>Ringelmann-Blank, Petra</cp:lastModifiedBy>
  <cp:revision>139</cp:revision>
  <cp:lastPrinted>2026-03-17T14:47:43Z</cp:lastPrinted>
  <dcterms:created xsi:type="dcterms:W3CDTF">2025-02-17T07:57:24Z</dcterms:created>
  <dcterms:modified xsi:type="dcterms:W3CDTF">2026-10-01T12:49:38Z</dcterms:modified>
</cp:coreProperties>
</file>