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72" r:id="rId1"/>
  </p:sldMasterIdLst>
  <p:notesMasterIdLst>
    <p:notesMasterId r:id="rId13"/>
  </p:notesMasterIdLst>
  <p:sldIdLst>
    <p:sldId id="256" r:id="rId2"/>
    <p:sldId id="257" r:id="rId3"/>
    <p:sldId id="258" r:id="rId4"/>
    <p:sldId id="259" r:id="rId5"/>
    <p:sldId id="294" r:id="rId6"/>
    <p:sldId id="262" r:id="rId7"/>
    <p:sldId id="293" r:id="rId8"/>
    <p:sldId id="263" r:id="rId9"/>
    <p:sldId id="264" r:id="rId10"/>
    <p:sldId id="296" r:id="rId11"/>
    <p:sldId id="29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4646"/>
    <a:srgbClr val="606062"/>
    <a:srgbClr val="616062"/>
    <a:srgbClr val="878783"/>
    <a:srgbClr val="878762"/>
    <a:srgbClr val="8760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8"/>
    <p:restoredTop sz="86424"/>
  </p:normalViewPr>
  <p:slideViewPr>
    <p:cSldViewPr snapToGrid="0">
      <p:cViewPr varScale="1">
        <p:scale>
          <a:sx n="48" d="100"/>
          <a:sy n="48" d="100"/>
        </p:scale>
        <p:origin x="232" y="121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43FDE-5E0C-8049-9FE5-DD9EB26656B0}" type="datetimeFigureOut">
              <a:rPr lang="de-DE" smtClean="0"/>
              <a:t>04.06.25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415DA-5031-7D49-9E31-6E169201E897}" type="slidenum">
              <a:rPr lang="de-DE" smtClean="0"/>
              <a:t>‹Nr.›</a:t>
            </a:fld>
            <a:endParaRPr lang="de-DE"/>
          </a:p>
        </p:txBody>
      </p:sp>
    </p:spTree>
    <p:extLst>
      <p:ext uri="{BB962C8B-B14F-4D97-AF65-F5344CB8AC3E}">
        <p14:creationId xmlns:p14="http://schemas.microsoft.com/office/powerpoint/2010/main" val="2794394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1</a:t>
            </a:fld>
            <a:endParaRPr lang="de-DE"/>
          </a:p>
        </p:txBody>
      </p:sp>
    </p:spTree>
    <p:extLst>
      <p:ext uri="{BB962C8B-B14F-4D97-AF65-F5344CB8AC3E}">
        <p14:creationId xmlns:p14="http://schemas.microsoft.com/office/powerpoint/2010/main" val="2226690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57415DA-5031-7D49-9E31-6E169201E897}" type="slidenum">
              <a:rPr lang="de-DE" smtClean="0"/>
              <a:t>10</a:t>
            </a:fld>
            <a:endParaRPr lang="de-DE"/>
          </a:p>
        </p:txBody>
      </p:sp>
    </p:spTree>
    <p:extLst>
      <p:ext uri="{BB962C8B-B14F-4D97-AF65-F5344CB8AC3E}">
        <p14:creationId xmlns:p14="http://schemas.microsoft.com/office/powerpoint/2010/main" val="3483090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11</a:t>
            </a:fld>
            <a:endParaRPr lang="de-DE"/>
          </a:p>
        </p:txBody>
      </p:sp>
    </p:spTree>
    <p:extLst>
      <p:ext uri="{BB962C8B-B14F-4D97-AF65-F5344CB8AC3E}">
        <p14:creationId xmlns:p14="http://schemas.microsoft.com/office/powerpoint/2010/main" val="220519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2</a:t>
            </a:fld>
            <a:endParaRPr lang="de-DE"/>
          </a:p>
        </p:txBody>
      </p:sp>
    </p:spTree>
    <p:extLst>
      <p:ext uri="{BB962C8B-B14F-4D97-AF65-F5344CB8AC3E}">
        <p14:creationId xmlns:p14="http://schemas.microsoft.com/office/powerpoint/2010/main" val="1880785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3</a:t>
            </a:fld>
            <a:endParaRPr lang="de-DE"/>
          </a:p>
        </p:txBody>
      </p:sp>
    </p:spTree>
    <p:extLst>
      <p:ext uri="{BB962C8B-B14F-4D97-AF65-F5344CB8AC3E}">
        <p14:creationId xmlns:p14="http://schemas.microsoft.com/office/powerpoint/2010/main" val="61843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4</a:t>
            </a:fld>
            <a:endParaRPr lang="de-DE"/>
          </a:p>
        </p:txBody>
      </p:sp>
    </p:spTree>
    <p:extLst>
      <p:ext uri="{BB962C8B-B14F-4D97-AF65-F5344CB8AC3E}">
        <p14:creationId xmlns:p14="http://schemas.microsoft.com/office/powerpoint/2010/main" val="1284466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5</a:t>
            </a:fld>
            <a:endParaRPr lang="de-DE"/>
          </a:p>
        </p:txBody>
      </p:sp>
    </p:spTree>
    <p:extLst>
      <p:ext uri="{BB962C8B-B14F-4D97-AF65-F5344CB8AC3E}">
        <p14:creationId xmlns:p14="http://schemas.microsoft.com/office/powerpoint/2010/main" val="1689976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6</a:t>
            </a:fld>
            <a:endParaRPr lang="de-DE"/>
          </a:p>
        </p:txBody>
      </p:sp>
    </p:spTree>
    <p:extLst>
      <p:ext uri="{BB962C8B-B14F-4D97-AF65-F5344CB8AC3E}">
        <p14:creationId xmlns:p14="http://schemas.microsoft.com/office/powerpoint/2010/main" val="3684022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7</a:t>
            </a:fld>
            <a:endParaRPr lang="de-DE"/>
          </a:p>
        </p:txBody>
      </p:sp>
    </p:spTree>
    <p:extLst>
      <p:ext uri="{BB962C8B-B14F-4D97-AF65-F5344CB8AC3E}">
        <p14:creationId xmlns:p14="http://schemas.microsoft.com/office/powerpoint/2010/main" val="272196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8</a:t>
            </a:fld>
            <a:endParaRPr lang="de-DE"/>
          </a:p>
        </p:txBody>
      </p:sp>
    </p:spTree>
    <p:extLst>
      <p:ext uri="{BB962C8B-B14F-4D97-AF65-F5344CB8AC3E}">
        <p14:creationId xmlns:p14="http://schemas.microsoft.com/office/powerpoint/2010/main" val="215491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57415DA-5031-7D49-9E31-6E169201E897}" type="slidenum">
              <a:rPr lang="de-DE" smtClean="0"/>
              <a:t>9</a:t>
            </a:fld>
            <a:endParaRPr lang="de-DE"/>
          </a:p>
        </p:txBody>
      </p:sp>
    </p:spTree>
    <p:extLst>
      <p:ext uri="{BB962C8B-B14F-4D97-AF65-F5344CB8AC3E}">
        <p14:creationId xmlns:p14="http://schemas.microsoft.com/office/powerpoint/2010/main" val="13621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CA22556-6C98-A24D-9D29-E6D8F3BC5135}" type="datetimeFigureOut">
              <a:rPr lang="en-DE" smtClean="0"/>
              <a:t>6/4/25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375886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CA22556-6C98-A24D-9D29-E6D8F3BC5135}" type="datetimeFigureOut">
              <a:rPr lang="en-DE" smtClean="0"/>
              <a:t>6/4/25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153276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CA22556-6C98-A24D-9D29-E6D8F3BC5135}" type="datetimeFigureOut">
              <a:rPr lang="en-DE" smtClean="0"/>
              <a:t>6/4/25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804778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E385-C016-A2B6-3E32-54796801F450}"/>
              </a:ext>
            </a:extLst>
          </p:cNvPr>
          <p:cNvSpPr>
            <a:spLocks noGrp="1"/>
          </p:cNvSpPr>
          <p:nvPr>
            <p:ph type="title"/>
          </p:nvPr>
        </p:nvSpPr>
        <p:spPr/>
        <p:txBody>
          <a:bodyPr/>
          <a:lstStyle/>
          <a:p>
            <a:r>
              <a:rPr lang="en-GB"/>
              <a:t>Click to edit Master title style</a:t>
            </a:r>
            <a:endParaRPr lang="en-DE"/>
          </a:p>
        </p:txBody>
      </p:sp>
      <p:sp>
        <p:nvSpPr>
          <p:cNvPr id="3" name="Date Placeholder 2">
            <a:extLst>
              <a:ext uri="{FF2B5EF4-FFF2-40B4-BE49-F238E27FC236}">
                <a16:creationId xmlns:a16="http://schemas.microsoft.com/office/drawing/2014/main" id="{626513FB-A7B5-9A19-9327-E13D3EF3086B}"/>
              </a:ext>
            </a:extLst>
          </p:cNvPr>
          <p:cNvSpPr>
            <a:spLocks noGrp="1"/>
          </p:cNvSpPr>
          <p:nvPr>
            <p:ph type="dt" sz="half" idx="10"/>
          </p:nvPr>
        </p:nvSpPr>
        <p:spPr/>
        <p:txBody>
          <a:bodyPr/>
          <a:lstStyle/>
          <a:p>
            <a:fld id="{5CA22556-6C98-A24D-9D29-E6D8F3BC5135}" type="datetimeFigureOut">
              <a:rPr lang="en-DE" smtClean="0"/>
              <a:t>6/4/25</a:t>
            </a:fld>
            <a:endParaRPr lang="en-DE"/>
          </a:p>
        </p:txBody>
      </p:sp>
      <p:sp>
        <p:nvSpPr>
          <p:cNvPr id="4" name="Footer Placeholder 3">
            <a:extLst>
              <a:ext uri="{FF2B5EF4-FFF2-40B4-BE49-F238E27FC236}">
                <a16:creationId xmlns:a16="http://schemas.microsoft.com/office/drawing/2014/main" id="{1F214360-806C-4F37-D800-D4D59F38DDA2}"/>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7B5587B5-C7B0-6607-B9FC-E484FE3F7FE0}"/>
              </a:ext>
            </a:extLst>
          </p:cNvPr>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120616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CA22556-6C98-A24D-9D29-E6D8F3BC5135}" type="datetimeFigureOut">
              <a:rPr lang="en-DE" smtClean="0"/>
              <a:t>6/4/25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787372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A22556-6C98-A24D-9D29-E6D8F3BC5135}" type="datetimeFigureOut">
              <a:rPr lang="en-DE" smtClean="0"/>
              <a:t>6/4/25</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416367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CA22556-6C98-A24D-9D29-E6D8F3BC5135}" type="datetimeFigureOut">
              <a:rPr lang="en-DE" smtClean="0"/>
              <a:t>6/4/25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139227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CA22556-6C98-A24D-9D29-E6D8F3BC5135}" type="datetimeFigureOut">
              <a:rPr lang="en-DE" smtClean="0"/>
              <a:t>6/4/25</a:t>
            </a:fld>
            <a:endParaRPr lang="en-DE"/>
          </a:p>
        </p:txBody>
      </p:sp>
      <p:sp>
        <p:nvSpPr>
          <p:cNvPr id="8" name="Footer Placeholder 7"/>
          <p:cNvSpPr>
            <a:spLocks noGrp="1"/>
          </p:cNvSpPr>
          <p:nvPr>
            <p:ph type="ftr" sz="quarter" idx="11"/>
          </p:nvPr>
        </p:nvSpPr>
        <p:spPr/>
        <p:txBody>
          <a:bodyPr/>
          <a:lstStyle/>
          <a:p>
            <a:endParaRPr lang="en-DE"/>
          </a:p>
        </p:txBody>
      </p:sp>
      <p:sp>
        <p:nvSpPr>
          <p:cNvPr id="9" name="Slide Number Placeholder 8"/>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812420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CA22556-6C98-A24D-9D29-E6D8F3BC5135}" type="datetimeFigureOut">
              <a:rPr lang="en-DE" smtClean="0"/>
              <a:t>6/4/25</a:t>
            </a:fld>
            <a:endParaRPr lang="en-DE"/>
          </a:p>
        </p:txBody>
      </p:sp>
      <p:sp>
        <p:nvSpPr>
          <p:cNvPr id="4" name="Footer Placeholder 3"/>
          <p:cNvSpPr>
            <a:spLocks noGrp="1"/>
          </p:cNvSpPr>
          <p:nvPr>
            <p:ph type="ftr" sz="quarter" idx="11"/>
          </p:nvPr>
        </p:nvSpPr>
        <p:spPr/>
        <p:txBody>
          <a:bodyPr/>
          <a:lstStyle/>
          <a:p>
            <a:endParaRPr lang="en-DE"/>
          </a:p>
        </p:txBody>
      </p:sp>
      <p:sp>
        <p:nvSpPr>
          <p:cNvPr id="5" name="Slide Number Placeholder 4"/>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361313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22556-6C98-A24D-9D29-E6D8F3BC5135}" type="datetimeFigureOut">
              <a:rPr lang="en-DE" smtClean="0"/>
              <a:t>6/4/25</a:t>
            </a:fld>
            <a:endParaRPr lang="en-DE"/>
          </a:p>
        </p:txBody>
      </p:sp>
      <p:sp>
        <p:nvSpPr>
          <p:cNvPr id="3" name="Footer Placeholder 2"/>
          <p:cNvSpPr>
            <a:spLocks noGrp="1"/>
          </p:cNvSpPr>
          <p:nvPr>
            <p:ph type="ftr" sz="quarter" idx="11"/>
          </p:nvPr>
        </p:nvSpPr>
        <p:spPr/>
        <p:txBody>
          <a:bodyPr/>
          <a:lstStyle/>
          <a:p>
            <a:endParaRPr lang="en-DE"/>
          </a:p>
        </p:txBody>
      </p:sp>
      <p:sp>
        <p:nvSpPr>
          <p:cNvPr id="4" name="Slide Number Placeholder 3"/>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869428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CA22556-6C98-A24D-9D29-E6D8F3BC5135}" type="datetimeFigureOut">
              <a:rPr lang="en-DE" smtClean="0"/>
              <a:t>6/4/25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241823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CA22556-6C98-A24D-9D29-E6D8F3BC5135}" type="datetimeFigureOut">
              <a:rPr lang="en-DE" smtClean="0"/>
              <a:t>6/4/25</a:t>
            </a:fld>
            <a:endParaRPr lang="en-DE"/>
          </a:p>
        </p:txBody>
      </p:sp>
      <p:sp>
        <p:nvSpPr>
          <p:cNvPr id="6" name="Footer Placeholder 5"/>
          <p:cNvSpPr>
            <a:spLocks noGrp="1"/>
          </p:cNvSpPr>
          <p:nvPr>
            <p:ph type="ftr" sz="quarter" idx="11"/>
          </p:nvPr>
        </p:nvSpPr>
        <p:spPr/>
        <p:txBody>
          <a:bodyPr/>
          <a:lstStyle/>
          <a:p>
            <a:endParaRPr lang="en-DE"/>
          </a:p>
        </p:txBody>
      </p:sp>
      <p:sp>
        <p:nvSpPr>
          <p:cNvPr id="7" name="Slide Number Placeholder 6"/>
          <p:cNvSpPr>
            <a:spLocks noGrp="1"/>
          </p:cNvSpPr>
          <p:nvPr>
            <p:ph type="sldNum" sz="quarter" idx="12"/>
          </p:nvPr>
        </p:nvSpPr>
        <p:spPr/>
        <p:txBody>
          <a:bodyPr/>
          <a:lstStyle/>
          <a:p>
            <a:fld id="{283F9BD4-DB43-4E41-A5E9-1624E1AF137C}" type="slidenum">
              <a:rPr lang="en-DE" smtClean="0"/>
              <a:t>‹Nr.›</a:t>
            </a:fld>
            <a:endParaRPr lang="en-DE"/>
          </a:p>
        </p:txBody>
      </p:sp>
    </p:spTree>
    <p:extLst>
      <p:ext uri="{BB962C8B-B14F-4D97-AF65-F5344CB8AC3E}">
        <p14:creationId xmlns:p14="http://schemas.microsoft.com/office/powerpoint/2010/main" val="127412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22556-6C98-A24D-9D29-E6D8F3BC5135}" type="datetimeFigureOut">
              <a:rPr lang="en-DE" smtClean="0"/>
              <a:t>6/4/25</a:t>
            </a:fld>
            <a:endParaRPr lang="en-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F9BD4-DB43-4E41-A5E9-1624E1AF137C}" type="slidenum">
              <a:rPr lang="en-DE" smtClean="0"/>
              <a:t>‹Nr.›</a:t>
            </a:fld>
            <a:endParaRPr lang="en-DE"/>
          </a:p>
        </p:txBody>
      </p:sp>
    </p:spTree>
    <p:extLst>
      <p:ext uri="{BB962C8B-B14F-4D97-AF65-F5344CB8AC3E}">
        <p14:creationId xmlns:p14="http://schemas.microsoft.com/office/powerpoint/2010/main" val="5775076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newyorker.com/books/page-turner/toni-morrison-recitatif-short-story-zadie-smit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47EA3-C7FC-CBF2-BDFC-885F21045498}"/>
              </a:ext>
            </a:extLst>
          </p:cNvPr>
          <p:cNvSpPr>
            <a:spLocks noGrp="1"/>
          </p:cNvSpPr>
          <p:nvPr>
            <p:ph type="title"/>
          </p:nvPr>
        </p:nvSpPr>
        <p:spPr>
          <a:xfrm>
            <a:off x="838200" y="990827"/>
            <a:ext cx="10515600" cy="4876346"/>
          </a:xfrm>
        </p:spPr>
        <p:txBody>
          <a:bodyPr>
            <a:normAutofit/>
          </a:bodyPr>
          <a:lstStyle/>
          <a:p>
            <a:pPr algn="l"/>
            <a:r>
              <a:rPr lang="en-GB" sz="4800" b="1" noProof="0" dirty="0"/>
              <a:t>Robert Craig</a:t>
            </a:r>
            <a:br>
              <a:rPr lang="en-GB" sz="4800" b="1" noProof="0" dirty="0"/>
            </a:br>
            <a:br>
              <a:rPr lang="en-GB" sz="4800" b="1" noProof="0" dirty="0"/>
            </a:br>
            <a:r>
              <a:rPr lang="en-GB" sz="4800" b="1" noProof="0" dirty="0"/>
              <a:t>Intersectionality</a:t>
            </a:r>
            <a:br>
              <a:rPr lang="en-GB" sz="4800" b="1" noProof="0" dirty="0"/>
            </a:br>
            <a:r>
              <a:rPr lang="en-GB" sz="4800" b="1" noProof="0" dirty="0"/>
              <a:t>and </a:t>
            </a:r>
            <a:br>
              <a:rPr lang="en-GB" sz="4800" b="1" noProof="0" dirty="0"/>
            </a:br>
            <a:r>
              <a:rPr lang="en-GB" sz="4800" b="1" noProof="0" dirty="0"/>
              <a:t>Critical Race Theory</a:t>
            </a:r>
          </a:p>
        </p:txBody>
      </p:sp>
    </p:spTree>
    <p:extLst>
      <p:ext uri="{BB962C8B-B14F-4D97-AF65-F5344CB8AC3E}">
        <p14:creationId xmlns:p14="http://schemas.microsoft.com/office/powerpoint/2010/main" val="242949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838200" y="0"/>
            <a:ext cx="10515600" cy="1325563"/>
          </a:xfrm>
        </p:spPr>
        <p:txBody>
          <a:bodyPr>
            <a:normAutofit/>
          </a:bodyPr>
          <a:lstStyle/>
          <a:p>
            <a:pPr algn="ctr"/>
            <a:br>
              <a:rPr lang="en-GB" sz="4000" b="1" noProof="0" dirty="0"/>
            </a:br>
            <a:r>
              <a:rPr lang="en-GB" sz="3800" b="1" noProof="0" dirty="0"/>
              <a:t>References</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1194668" y="1325563"/>
            <a:ext cx="10159132" cy="5050154"/>
          </a:xfrm>
        </p:spPr>
        <p:txBody>
          <a:bodyPr>
            <a:normAutofit/>
          </a:bodyPr>
          <a:lstStyle/>
          <a:p>
            <a:pPr marL="0" indent="0" algn="ctr">
              <a:buNone/>
            </a:pPr>
            <a:r>
              <a:rPr lang="en-GB" sz="1900" noProof="0" dirty="0"/>
              <a:t>Crenshaw, </a:t>
            </a:r>
            <a:r>
              <a:rPr lang="en-GB" sz="1900" noProof="0" dirty="0" err="1"/>
              <a:t>Kimberlé</a:t>
            </a:r>
            <a:r>
              <a:rPr lang="en-GB" sz="1900" noProof="0" dirty="0"/>
              <a:t>, “The Intersectionality of Race and Gender Discrimination.” Paper presentation, World Conference Against Racism, Durban, South Africa, August 31–September 8, 2001.</a:t>
            </a:r>
          </a:p>
          <a:p>
            <a:pPr marL="0" indent="0" algn="ctr">
              <a:buNone/>
            </a:pPr>
            <a:endParaRPr lang="en-GB" sz="1900" noProof="0" dirty="0"/>
          </a:p>
          <a:p>
            <a:pPr marL="0" indent="0" algn="ctr">
              <a:buNone/>
            </a:pPr>
            <a:r>
              <a:rPr lang="en-GB" sz="1900" noProof="0" dirty="0"/>
              <a:t>Delgado, Richard, and Jean </a:t>
            </a:r>
            <a:r>
              <a:rPr lang="en-GB" sz="1900" noProof="0" dirty="0" err="1"/>
              <a:t>Stefancic</a:t>
            </a:r>
            <a:r>
              <a:rPr lang="en-GB" sz="1900" noProof="0" dirty="0"/>
              <a:t>. </a:t>
            </a:r>
            <a:r>
              <a:rPr lang="en-GB" sz="1900" i="1" noProof="0" dirty="0"/>
              <a:t>Critical Race Theory: An Introduction</a:t>
            </a:r>
            <a:r>
              <a:rPr lang="en-GB" sz="1900" noProof="0" dirty="0"/>
              <a:t>, 4</a:t>
            </a:r>
            <a:r>
              <a:rPr lang="en-GB" sz="1900" baseline="30000" noProof="0" dirty="0"/>
              <a:t>th</a:t>
            </a:r>
            <a:r>
              <a:rPr lang="en-GB" sz="1900" noProof="0" dirty="0"/>
              <a:t> </a:t>
            </a:r>
            <a:r>
              <a:rPr lang="en-GB" sz="1900" noProof="0" dirty="0" err="1"/>
              <a:t>edn</a:t>
            </a:r>
            <a:r>
              <a:rPr lang="en-GB" sz="1900" noProof="0" dirty="0"/>
              <a:t>.</a:t>
            </a:r>
          </a:p>
          <a:p>
            <a:pPr marL="0" indent="0" algn="ctr">
              <a:buNone/>
            </a:pPr>
            <a:r>
              <a:rPr lang="en-GB" sz="1900" noProof="0" dirty="0"/>
              <a:t>New York: New York University Press, 2023.</a:t>
            </a:r>
          </a:p>
          <a:p>
            <a:pPr marL="0" indent="0" algn="ctr">
              <a:buNone/>
            </a:pPr>
            <a:endParaRPr lang="en-GB" sz="1900" noProof="0" dirty="0"/>
          </a:p>
          <a:p>
            <a:pPr marL="0" indent="0" algn="ctr">
              <a:buNone/>
            </a:pPr>
            <a:r>
              <a:rPr lang="en-GB" sz="1900" noProof="0" dirty="0" err="1"/>
              <a:t>Grzanka</a:t>
            </a:r>
            <a:r>
              <a:rPr lang="en-GB" sz="1900" noProof="0" dirty="0"/>
              <a:t>, Patrick R., ed. </a:t>
            </a:r>
            <a:r>
              <a:rPr lang="en-GB" sz="1900" i="1" noProof="0" dirty="0"/>
              <a:t>Intersectionality: Foundations and Frontiers</a:t>
            </a:r>
            <a:r>
              <a:rPr lang="en-GB" sz="1900" noProof="0" dirty="0"/>
              <a:t>. 2</a:t>
            </a:r>
            <a:r>
              <a:rPr lang="en-GB" sz="1900" baseline="30000" noProof="0" dirty="0"/>
              <a:t>nd</a:t>
            </a:r>
            <a:r>
              <a:rPr lang="en-GB" sz="1900" noProof="0" dirty="0"/>
              <a:t> </a:t>
            </a:r>
            <a:r>
              <a:rPr lang="en-GB" sz="1900" noProof="0" dirty="0" err="1"/>
              <a:t>edn</a:t>
            </a:r>
            <a:r>
              <a:rPr lang="en-GB" sz="1900" noProof="0" dirty="0"/>
              <a:t>. </a:t>
            </a:r>
          </a:p>
          <a:p>
            <a:pPr marL="0" indent="0" algn="ctr">
              <a:buNone/>
            </a:pPr>
            <a:r>
              <a:rPr lang="en-GB" sz="1900" noProof="0" dirty="0"/>
              <a:t>New York &amp; London: Routledge, 2019.</a:t>
            </a:r>
          </a:p>
          <a:p>
            <a:pPr marL="0" indent="0" algn="ctr">
              <a:buNone/>
            </a:pPr>
            <a:endParaRPr lang="en-GB" sz="1900" noProof="0" dirty="0"/>
          </a:p>
          <a:p>
            <a:pPr marL="0" indent="0" algn="ctr">
              <a:buNone/>
            </a:pPr>
            <a:r>
              <a:rPr lang="en-GB" sz="1900" noProof="0" dirty="0"/>
              <a:t>Morrison, Toni. </a:t>
            </a:r>
            <a:r>
              <a:rPr lang="en-GB" sz="1900" i="1" noProof="0" dirty="0"/>
              <a:t>Recitatif</a:t>
            </a:r>
            <a:r>
              <a:rPr lang="en-GB" sz="1900" noProof="0" dirty="0"/>
              <a:t>.</a:t>
            </a:r>
            <a:r>
              <a:rPr lang="en-GB" sz="1900" i="1" noProof="0" dirty="0"/>
              <a:t> </a:t>
            </a:r>
            <a:r>
              <a:rPr lang="en-GB" sz="1900" noProof="0" dirty="0"/>
              <a:t>Introduced by Zadie Smith. London: Chatto &amp; </a:t>
            </a:r>
            <a:r>
              <a:rPr lang="en-GB" sz="1900" noProof="0" dirty="0" err="1"/>
              <a:t>Windus</a:t>
            </a:r>
            <a:r>
              <a:rPr lang="en-GB" sz="1900" noProof="0" dirty="0"/>
              <a:t>, 2022. </a:t>
            </a:r>
          </a:p>
          <a:p>
            <a:pPr marL="0" indent="0" algn="ctr">
              <a:buNone/>
            </a:pPr>
            <a:endParaRPr lang="en-GB" sz="1900" noProof="0" dirty="0"/>
          </a:p>
          <a:p>
            <a:pPr marL="0" indent="0" algn="ctr">
              <a:buNone/>
            </a:pPr>
            <a:r>
              <a:rPr lang="en-GB" sz="1900" noProof="0" dirty="0"/>
              <a:t>Smith, Zadie. “The Genius of Toni Morrison’s Only Short Story.” </a:t>
            </a:r>
            <a:r>
              <a:rPr lang="en-GB" sz="1900" i="1" noProof="0" dirty="0"/>
              <a:t>New Yorker</a:t>
            </a:r>
            <a:r>
              <a:rPr lang="en-GB" sz="1900" noProof="0" dirty="0"/>
              <a:t>, January 23, 2022. </a:t>
            </a:r>
            <a:r>
              <a:rPr lang="en-GB" sz="1900" u="sng" noProof="0" dirty="0">
                <a:hlinkClick r:id="rId3">
                  <a:extLst>
                    <a:ext uri="{A12FA001-AC4F-418D-AE19-62706E023703}">
                      <ahyp:hlinkClr xmlns:ahyp="http://schemas.microsoft.com/office/drawing/2018/hyperlinkcolor" val="tx"/>
                    </a:ext>
                  </a:extLst>
                </a:hlinkClick>
              </a:rPr>
              <a:t>https://www.</a:t>
            </a:r>
            <a:r>
              <a:rPr lang="en-GB" sz="1900" u="sng" noProof="0" dirty="0">
                <a:hlinkClick r:id="rId3" tooltip="Online article ‘The Genius of Toni Morrison's Only Short Story’ by Zadie Smith on the website newyorker.com (opens website)">
                  <a:extLst>
                    <a:ext uri="{A12FA001-AC4F-418D-AE19-62706E023703}">
                      <ahyp:hlinkClr xmlns:ahyp="http://schemas.microsoft.com/office/drawing/2018/hyperlinkcolor" val="tx"/>
                    </a:ext>
                  </a:extLst>
                </a:hlinkClick>
              </a:rPr>
              <a:t>newyorker</a:t>
            </a:r>
            <a:r>
              <a:rPr lang="en-GB" sz="1900" u="sng" noProof="0" dirty="0">
                <a:hlinkClick r:id="rId3">
                  <a:extLst>
                    <a:ext uri="{A12FA001-AC4F-418D-AE19-62706E023703}">
                      <ahyp:hlinkClr xmlns:ahyp="http://schemas.microsoft.com/office/drawing/2018/hyperlinkcolor" val="tx"/>
                    </a:ext>
                  </a:extLst>
                </a:hlinkClick>
              </a:rPr>
              <a:t>.com/books/page-turner/toni-morrison-recitatif-short-story-zadie-smith</a:t>
            </a:r>
            <a:r>
              <a:rPr lang="en-GB" sz="1900" noProof="0" dirty="0"/>
              <a:t>.</a:t>
            </a:r>
          </a:p>
        </p:txBody>
      </p:sp>
    </p:spTree>
    <p:extLst>
      <p:ext uri="{BB962C8B-B14F-4D97-AF65-F5344CB8AC3E}">
        <p14:creationId xmlns:p14="http://schemas.microsoft.com/office/powerpoint/2010/main" val="1676491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a:extLst>
            <a:ext uri="{FF2B5EF4-FFF2-40B4-BE49-F238E27FC236}">
              <a16:creationId xmlns:a16="http://schemas.microsoft.com/office/drawing/2014/main" id="{ACDC554B-ED1F-B746-9F69-D2225E954CBA}"/>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2EDF41EC-1AD6-77B2-DE6C-EF21B041E4FF}"/>
              </a:ext>
            </a:extLst>
          </p:cNvPr>
          <p:cNvSpPr>
            <a:spLocks noGrp="1"/>
          </p:cNvSpPr>
          <p:nvPr>
            <p:ph type="title"/>
          </p:nvPr>
        </p:nvSpPr>
        <p:spPr/>
        <p:txBody>
          <a:bodyPr lIns="90000"/>
          <a:lstStyle/>
          <a:p>
            <a:r>
              <a:rPr lang="en-GB" noProof="0" dirty="0">
                <a:solidFill>
                  <a:srgbClr val="484646"/>
                </a:solidFill>
              </a:rPr>
              <a:t>Credits &amp; Acknowledgments</a:t>
            </a:r>
          </a:p>
        </p:txBody>
      </p:sp>
      <p:sp>
        <p:nvSpPr>
          <p:cNvPr id="3" name="Content Placeholder 2">
            <a:extLst>
              <a:ext uri="{FF2B5EF4-FFF2-40B4-BE49-F238E27FC236}">
                <a16:creationId xmlns:a16="http://schemas.microsoft.com/office/drawing/2014/main" id="{2449C0D6-4691-FB4D-B4A0-55CDB0224A78}"/>
              </a:ext>
            </a:extLst>
          </p:cNvPr>
          <p:cNvSpPr>
            <a:spLocks noGrp="1"/>
          </p:cNvSpPr>
          <p:nvPr>
            <p:ph idx="1"/>
          </p:nvPr>
        </p:nvSpPr>
        <p:spPr>
          <a:xfrm>
            <a:off x="831112" y="1974481"/>
            <a:ext cx="5257800" cy="4351338"/>
          </a:xfrm>
        </p:spPr>
        <p:txBody>
          <a:bodyPr>
            <a:normAutofit fontScale="92500" lnSpcReduction="20000"/>
          </a:bodyPr>
          <a:lstStyle/>
          <a:p>
            <a:pPr marL="0" indent="0">
              <a:buNone/>
            </a:pPr>
            <a:endParaRPr lang="en-GB" sz="1800" noProof="0" dirty="0"/>
          </a:p>
          <a:p>
            <a:pPr marL="0" indent="0">
              <a:buNone/>
            </a:pPr>
            <a:endParaRPr lang="en-GB" sz="1800" noProof="0" dirty="0"/>
          </a:p>
          <a:p>
            <a:pPr marL="0" indent="0">
              <a:buNone/>
            </a:pPr>
            <a:r>
              <a:rPr lang="en-GB" sz="1900" noProof="0" dirty="0"/>
              <a:t>Robert Craig/University of Bamberg, CC BY 4.0</a:t>
            </a:r>
          </a:p>
          <a:p>
            <a:pPr marL="0" indent="0">
              <a:buNone/>
            </a:pPr>
            <a:endParaRPr lang="en-GB" sz="1900" noProof="0" dirty="0"/>
          </a:p>
          <a:p>
            <a:pPr marL="0" indent="0">
              <a:buNone/>
            </a:pPr>
            <a:r>
              <a:rPr lang="en-GB" sz="1900" noProof="0" dirty="0"/>
              <a:t>This contribution is part of the multimedia series </a:t>
            </a:r>
            <a:r>
              <a:rPr lang="en-GB" sz="1900" i="1" noProof="0" dirty="0"/>
              <a:t>#</a:t>
            </a:r>
            <a:r>
              <a:rPr lang="en-GB" sz="1900" i="1" noProof="0" dirty="0" err="1"/>
              <a:t>Diversitäten</a:t>
            </a:r>
            <a:r>
              <a:rPr lang="en-GB" sz="1900" i="1" noProof="0" dirty="0"/>
              <a:t> </a:t>
            </a:r>
            <a:r>
              <a:rPr lang="en-GB" sz="1900" noProof="0" dirty="0"/>
              <a:t>of the ‘Culture and Education’ department of the Bamberg Centre for Teacher Education. </a:t>
            </a:r>
          </a:p>
          <a:p>
            <a:pPr marL="0" indent="0">
              <a:buNone/>
            </a:pPr>
            <a:r>
              <a:rPr lang="en-GB" sz="1900" noProof="0" dirty="0"/>
              <a:t>It was created as part of the project ‘</a:t>
            </a:r>
            <a:r>
              <a:rPr lang="en-GB" sz="1900" noProof="0" dirty="0" err="1"/>
              <a:t>DiKuLe</a:t>
            </a:r>
            <a:r>
              <a:rPr lang="en-GB" sz="1900" noProof="0" dirty="0"/>
              <a:t>: Developing Digital Teaching Cultures’ at the Otto Friedrich University of Bamberg, funded by the </a:t>
            </a:r>
            <a:r>
              <a:rPr lang="en-GB" sz="1900" i="1" noProof="0" dirty="0"/>
              <a:t>Stiftung Innovation in der </a:t>
            </a:r>
            <a:r>
              <a:rPr lang="en-GB" sz="1900" i="1" noProof="0" dirty="0" err="1"/>
              <a:t>Hochschullehre</a:t>
            </a:r>
            <a:r>
              <a:rPr lang="en-GB" sz="1900" i="1" noProof="0" dirty="0"/>
              <a:t>.</a:t>
            </a:r>
            <a:r>
              <a:rPr lang="en-GB" sz="1900" noProof="0" dirty="0"/>
              <a:t> </a:t>
            </a:r>
          </a:p>
          <a:p>
            <a:pPr marL="0" indent="0">
              <a:buNone/>
            </a:pPr>
            <a:r>
              <a:rPr lang="en-GB" sz="1900" noProof="0" dirty="0"/>
              <a:t>Project leaders/editors of the contribution series: Adrianna </a:t>
            </a:r>
            <a:r>
              <a:rPr lang="en-GB" sz="1900" noProof="0" dirty="0" err="1"/>
              <a:t>Hlukhovych</a:t>
            </a:r>
            <a:r>
              <a:rPr lang="en-GB" sz="1900" noProof="0" dirty="0"/>
              <a:t>, Dominik Herrmann, Konstantin Lindner, Sabine Vogt.</a:t>
            </a:r>
          </a:p>
          <a:p>
            <a:pPr marL="0" indent="0">
              <a:buNone/>
            </a:pPr>
            <a:endParaRPr lang="en-GB" sz="1900" noProof="0" dirty="0"/>
          </a:p>
          <a:p>
            <a:pPr marL="0" indent="0">
              <a:buNone/>
            </a:pPr>
            <a:r>
              <a:rPr lang="en-GB" sz="1900" noProof="0" dirty="0"/>
              <a:t>2024</a:t>
            </a:r>
          </a:p>
          <a:p>
            <a:pPr marL="0" indent="0">
              <a:buNone/>
            </a:pPr>
            <a:endParaRPr lang="en-GB" sz="1800" noProof="0" dirty="0"/>
          </a:p>
          <a:p>
            <a:pPr marL="0" indent="0">
              <a:buNone/>
            </a:pPr>
            <a:endParaRPr lang="en-GB" sz="1800" noProof="0" dirty="0"/>
          </a:p>
          <a:p>
            <a:pPr marL="0" indent="0">
              <a:buNone/>
            </a:pPr>
            <a:endParaRPr lang="en-GB" sz="1900" noProof="0" dirty="0"/>
          </a:p>
          <a:p>
            <a:pPr marL="0" indent="0">
              <a:buNone/>
            </a:pPr>
            <a:endParaRPr lang="en-GB" sz="2000" noProof="0" dirty="0"/>
          </a:p>
          <a:p>
            <a:pPr marL="0" indent="0">
              <a:buNone/>
            </a:pPr>
            <a:endParaRPr lang="en-GB" sz="2200" noProof="0" dirty="0"/>
          </a:p>
          <a:p>
            <a:pPr marL="0" indent="0">
              <a:buNone/>
            </a:pPr>
            <a:endParaRPr lang="en-GB" sz="2200" noProof="0" dirty="0"/>
          </a:p>
        </p:txBody>
      </p:sp>
    </p:spTree>
    <p:extLst>
      <p:ext uri="{BB962C8B-B14F-4D97-AF65-F5344CB8AC3E}">
        <p14:creationId xmlns:p14="http://schemas.microsoft.com/office/powerpoint/2010/main" val="253570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451853" y="0"/>
            <a:ext cx="10515600" cy="1325563"/>
          </a:xfrm>
        </p:spPr>
        <p:txBody>
          <a:bodyPr>
            <a:normAutofit/>
          </a:bodyPr>
          <a:lstStyle/>
          <a:p>
            <a:r>
              <a:rPr lang="en-GB" sz="4000" b="1" noProof="0" dirty="0"/>
              <a:t>Critical Race Theory (CRT)</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357054" y="1113184"/>
            <a:ext cx="5473904" cy="5744816"/>
          </a:xfrm>
        </p:spPr>
        <p:txBody>
          <a:bodyPr>
            <a:normAutofit/>
          </a:bodyPr>
          <a:lstStyle/>
          <a:p>
            <a:r>
              <a:rPr lang="en-GB" sz="2200" noProof="0" dirty="0"/>
              <a:t>Origins in US legal theory and activism in 1970s, following the Civil Rights movement. Key figures included </a:t>
            </a:r>
            <a:r>
              <a:rPr lang="en-GB" sz="2200" b="1" noProof="0" dirty="0"/>
              <a:t>Derrick Bell </a:t>
            </a:r>
            <a:r>
              <a:rPr lang="en-GB" sz="2200" noProof="0" dirty="0"/>
              <a:t>and </a:t>
            </a:r>
            <a:r>
              <a:rPr lang="en-GB" sz="2200" b="1" noProof="0" dirty="0"/>
              <a:t>Richard Delgado</a:t>
            </a:r>
            <a:r>
              <a:rPr lang="en-GB" sz="2200" noProof="0" dirty="0"/>
              <a:t>.</a:t>
            </a:r>
          </a:p>
          <a:p>
            <a:pPr marL="0" indent="0">
              <a:buNone/>
            </a:pPr>
            <a:endParaRPr lang="en-GB" sz="2200" noProof="0" dirty="0"/>
          </a:p>
          <a:p>
            <a:r>
              <a:rPr lang="en-GB" sz="2200" noProof="0" dirty="0"/>
              <a:t>Inspired by the intellectual &amp; political activism of the radical ‘Black Power,’ Chicano, and feminist movements – as well as by </a:t>
            </a:r>
            <a:r>
              <a:rPr lang="en-GB" sz="2200" b="1" noProof="0" dirty="0"/>
              <a:t>Dr Martin Luther King Jr.</a:t>
            </a:r>
          </a:p>
          <a:p>
            <a:endParaRPr lang="en-GB" sz="2200" noProof="0" dirty="0"/>
          </a:p>
          <a:p>
            <a:r>
              <a:rPr lang="en-GB" sz="2200" noProof="0" dirty="0"/>
              <a:t>From the civil rights movement, CRT took its focus on </a:t>
            </a:r>
            <a:r>
              <a:rPr lang="en-GB" sz="2200" b="1" noProof="0" dirty="0"/>
              <a:t>practical applications; </a:t>
            </a:r>
            <a:r>
              <a:rPr lang="en-GB" sz="2200" noProof="0" dirty="0"/>
              <a:t>and from second-wave feminism it drew insights into the relationships between socially constructed gender roles and society’s </a:t>
            </a:r>
            <a:r>
              <a:rPr lang="en-GB" sz="2200" b="1" noProof="0" dirty="0"/>
              <a:t>power imbalances. </a:t>
            </a:r>
            <a:endParaRPr lang="en-GB" sz="2200" noProof="0" dirty="0"/>
          </a:p>
          <a:p>
            <a:endParaRPr lang="en-GB" noProof="0" dirty="0"/>
          </a:p>
        </p:txBody>
      </p:sp>
    </p:spTree>
    <p:extLst>
      <p:ext uri="{BB962C8B-B14F-4D97-AF65-F5344CB8AC3E}">
        <p14:creationId xmlns:p14="http://schemas.microsoft.com/office/powerpoint/2010/main" val="227665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716662" y="78025"/>
            <a:ext cx="10515600" cy="1325563"/>
          </a:xfrm>
        </p:spPr>
        <p:txBody>
          <a:bodyPr>
            <a:normAutofit/>
          </a:bodyPr>
          <a:lstStyle/>
          <a:p>
            <a:r>
              <a:rPr lang="en-GB" sz="4000" b="1" noProof="0" dirty="0"/>
              <a:t>CRT: Core Ideas</a:t>
            </a:r>
            <a:endParaRPr lang="en-GB" sz="4000" noProof="0" dirty="0"/>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517880" y="477473"/>
            <a:ext cx="5472103" cy="6380527"/>
          </a:xfrm>
        </p:spPr>
        <p:txBody>
          <a:bodyPr>
            <a:normAutofit/>
          </a:bodyPr>
          <a:lstStyle/>
          <a:p>
            <a:endParaRPr lang="en-GB" sz="2800" noProof="0" dirty="0"/>
          </a:p>
          <a:p>
            <a:endParaRPr lang="en-GB" sz="2800" noProof="0" dirty="0"/>
          </a:p>
          <a:p>
            <a:r>
              <a:rPr lang="en-GB" sz="2200" noProof="0" dirty="0"/>
              <a:t>Racism is both </a:t>
            </a:r>
            <a:r>
              <a:rPr lang="en-GB" sz="2200" b="1" noProof="0" dirty="0"/>
              <a:t>ordinary </a:t>
            </a:r>
            <a:r>
              <a:rPr lang="en-GB" sz="2200" noProof="0" dirty="0"/>
              <a:t>and </a:t>
            </a:r>
            <a:r>
              <a:rPr lang="en-GB" sz="2200" b="1" noProof="0" dirty="0"/>
              <a:t>everyday</a:t>
            </a:r>
            <a:r>
              <a:rPr lang="en-GB" sz="2200" noProof="0" dirty="0"/>
              <a:t>, and therefore very difficult to eliminate.</a:t>
            </a:r>
          </a:p>
          <a:p>
            <a:endParaRPr lang="en-GB" sz="2200" noProof="0" dirty="0"/>
          </a:p>
          <a:p>
            <a:r>
              <a:rPr lang="en-GB" sz="2200" b="1" noProof="0" dirty="0"/>
              <a:t>Social construction thesis: </a:t>
            </a:r>
            <a:r>
              <a:rPr lang="en-GB" sz="2200" noProof="0" dirty="0"/>
              <a:t>‘Race’ is a </a:t>
            </a:r>
            <a:r>
              <a:rPr lang="en-GB" sz="2200" b="1" noProof="0" dirty="0"/>
              <a:t>social</a:t>
            </a:r>
            <a:r>
              <a:rPr lang="en-GB" sz="2200" noProof="0" dirty="0"/>
              <a:t> construct, not a set of biological and genetic facts.</a:t>
            </a:r>
          </a:p>
          <a:p>
            <a:endParaRPr lang="en-GB" sz="2200" noProof="0" dirty="0"/>
          </a:p>
          <a:p>
            <a:r>
              <a:rPr lang="en-GB" sz="2200" noProof="0" dirty="0"/>
              <a:t>Different racial groups have served different </a:t>
            </a:r>
            <a:r>
              <a:rPr lang="en-GB" sz="2200" b="1" noProof="0" dirty="0"/>
              <a:t>economic</a:t>
            </a:r>
            <a:r>
              <a:rPr lang="en-GB" sz="2200" noProof="0" dirty="0"/>
              <a:t> and </a:t>
            </a:r>
            <a:r>
              <a:rPr lang="en-GB" sz="2200" b="1" noProof="0" dirty="0"/>
              <a:t>ideological</a:t>
            </a:r>
            <a:r>
              <a:rPr lang="en-GB" sz="2200" noProof="0" dirty="0"/>
              <a:t> purposes at different times in majority white societies.</a:t>
            </a:r>
          </a:p>
          <a:p>
            <a:endParaRPr lang="en-GB" sz="2200" noProof="0" dirty="0"/>
          </a:p>
          <a:p>
            <a:r>
              <a:rPr lang="en-GB" sz="2200" noProof="0" dirty="0"/>
              <a:t>‘Intersectionality’ (c. 1989 </a:t>
            </a:r>
            <a:r>
              <a:rPr lang="en-GB" sz="2200" noProof="0" dirty="0">
                <a:sym typeface="Wingdings" pitchFamily="2" charset="2"/>
              </a:rPr>
              <a:t>)…</a:t>
            </a:r>
            <a:endParaRPr lang="en-GB" sz="2200" noProof="0" dirty="0"/>
          </a:p>
          <a:p>
            <a:endParaRPr lang="en-GB" noProof="0" dirty="0"/>
          </a:p>
        </p:txBody>
      </p:sp>
    </p:spTree>
    <p:extLst>
      <p:ext uri="{BB962C8B-B14F-4D97-AF65-F5344CB8AC3E}">
        <p14:creationId xmlns:p14="http://schemas.microsoft.com/office/powerpoint/2010/main" val="2993184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705677" y="312116"/>
            <a:ext cx="10515600" cy="1325563"/>
          </a:xfrm>
        </p:spPr>
        <p:txBody>
          <a:bodyPr>
            <a:normAutofit/>
          </a:bodyPr>
          <a:lstStyle/>
          <a:p>
            <a:r>
              <a:rPr lang="en-GB" sz="4000" b="1" noProof="0" dirty="0"/>
              <a:t>Intersectionality</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705677" y="1637679"/>
            <a:ext cx="5310808" cy="5450305"/>
          </a:xfrm>
        </p:spPr>
        <p:txBody>
          <a:bodyPr>
            <a:normAutofit/>
          </a:bodyPr>
          <a:lstStyle/>
          <a:p>
            <a:r>
              <a:rPr lang="en-GB" sz="2200" noProof="0" dirty="0"/>
              <a:t>First named by the UCLA legal scholar, </a:t>
            </a:r>
            <a:r>
              <a:rPr lang="en-GB" sz="2200" b="1" noProof="0" dirty="0" err="1"/>
              <a:t>Kimberlé</a:t>
            </a:r>
            <a:r>
              <a:rPr lang="en-GB" sz="2200" b="1" noProof="0" dirty="0"/>
              <a:t> Williams Crenshaw</a:t>
            </a:r>
            <a:r>
              <a:rPr lang="en-GB" sz="2200" noProof="0" dirty="0"/>
              <a:t>, in 1989.</a:t>
            </a:r>
          </a:p>
          <a:p>
            <a:endParaRPr lang="en-GB" sz="2200" noProof="0" dirty="0"/>
          </a:p>
          <a:p>
            <a:r>
              <a:rPr lang="en-GB" sz="2200" noProof="0" dirty="0"/>
              <a:t>A </a:t>
            </a:r>
            <a:r>
              <a:rPr lang="en-GB" sz="2200" noProof="0" dirty="0" err="1"/>
              <a:t>multifacted</a:t>
            </a:r>
            <a:r>
              <a:rPr lang="en-GB" sz="2200" noProof="0" dirty="0"/>
              <a:t> re-examination of categories of race, ethnicity, class, gender, national origin, sexual orientation, physical and mental ability/disability, etc.</a:t>
            </a:r>
          </a:p>
          <a:p>
            <a:endParaRPr lang="en-GB" sz="2200" noProof="0" dirty="0"/>
          </a:p>
          <a:p>
            <a:r>
              <a:rPr lang="en-GB" sz="2200" noProof="0" dirty="0"/>
              <a:t>How do these facets combine to shape </a:t>
            </a:r>
            <a:r>
              <a:rPr lang="en-GB" sz="2200" b="1" noProof="0" dirty="0"/>
              <a:t>specific forms </a:t>
            </a:r>
            <a:r>
              <a:rPr lang="en-GB" sz="2200" noProof="0" dirty="0"/>
              <a:t>of disadvantage?</a:t>
            </a:r>
          </a:p>
          <a:p>
            <a:endParaRPr lang="en-GB" noProof="0" dirty="0"/>
          </a:p>
        </p:txBody>
      </p:sp>
    </p:spTree>
    <p:extLst>
      <p:ext uri="{BB962C8B-B14F-4D97-AF65-F5344CB8AC3E}">
        <p14:creationId xmlns:p14="http://schemas.microsoft.com/office/powerpoint/2010/main" val="2741836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2B5D52-C6A1-2BFA-A3D7-6BA88AE0625E}"/>
              </a:ext>
            </a:extLst>
          </p:cNvPr>
          <p:cNvSpPr>
            <a:spLocks noGrp="1"/>
          </p:cNvSpPr>
          <p:nvPr>
            <p:ph type="title"/>
          </p:nvPr>
        </p:nvSpPr>
        <p:spPr>
          <a:xfrm>
            <a:off x="609600" y="142874"/>
            <a:ext cx="10515600" cy="1325563"/>
          </a:xfrm>
        </p:spPr>
        <p:txBody>
          <a:bodyPr/>
          <a:lstStyle/>
          <a:p>
            <a:r>
              <a:rPr lang="en-GB" b="1" noProof="0" dirty="0"/>
              <a:t>Imagine…</a:t>
            </a:r>
            <a:endParaRPr lang="en-GB" noProof="0" dirty="0"/>
          </a:p>
        </p:txBody>
      </p:sp>
      <p:sp>
        <p:nvSpPr>
          <p:cNvPr id="7" name="Content Placeholder 2">
            <a:extLst>
              <a:ext uri="{FF2B5EF4-FFF2-40B4-BE49-F238E27FC236}">
                <a16:creationId xmlns:a16="http://schemas.microsoft.com/office/drawing/2014/main" id="{6CE096B9-9930-79C0-7D80-BAD5C2134082}"/>
              </a:ext>
            </a:extLst>
          </p:cNvPr>
          <p:cNvSpPr txBox="1">
            <a:spLocks/>
          </p:cNvSpPr>
          <p:nvPr/>
        </p:nvSpPr>
        <p:spPr>
          <a:xfrm>
            <a:off x="609600" y="805656"/>
            <a:ext cx="4717015" cy="6261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DE" sz="2200" b="1">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Font typeface="Arial" panose="020B0604020202020204" pitchFamily="34" charset="0"/>
              <a:buNone/>
            </a:pPr>
            <a:r>
              <a:rPr lang="en-DE" sz="2200">
                <a:latin typeface="Calibri" panose="020F0502020204030204" pitchFamily="34" charset="0"/>
                <a:ea typeface="Calibri" panose="020F0502020204030204" pitchFamily="34" charset="0"/>
                <a:cs typeface="Calibri" panose="020F0502020204030204" pitchFamily="34" charset="0"/>
              </a:rPr>
              <a:t>“…</a:t>
            </a:r>
            <a:r>
              <a:rPr lang="en-GB" sz="2200" dirty="0">
                <a:latin typeface="Calibri" panose="020F0502020204030204" pitchFamily="34" charset="0"/>
                <a:ea typeface="Calibri" panose="020F0502020204030204" pitchFamily="34" charset="0"/>
                <a:cs typeface="Calibri" panose="020F0502020204030204" pitchFamily="34" charset="0"/>
              </a:rPr>
              <a:t>the various axes of power, i.e., for instance, race, ethnicity, gender, or class, as constituting thoroughfares, that structure the social, economic, or political terrain. It is through these avenues that disempowering dynamics travel. </a:t>
            </a:r>
            <a:r>
              <a:rPr lang="de-DE" sz="2200" kern="100" dirty="0">
                <a:latin typeface="Calibri" panose="020F0502020204030204" pitchFamily="34" charset="0"/>
                <a:ea typeface="Calibri" panose="020F0502020204030204" pitchFamily="34" charset="0"/>
                <a:cs typeface="Times New Roman" panose="02020603050405020304" pitchFamily="18" charset="0"/>
              </a:rPr>
              <a:t>[…]</a:t>
            </a:r>
            <a:r>
              <a:rPr lang="en-DE" sz="2200" kern="100">
                <a:latin typeface="Calibri" panose="020F0502020204030204" pitchFamily="34" charset="0"/>
                <a:ea typeface="Calibri" panose="020F0502020204030204" pitchFamily="34" charset="0"/>
                <a:cs typeface="Times New Roman" panose="02020603050405020304" pitchFamily="18" charset="0"/>
              </a:rPr>
              <a:t> </a:t>
            </a:r>
            <a:r>
              <a:rPr lang="de-DE" sz="2200" kern="100" dirty="0">
                <a:latin typeface="Calibri" panose="020F0502020204030204" pitchFamily="34" charset="0"/>
                <a:ea typeface="Calibri" panose="020F0502020204030204" pitchFamily="34" charset="0"/>
                <a:cs typeface="Times New Roman" panose="02020603050405020304" pitchFamily="18" charset="0"/>
              </a:rPr>
              <a:t>[R]</a:t>
            </a:r>
            <a:r>
              <a:rPr lang="en-GB" sz="2200" dirty="0" err="1">
                <a:latin typeface="Calibri" panose="020F0502020204030204" pitchFamily="34" charset="0"/>
                <a:ea typeface="Calibri" panose="020F0502020204030204" pitchFamily="34" charset="0"/>
                <a:cs typeface="Calibri" panose="020F0502020204030204" pitchFamily="34" charset="0"/>
              </a:rPr>
              <a:t>acialized</a:t>
            </a:r>
            <a:r>
              <a:rPr lang="en-GB" sz="2200" dirty="0">
                <a:latin typeface="Calibri" panose="020F0502020204030204" pitchFamily="34" charset="0"/>
                <a:ea typeface="Calibri" panose="020F0502020204030204" pitchFamily="34" charset="0"/>
                <a:cs typeface="Calibri" panose="020F0502020204030204" pitchFamily="34" charset="0"/>
              </a:rPr>
              <a:t> women are often positioned in the space where racism or xenophobia, class and gender meet. They are consequently subject to injury by the heavy flow of traffic traveling along all these roads.”</a:t>
            </a:r>
          </a:p>
          <a:p>
            <a:pPr marL="0" indent="0">
              <a:buFont typeface="Arial" panose="020B0604020202020204" pitchFamily="34" charset="0"/>
              <a:buNone/>
            </a:pPr>
            <a:endParaRPr lang="en-GB" sz="2200" b="1" dirty="0">
              <a:latin typeface="Calibri" panose="020F0502020204030204" pitchFamily="34" charset="0"/>
              <a:ea typeface="Calibri" panose="020F0502020204030204" pitchFamily="34" charset="0"/>
              <a:cs typeface="Calibri" panose="020F0502020204030204" pitchFamily="34" charset="0"/>
            </a:endParaRPr>
          </a:p>
          <a:p>
            <a:pPr marL="0" indent="0">
              <a:buFont typeface="Arial" panose="020B0604020202020204" pitchFamily="34" charset="0"/>
              <a:buNone/>
            </a:pPr>
            <a:r>
              <a:rPr lang="en-GB" sz="2000" dirty="0">
                <a:latin typeface="Calibri" panose="020F0502020204030204" pitchFamily="34" charset="0"/>
                <a:ea typeface="Calibri" panose="020F0502020204030204" pitchFamily="34" charset="0"/>
                <a:cs typeface="Calibri" panose="020F0502020204030204" pitchFamily="34" charset="0"/>
              </a:rPr>
              <a:t>–</a:t>
            </a:r>
            <a:r>
              <a:rPr lang="en-DE" sz="2000">
                <a:latin typeface="Calibri" panose="020F0502020204030204" pitchFamily="34" charset="0"/>
                <a:cs typeface="Calibri" panose="020F0502020204030204" pitchFamily="34" charset="0"/>
              </a:rPr>
              <a:t> </a:t>
            </a:r>
            <a:r>
              <a:rPr lang="en-GB" sz="2000" dirty="0">
                <a:latin typeface="Calibri" panose="020F0502020204030204" pitchFamily="34" charset="0"/>
                <a:ea typeface="Calibri" panose="020F0502020204030204" pitchFamily="34" charset="0"/>
                <a:cs typeface="Calibri" panose="020F0502020204030204" pitchFamily="34" charset="0"/>
              </a:rPr>
              <a:t>Crenshaw, “The Intersectionality of Race and Gender Discrimination,” pp. 11-12.</a:t>
            </a:r>
            <a:endParaRPr lang="en-DE"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964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506896" y="198784"/>
            <a:ext cx="10515600" cy="1325563"/>
          </a:xfrm>
        </p:spPr>
        <p:txBody>
          <a:bodyPr>
            <a:normAutofit/>
          </a:bodyPr>
          <a:lstStyle/>
          <a:p>
            <a:r>
              <a:rPr lang="en-GB" sz="4000" b="1" noProof="0" dirty="0"/>
              <a:t>Toni Morrison</a:t>
            </a:r>
            <a:br>
              <a:rPr lang="en-GB" sz="4000" b="1" noProof="0" dirty="0"/>
            </a:br>
            <a:r>
              <a:rPr lang="en-GB" sz="4000" b="1" noProof="0" dirty="0"/>
              <a:t>“Recitatif” (1983)</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506896" y="1736726"/>
            <a:ext cx="5143064" cy="5702968"/>
          </a:xfrm>
        </p:spPr>
        <p:txBody>
          <a:bodyPr>
            <a:normAutofit/>
          </a:bodyPr>
          <a:lstStyle/>
          <a:p>
            <a:r>
              <a:rPr lang="en-GB" sz="2200" noProof="0" dirty="0"/>
              <a:t>Morrison (1931–2019) was born in Lorain, Ohio – a small rustbelt town – to working-class parents who had moved from the South. She grew up in financial precarity.</a:t>
            </a:r>
          </a:p>
          <a:p>
            <a:endParaRPr lang="en-GB" sz="2200" noProof="0" dirty="0"/>
          </a:p>
          <a:p>
            <a:r>
              <a:rPr lang="en-GB" sz="2200" noProof="0" dirty="0"/>
              <a:t>Published (among other works) 11 novels (including </a:t>
            </a:r>
            <a:r>
              <a:rPr lang="en-GB" sz="2200" i="1" noProof="0" dirty="0"/>
              <a:t>Beloved</a:t>
            </a:r>
            <a:r>
              <a:rPr lang="en-GB" sz="2200" noProof="0" dirty="0"/>
              <a:t>) and one short story.</a:t>
            </a:r>
          </a:p>
          <a:p>
            <a:endParaRPr lang="en-GB" sz="2200" noProof="0" dirty="0"/>
          </a:p>
          <a:p>
            <a:r>
              <a:rPr lang="en-GB" sz="2200" noProof="0" dirty="0"/>
              <a:t>Won the Pulitzer Prize (1988) and the Nobel Prize for Literature (1993): the first woman of colour to do so. </a:t>
            </a:r>
          </a:p>
          <a:p>
            <a:endParaRPr lang="en-GB" sz="2600" noProof="0" dirty="0"/>
          </a:p>
          <a:p>
            <a:endParaRPr lang="en-GB" sz="2600" noProof="0" dirty="0"/>
          </a:p>
          <a:p>
            <a:endParaRPr lang="en-GB" sz="2600" noProof="0" dirty="0"/>
          </a:p>
          <a:p>
            <a:endParaRPr lang="en-GB" noProof="0" dirty="0"/>
          </a:p>
        </p:txBody>
      </p:sp>
    </p:spTree>
    <p:extLst>
      <p:ext uri="{BB962C8B-B14F-4D97-AF65-F5344CB8AC3E}">
        <p14:creationId xmlns:p14="http://schemas.microsoft.com/office/powerpoint/2010/main" val="2917964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FA1CAFE-665F-B4C3-060C-5B9B1D406D58}"/>
              </a:ext>
            </a:extLst>
          </p:cNvPr>
          <p:cNvSpPr>
            <a:spLocks noGrp="1"/>
          </p:cNvSpPr>
          <p:nvPr>
            <p:ph type="title"/>
          </p:nvPr>
        </p:nvSpPr>
        <p:spPr/>
        <p:txBody>
          <a:bodyPr/>
          <a:lstStyle/>
          <a:p>
            <a:r>
              <a:rPr lang="en-GB" b="1" noProof="0" dirty="0">
                <a:solidFill>
                  <a:srgbClr val="484646"/>
                </a:solidFill>
              </a:rPr>
              <a:t>Recitatif, recitative</a:t>
            </a:r>
          </a:p>
        </p:txBody>
      </p:sp>
      <p:sp>
        <p:nvSpPr>
          <p:cNvPr id="7" name="Content Placeholder 2">
            <a:extLst>
              <a:ext uri="{FF2B5EF4-FFF2-40B4-BE49-F238E27FC236}">
                <a16:creationId xmlns:a16="http://schemas.microsoft.com/office/drawing/2014/main" id="{03EBD956-4DCC-4947-BD68-E4BC9FBC3A7C}"/>
              </a:ext>
            </a:extLst>
          </p:cNvPr>
          <p:cNvSpPr txBox="1">
            <a:spLocks/>
          </p:cNvSpPr>
          <p:nvPr/>
        </p:nvSpPr>
        <p:spPr>
          <a:xfrm>
            <a:off x="411851" y="532766"/>
            <a:ext cx="4796253" cy="579246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000" b="1" i="1" dirty="0"/>
              <a:t>Recitatif, recitative </a:t>
            </a:r>
          </a:p>
          <a:p>
            <a:r>
              <a:rPr lang="en-GB" sz="4000" dirty="0"/>
              <a:t>noun</a:t>
            </a:r>
          </a:p>
          <a:p>
            <a:pPr marL="0" indent="0">
              <a:buFont typeface="Arial" panose="020B0604020202020204" pitchFamily="34" charset="0"/>
              <a:buNone/>
            </a:pPr>
            <a:endParaRPr lang="en-GB" sz="3000" dirty="0"/>
          </a:p>
          <a:p>
            <a:pPr marL="514350" indent="-514350">
              <a:buFont typeface="+mj-lt"/>
              <a:buAutoNum type="arabicPeriod"/>
            </a:pPr>
            <a:r>
              <a:rPr lang="en-GB" sz="2400" dirty="0"/>
              <a:t>Musical declamation of the kind usual in the narrative and dialogue parts of opera and oratorio, sung in the rhythm of ordinary speech with many words on the same note: </a:t>
            </a:r>
            <a:r>
              <a:rPr lang="en-GB" sz="2400" i="1" dirty="0"/>
              <a:t>singing in recitative.</a:t>
            </a:r>
          </a:p>
          <a:p>
            <a:pPr marL="514350" indent="-514350">
              <a:buFont typeface="+mj-lt"/>
              <a:buAutoNum type="arabicPeriod"/>
            </a:pPr>
            <a:endParaRPr lang="en-GB" sz="2400" dirty="0"/>
          </a:p>
          <a:p>
            <a:pPr marL="514350" indent="-514350">
              <a:buFont typeface="+mj-lt"/>
              <a:buAutoNum type="arabicPeriod"/>
            </a:pPr>
            <a:r>
              <a:rPr lang="en-GB" sz="2400" dirty="0"/>
              <a:t>The tone or rhythm peculiar to any language. </a:t>
            </a:r>
            <a:r>
              <a:rPr lang="en-GB" sz="2400" i="1" dirty="0"/>
              <a:t>Obsolete</a:t>
            </a: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r>
              <a:rPr lang="en-GB" sz="2400" dirty="0"/>
              <a:t>Source: Extract from the </a:t>
            </a:r>
          </a:p>
          <a:p>
            <a:pPr marL="0" indent="0">
              <a:buFont typeface="Arial" panose="020B0604020202020204" pitchFamily="34" charset="0"/>
              <a:buNone/>
            </a:pPr>
            <a:r>
              <a:rPr lang="en-GB" sz="2400" i="1" dirty="0"/>
              <a:t>Oxford English Dictionary</a:t>
            </a:r>
            <a:endParaRPr lang="en-GB" sz="2400" dirty="0"/>
          </a:p>
          <a:p>
            <a:pPr marL="514350" indent="-514350">
              <a:buFont typeface="+mj-lt"/>
              <a:buAutoNum type="arabicPeriod"/>
            </a:pPr>
            <a:endParaRPr lang="en-GB" i="1" dirty="0"/>
          </a:p>
        </p:txBody>
      </p:sp>
    </p:spTree>
    <p:extLst>
      <p:ext uri="{BB962C8B-B14F-4D97-AF65-F5344CB8AC3E}">
        <p14:creationId xmlns:p14="http://schemas.microsoft.com/office/powerpoint/2010/main" val="1913177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472923" y="172865"/>
            <a:ext cx="10515600" cy="1325563"/>
          </a:xfrm>
        </p:spPr>
        <p:txBody>
          <a:bodyPr>
            <a:normAutofit/>
          </a:bodyPr>
          <a:lstStyle/>
          <a:p>
            <a:r>
              <a:rPr lang="en-GB" sz="4000" b="1" noProof="0" dirty="0"/>
              <a:t>Slices of American life</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425697" y="1498428"/>
            <a:ext cx="5305026" cy="5935288"/>
          </a:xfrm>
        </p:spPr>
        <p:txBody>
          <a:bodyPr>
            <a:normAutofit/>
          </a:bodyPr>
          <a:lstStyle/>
          <a:p>
            <a:r>
              <a:rPr lang="en-GB" sz="2200" noProof="0" dirty="0">
                <a:effectLst/>
                <a:ea typeface="Calibri" panose="020F0502020204030204" pitchFamily="34" charset="0"/>
                <a:cs typeface="Calibri" panose="020F0502020204030204" pitchFamily="34" charset="0"/>
              </a:rPr>
              <a:t>A story which stretches from the 1950s to the 1980s, over five separate episodes in the lives of the female protagonists: Twyla – the first-person narrator – and Roberta.</a:t>
            </a:r>
            <a:endParaRPr lang="en-GB" sz="2200" noProof="0" dirty="0">
              <a:ea typeface="Calibri" panose="020F0502020204030204" pitchFamily="34" charset="0"/>
              <a:cs typeface="Calibri" panose="020F0502020204030204" pitchFamily="34" charset="0"/>
            </a:endParaRPr>
          </a:p>
          <a:p>
            <a:endParaRPr lang="en-GB" sz="2200" noProof="0" dirty="0">
              <a:effectLst/>
              <a:cs typeface="Calibri" panose="020F0502020204030204" pitchFamily="34" charset="0"/>
            </a:endParaRPr>
          </a:p>
          <a:p>
            <a:r>
              <a:rPr lang="en-GB" sz="2200" noProof="0" dirty="0">
                <a:cs typeface="Calibri" panose="020F0502020204030204" pitchFamily="34" charset="0"/>
              </a:rPr>
              <a:t>First encounter in a 1950s </a:t>
            </a:r>
            <a:r>
              <a:rPr lang="en-GB" sz="2200" noProof="0" dirty="0" err="1">
                <a:cs typeface="Calibri" panose="020F0502020204030204" pitchFamily="34" charset="0"/>
              </a:rPr>
              <a:t>orphange</a:t>
            </a:r>
            <a:r>
              <a:rPr lang="en-GB" sz="2200" noProof="0" dirty="0">
                <a:cs typeface="Calibri" panose="020F0502020204030204" pitchFamily="34" charset="0"/>
              </a:rPr>
              <a:t>: these neglected girls – “salt and pepper,” one white and one black – strike up an unlikely friendship.</a:t>
            </a:r>
          </a:p>
          <a:p>
            <a:endParaRPr lang="en-GB" sz="2200" noProof="0" dirty="0">
              <a:effectLst/>
              <a:cs typeface="Calibri" panose="020F0502020204030204" pitchFamily="34" charset="0"/>
            </a:endParaRPr>
          </a:p>
          <a:p>
            <a:r>
              <a:rPr lang="en-GB" sz="2200" noProof="0" dirty="0">
                <a:effectLst/>
                <a:cs typeface="Calibri" panose="020F0502020204030204" pitchFamily="34" charset="0"/>
              </a:rPr>
              <a:t>Snapshots of the tensions and battles </a:t>
            </a:r>
            <a:r>
              <a:rPr lang="en-GB" sz="2200" noProof="0" dirty="0">
                <a:cs typeface="Calibri" panose="020F0502020204030204" pitchFamily="34" charset="0"/>
              </a:rPr>
              <a:t>in</a:t>
            </a:r>
            <a:r>
              <a:rPr lang="en-GB" sz="2200" noProof="0" dirty="0">
                <a:effectLst/>
                <a:cs typeface="Calibri" panose="020F0502020204030204" pitchFamily="34" charset="0"/>
              </a:rPr>
              <a:t> late-century US politics and society.  </a:t>
            </a:r>
          </a:p>
          <a:p>
            <a:endParaRPr lang="en-GB" sz="2200" noProof="0" dirty="0">
              <a:effectLst/>
            </a:endParaRPr>
          </a:p>
        </p:txBody>
      </p:sp>
    </p:spTree>
    <p:extLst>
      <p:ext uri="{BB962C8B-B14F-4D97-AF65-F5344CB8AC3E}">
        <p14:creationId xmlns:p14="http://schemas.microsoft.com/office/powerpoint/2010/main" val="1952710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846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AA93-0352-EC44-D320-E3980F9AC8CD}"/>
              </a:ext>
            </a:extLst>
          </p:cNvPr>
          <p:cNvSpPr>
            <a:spLocks noGrp="1"/>
          </p:cNvSpPr>
          <p:nvPr>
            <p:ph type="title"/>
          </p:nvPr>
        </p:nvSpPr>
        <p:spPr>
          <a:xfrm>
            <a:off x="506896" y="145844"/>
            <a:ext cx="10515600" cy="1325563"/>
          </a:xfrm>
        </p:spPr>
        <p:txBody>
          <a:bodyPr>
            <a:normAutofit fontScale="90000"/>
          </a:bodyPr>
          <a:lstStyle/>
          <a:p>
            <a:br>
              <a:rPr lang="en-GB" sz="4000" b="1" noProof="0" dirty="0"/>
            </a:br>
            <a:r>
              <a:rPr lang="en-GB" sz="4000" b="1" noProof="0" dirty="0"/>
              <a:t>“What the hell happened </a:t>
            </a:r>
            <a:br>
              <a:rPr lang="en-GB" sz="4000" b="1" noProof="0" dirty="0"/>
            </a:br>
            <a:r>
              <a:rPr lang="en-GB" sz="4000" b="1" noProof="0" dirty="0"/>
              <a:t>to Maggie?”</a:t>
            </a:r>
          </a:p>
        </p:txBody>
      </p:sp>
      <p:sp>
        <p:nvSpPr>
          <p:cNvPr id="3" name="Content Placeholder 2">
            <a:extLst>
              <a:ext uri="{FF2B5EF4-FFF2-40B4-BE49-F238E27FC236}">
                <a16:creationId xmlns:a16="http://schemas.microsoft.com/office/drawing/2014/main" id="{FB734CA6-A31D-261D-E375-C7A97C04531E}"/>
              </a:ext>
            </a:extLst>
          </p:cNvPr>
          <p:cNvSpPr>
            <a:spLocks noGrp="1"/>
          </p:cNvSpPr>
          <p:nvPr>
            <p:ph idx="1"/>
          </p:nvPr>
        </p:nvSpPr>
        <p:spPr>
          <a:xfrm>
            <a:off x="506896" y="2043549"/>
            <a:ext cx="5072270" cy="5112625"/>
          </a:xfrm>
        </p:spPr>
        <p:txBody>
          <a:bodyPr>
            <a:normAutofit/>
          </a:bodyPr>
          <a:lstStyle/>
          <a:p>
            <a:r>
              <a:rPr lang="en-GB" sz="2200" noProof="0" dirty="0"/>
              <a:t>Morrison invites us, her readers, to ‘guess’ who is who.</a:t>
            </a:r>
          </a:p>
          <a:p>
            <a:endParaRPr lang="en-GB" sz="2200" noProof="0" dirty="0"/>
          </a:p>
          <a:p>
            <a:r>
              <a:rPr lang="en-GB" sz="2200" noProof="0" dirty="0"/>
              <a:t>Our socialized and media-influenced prejudices are made visible and challenged at every turn.</a:t>
            </a:r>
          </a:p>
          <a:p>
            <a:endParaRPr lang="en-GB" sz="2200" noProof="0" dirty="0"/>
          </a:p>
          <a:p>
            <a:r>
              <a:rPr lang="en-GB" sz="2200" noProof="0" dirty="0"/>
              <a:t>An illustration of lives lived at the intersections? </a:t>
            </a:r>
            <a:r>
              <a:rPr lang="en-GB" sz="2200" b="1" noProof="0" dirty="0"/>
              <a:t>Read it and decide for yourself…</a:t>
            </a:r>
            <a:endParaRPr lang="en-GB" sz="2200" noProof="0" dirty="0"/>
          </a:p>
        </p:txBody>
      </p:sp>
    </p:spTree>
    <p:extLst>
      <p:ext uri="{BB962C8B-B14F-4D97-AF65-F5344CB8AC3E}">
        <p14:creationId xmlns:p14="http://schemas.microsoft.com/office/powerpoint/2010/main" val="35527429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3E4F19A7-A959-40BB-972C-4880BAF8EB09}"/>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861</Words>
  <Application>Microsoft Macintosh PowerPoint</Application>
  <PresentationFormat>Breitbild</PresentationFormat>
  <Paragraphs>95</Paragraphs>
  <Slides>11</Slides>
  <Notes>11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Calibri Light</vt:lpstr>
      <vt:lpstr>Aptos</vt:lpstr>
      <vt:lpstr>Arial</vt:lpstr>
      <vt:lpstr>Calibri</vt:lpstr>
      <vt:lpstr>Wingdings</vt:lpstr>
      <vt:lpstr>Office Theme</vt:lpstr>
      <vt:lpstr>Robert Craig  Intersectionality and  Critical Race Theory</vt:lpstr>
      <vt:lpstr>Critical Race Theory (CRT)</vt:lpstr>
      <vt:lpstr>CRT: Core Ideas</vt:lpstr>
      <vt:lpstr>Intersectionality</vt:lpstr>
      <vt:lpstr>Imagine…</vt:lpstr>
      <vt:lpstr>Toni Morrison “Recitatif” (1983)</vt:lpstr>
      <vt:lpstr>Recitatif, recitative</vt:lpstr>
      <vt:lpstr>Slices of American life</vt:lpstr>
      <vt:lpstr> “What the hell happened  to Maggie?”</vt:lpstr>
      <vt:lpstr> References</vt:lpstr>
      <vt:lpstr>Credits &amp; Acknowledgments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‘Intersectionality an Critical Race Theory’ by Robert Craig from the multimedia series #Diversities of the University of Bamberg</dc:title>
  <dc:subject/>
  <dc:creator>Craig, Robert</dc:creator>
  <cp:keywords/>
  <dc:description/>
  <cp:lastModifiedBy>Sirin Reinhold</cp:lastModifiedBy>
  <cp:revision>55</cp:revision>
  <dcterms:created xsi:type="dcterms:W3CDTF">2024-02-13T10:28:25Z</dcterms:created>
  <dcterms:modified xsi:type="dcterms:W3CDTF">2025-06-04T13:26:18Z</dcterms:modified>
  <cp:category/>
</cp:coreProperties>
</file>