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329" r:id="rId3"/>
    <p:sldId id="257" r:id="rId4"/>
    <p:sldId id="290" r:id="rId5"/>
    <p:sldId id="291" r:id="rId6"/>
    <p:sldId id="258" r:id="rId7"/>
    <p:sldId id="277" r:id="rId8"/>
    <p:sldId id="316" r:id="rId9"/>
    <p:sldId id="288" r:id="rId10"/>
    <p:sldId id="281" r:id="rId11"/>
    <p:sldId id="295" r:id="rId12"/>
    <p:sldId id="260" r:id="rId13"/>
    <p:sldId id="280" r:id="rId14"/>
    <p:sldId id="296" r:id="rId15"/>
    <p:sldId id="297" r:id="rId16"/>
    <p:sldId id="261" r:id="rId17"/>
    <p:sldId id="300" r:id="rId18"/>
    <p:sldId id="321" r:id="rId19"/>
    <p:sldId id="282" r:id="rId20"/>
    <p:sldId id="305" r:id="rId21"/>
    <p:sldId id="304" r:id="rId22"/>
    <p:sldId id="303" r:id="rId23"/>
    <p:sldId id="302" r:id="rId24"/>
    <p:sldId id="279" r:id="rId25"/>
    <p:sldId id="307" r:id="rId26"/>
    <p:sldId id="263" r:id="rId27"/>
    <p:sldId id="306" r:id="rId28"/>
    <p:sldId id="322" r:id="rId29"/>
    <p:sldId id="285" r:id="rId30"/>
    <p:sldId id="269" r:id="rId31"/>
    <p:sldId id="312" r:id="rId32"/>
    <p:sldId id="309" r:id="rId33"/>
    <p:sldId id="313" r:id="rId34"/>
    <p:sldId id="273" r:id="rId35"/>
    <p:sldId id="314" r:id="rId36"/>
    <p:sldId id="328" r:id="rId37"/>
    <p:sldId id="286" r:id="rId38"/>
    <p:sldId id="275" r:id="rId39"/>
    <p:sldId id="323" r:id="rId40"/>
    <p:sldId id="330" r:id="rId4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814F84-80FA-D230-844A-2823B4D4781A}" name="Hlukhovych, Adrianna" initials="AH" userId="S::adrianna.hlukhovych@uni-bamberg.de::95959f75-4cc9-4c6a-a682-8aa0ad90b082" providerId="AD"/>
  <p188:author id="{A8263DAB-528D-0C6C-C3CB-96E136331FF6}" name="Reinhold, Sirin" initials="SR" userId="S::sirin.reinhold@uni-bamberg.de::a4650d36-c5cb-4b64-8c56-212bf59f311f" providerId="AD"/>
  <p188:author id="{4B483BC9-1892-344E-0AA6-A0771CFACD09}" name="Münderlein, Kerstin-Anja" initials="KM" userId="S::kerstin-anja.muenderlein@uni-bamberg.de::e7535090-4ed7-49d3-a4eb-6036a044b37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8464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7" autoAdjust="0"/>
    <p:restoredTop sz="86499" autoAdjust="0"/>
  </p:normalViewPr>
  <p:slideViewPr>
    <p:cSldViewPr snapToGrid="0">
      <p:cViewPr varScale="1">
        <p:scale>
          <a:sx n="72" d="100"/>
          <a:sy n="72" d="100"/>
        </p:scale>
        <p:origin x="240" y="704"/>
      </p:cViewPr>
      <p:guideLst>
        <p:guide orient="horz" pos="3566"/>
        <p:guide pos="3840"/>
      </p:guideLst>
    </p:cSldViewPr>
  </p:slideViewPr>
  <p:outlineViewPr>
    <p:cViewPr>
      <p:scale>
        <a:sx n="33" d="100"/>
        <a:sy n="33" d="100"/>
      </p:scale>
      <p:origin x="0" y="-68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2B7D3-C258-41F5-A9D3-3D749CA92764}" type="datetimeFigureOut">
              <a:rPr lang="de-DE" smtClean="0"/>
              <a:t>04.06.25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21229-AEA0-4641-8E87-4B43C8BEA853}" type="slidenum">
              <a:rPr lang="de-DE" smtClean="0"/>
              <a:t>‹Nr.›</a:t>
            </a:fld>
            <a:endParaRPr lang="de-DE"/>
          </a:p>
        </p:txBody>
      </p:sp>
    </p:spTree>
    <p:extLst>
      <p:ext uri="{BB962C8B-B14F-4D97-AF65-F5344CB8AC3E}">
        <p14:creationId xmlns:p14="http://schemas.microsoft.com/office/powerpoint/2010/main" val="3969828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2421229-AEA0-4641-8E87-4B43C8BEA853}" type="slidenum">
              <a:rPr lang="de-DE" smtClean="0"/>
              <a:t>3</a:t>
            </a:fld>
            <a:endParaRPr lang="de-DE"/>
          </a:p>
        </p:txBody>
      </p:sp>
    </p:spTree>
    <p:extLst>
      <p:ext uri="{BB962C8B-B14F-4D97-AF65-F5344CB8AC3E}">
        <p14:creationId xmlns:p14="http://schemas.microsoft.com/office/powerpoint/2010/main" val="129261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2421229-AEA0-4641-8E87-4B43C8BEA853}" type="slidenum">
              <a:rPr lang="de-DE" smtClean="0"/>
              <a:t>37</a:t>
            </a:fld>
            <a:endParaRPr lang="de-DE"/>
          </a:p>
        </p:txBody>
      </p:sp>
    </p:spTree>
    <p:extLst>
      <p:ext uri="{BB962C8B-B14F-4D97-AF65-F5344CB8AC3E}">
        <p14:creationId xmlns:p14="http://schemas.microsoft.com/office/powerpoint/2010/main" val="376146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90101-409B-7B45-7953-B479ED39619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8450147-76D5-AF88-889C-432A53169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39A28EC-E8DD-4B22-9D57-C4965F6B9F61}"/>
              </a:ext>
            </a:extLst>
          </p:cNvPr>
          <p:cNvSpPr>
            <a:spLocks noGrp="1"/>
          </p:cNvSpPr>
          <p:nvPr>
            <p:ph type="dt" sz="half" idx="10"/>
          </p:nvPr>
        </p:nvSpPr>
        <p:spPr/>
        <p:txBody>
          <a:bodyPr/>
          <a:lstStyle/>
          <a:p>
            <a:fld id="{77A6FB2A-21B5-4694-902B-6499E31B683D}" type="datetimeFigureOut">
              <a:rPr lang="de-DE" smtClean="0"/>
              <a:t>04.06.25</a:t>
            </a:fld>
            <a:endParaRPr lang="de-DE"/>
          </a:p>
        </p:txBody>
      </p:sp>
      <p:sp>
        <p:nvSpPr>
          <p:cNvPr id="5" name="Fußzeilenplatzhalter 4">
            <a:extLst>
              <a:ext uri="{FF2B5EF4-FFF2-40B4-BE49-F238E27FC236}">
                <a16:creationId xmlns:a16="http://schemas.microsoft.com/office/drawing/2014/main" id="{51CEDAA1-EE65-752B-9029-E6252F35EEB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63674E8-B35D-96F5-18DB-624F9E69115D}"/>
              </a:ext>
            </a:extLst>
          </p:cNvPr>
          <p:cNvSpPr>
            <a:spLocks noGrp="1"/>
          </p:cNvSpPr>
          <p:nvPr>
            <p:ph type="sldNum" sz="quarter" idx="12"/>
          </p:nvPr>
        </p:nvSpPr>
        <p:spPr/>
        <p:txBody>
          <a:bodyPr/>
          <a:lstStyle/>
          <a:p>
            <a:fld id="{2985E783-6978-4E77-882B-A9E2770C7457}" type="slidenum">
              <a:rPr lang="de-DE" smtClean="0"/>
              <a:t>‹Nr.›</a:t>
            </a:fld>
            <a:endParaRPr lang="de-DE"/>
          </a:p>
        </p:txBody>
      </p:sp>
    </p:spTree>
    <p:extLst>
      <p:ext uri="{BB962C8B-B14F-4D97-AF65-F5344CB8AC3E}">
        <p14:creationId xmlns:p14="http://schemas.microsoft.com/office/powerpoint/2010/main" val="206978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5DC6F-675B-D694-6A25-8366F690413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89A55DC-9EBB-2F9C-4077-E175398A20C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23C9DC3-C597-53FA-8FEE-C0FB343B5B9F}"/>
              </a:ext>
            </a:extLst>
          </p:cNvPr>
          <p:cNvSpPr>
            <a:spLocks noGrp="1"/>
          </p:cNvSpPr>
          <p:nvPr>
            <p:ph type="dt" sz="half" idx="10"/>
          </p:nvPr>
        </p:nvSpPr>
        <p:spPr/>
        <p:txBody>
          <a:bodyPr/>
          <a:lstStyle/>
          <a:p>
            <a:fld id="{77A6FB2A-21B5-4694-902B-6499E31B683D}" type="datetimeFigureOut">
              <a:rPr lang="de-DE" smtClean="0"/>
              <a:t>04.06.25</a:t>
            </a:fld>
            <a:endParaRPr lang="de-DE"/>
          </a:p>
        </p:txBody>
      </p:sp>
      <p:sp>
        <p:nvSpPr>
          <p:cNvPr id="5" name="Fußzeilenplatzhalter 4">
            <a:extLst>
              <a:ext uri="{FF2B5EF4-FFF2-40B4-BE49-F238E27FC236}">
                <a16:creationId xmlns:a16="http://schemas.microsoft.com/office/drawing/2014/main" id="{71FFF2AE-359E-0EC5-9CA8-23425DACBB1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AD063AC-8AEC-E515-F6F7-06409FC21488}"/>
              </a:ext>
            </a:extLst>
          </p:cNvPr>
          <p:cNvSpPr>
            <a:spLocks noGrp="1"/>
          </p:cNvSpPr>
          <p:nvPr>
            <p:ph type="sldNum" sz="quarter" idx="12"/>
          </p:nvPr>
        </p:nvSpPr>
        <p:spPr/>
        <p:txBody>
          <a:bodyPr/>
          <a:lstStyle/>
          <a:p>
            <a:fld id="{2985E783-6978-4E77-882B-A9E2770C7457}" type="slidenum">
              <a:rPr lang="de-DE" smtClean="0"/>
              <a:t>‹Nr.›</a:t>
            </a:fld>
            <a:endParaRPr lang="de-DE"/>
          </a:p>
        </p:txBody>
      </p:sp>
    </p:spTree>
    <p:extLst>
      <p:ext uri="{BB962C8B-B14F-4D97-AF65-F5344CB8AC3E}">
        <p14:creationId xmlns:p14="http://schemas.microsoft.com/office/powerpoint/2010/main" val="305976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01AC2EA-2950-C8B5-E5C5-F73132921C4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B061D2-2A6C-6AD5-EAE1-C09ACD321B4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BE347AC-41B5-DC2A-12EE-B24F8CB56C16}"/>
              </a:ext>
            </a:extLst>
          </p:cNvPr>
          <p:cNvSpPr>
            <a:spLocks noGrp="1"/>
          </p:cNvSpPr>
          <p:nvPr>
            <p:ph type="dt" sz="half" idx="10"/>
          </p:nvPr>
        </p:nvSpPr>
        <p:spPr/>
        <p:txBody>
          <a:bodyPr/>
          <a:lstStyle/>
          <a:p>
            <a:fld id="{77A6FB2A-21B5-4694-902B-6499E31B683D}" type="datetimeFigureOut">
              <a:rPr lang="de-DE" smtClean="0"/>
              <a:t>04.06.25</a:t>
            </a:fld>
            <a:endParaRPr lang="de-DE"/>
          </a:p>
        </p:txBody>
      </p:sp>
      <p:sp>
        <p:nvSpPr>
          <p:cNvPr id="5" name="Fußzeilenplatzhalter 4">
            <a:extLst>
              <a:ext uri="{FF2B5EF4-FFF2-40B4-BE49-F238E27FC236}">
                <a16:creationId xmlns:a16="http://schemas.microsoft.com/office/drawing/2014/main" id="{E57E527E-BA20-58BD-D94B-E9DB6D3E5E9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20428B7-4A32-ACAB-B357-066A82F6B2DB}"/>
              </a:ext>
            </a:extLst>
          </p:cNvPr>
          <p:cNvSpPr>
            <a:spLocks noGrp="1"/>
          </p:cNvSpPr>
          <p:nvPr>
            <p:ph type="sldNum" sz="quarter" idx="12"/>
          </p:nvPr>
        </p:nvSpPr>
        <p:spPr/>
        <p:txBody>
          <a:bodyPr/>
          <a:lstStyle/>
          <a:p>
            <a:fld id="{2985E783-6978-4E77-882B-A9E2770C7457}" type="slidenum">
              <a:rPr lang="de-DE" smtClean="0"/>
              <a:t>‹Nr.›</a:t>
            </a:fld>
            <a:endParaRPr lang="de-DE"/>
          </a:p>
        </p:txBody>
      </p:sp>
    </p:spTree>
    <p:extLst>
      <p:ext uri="{BB962C8B-B14F-4D97-AF65-F5344CB8AC3E}">
        <p14:creationId xmlns:p14="http://schemas.microsoft.com/office/powerpoint/2010/main" val="275950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CA22556-6C98-A24D-9D29-E6D8F3BC5135}" type="datetimeFigureOut">
              <a:rPr lang="en-DE" smtClean="0"/>
              <a:t>6/4/25</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2793009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CA22556-6C98-A24D-9D29-E6D8F3BC5135}" type="datetimeFigureOut">
              <a:rPr lang="en-DE" smtClean="0"/>
              <a:t>6/4/25</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3282813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CA22556-6C98-A24D-9D29-E6D8F3BC5135}" type="datetimeFigureOut">
              <a:rPr lang="en-DE" smtClean="0"/>
              <a:t>6/4/25</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4170991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CA22556-6C98-A24D-9D29-E6D8F3BC5135}" type="datetimeFigureOut">
              <a:rPr lang="en-DE" smtClean="0"/>
              <a:t>6/4/25</a:t>
            </a:fld>
            <a:endParaRPr lang="en-DE"/>
          </a:p>
        </p:txBody>
      </p:sp>
      <p:sp>
        <p:nvSpPr>
          <p:cNvPr id="6" name="Footer Placeholder 5"/>
          <p:cNvSpPr>
            <a:spLocks noGrp="1"/>
          </p:cNvSpPr>
          <p:nvPr>
            <p:ph type="ftr" sz="quarter" idx="11"/>
          </p:nvPr>
        </p:nvSpPr>
        <p:spPr/>
        <p:txBody>
          <a:bodyPr/>
          <a:lstStyle/>
          <a:p>
            <a:endParaRPr lang="en-DE"/>
          </a:p>
        </p:txBody>
      </p:sp>
      <p:sp>
        <p:nvSpPr>
          <p:cNvPr id="7" name="Slide Number Placeholder 6"/>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3879170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CA22556-6C98-A24D-9D29-E6D8F3BC5135}" type="datetimeFigureOut">
              <a:rPr lang="en-DE" smtClean="0"/>
              <a:t>6/4/25</a:t>
            </a:fld>
            <a:endParaRPr lang="en-DE"/>
          </a:p>
        </p:txBody>
      </p:sp>
      <p:sp>
        <p:nvSpPr>
          <p:cNvPr id="8" name="Footer Placeholder 7"/>
          <p:cNvSpPr>
            <a:spLocks noGrp="1"/>
          </p:cNvSpPr>
          <p:nvPr>
            <p:ph type="ftr" sz="quarter" idx="11"/>
          </p:nvPr>
        </p:nvSpPr>
        <p:spPr/>
        <p:txBody>
          <a:bodyPr/>
          <a:lstStyle/>
          <a:p>
            <a:endParaRPr lang="en-DE"/>
          </a:p>
        </p:txBody>
      </p:sp>
      <p:sp>
        <p:nvSpPr>
          <p:cNvPr id="9" name="Slide Number Placeholder 8"/>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1999880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CA22556-6C98-A24D-9D29-E6D8F3BC5135}" type="datetimeFigureOut">
              <a:rPr lang="en-DE" smtClean="0"/>
              <a:t>6/4/25</a:t>
            </a:fld>
            <a:endParaRPr lang="en-DE"/>
          </a:p>
        </p:txBody>
      </p:sp>
      <p:sp>
        <p:nvSpPr>
          <p:cNvPr id="4" name="Footer Placeholder 3"/>
          <p:cNvSpPr>
            <a:spLocks noGrp="1"/>
          </p:cNvSpPr>
          <p:nvPr>
            <p:ph type="ftr" sz="quarter" idx="11"/>
          </p:nvPr>
        </p:nvSpPr>
        <p:spPr/>
        <p:txBody>
          <a:bodyPr/>
          <a:lstStyle/>
          <a:p>
            <a:endParaRPr lang="en-DE"/>
          </a:p>
        </p:txBody>
      </p:sp>
      <p:sp>
        <p:nvSpPr>
          <p:cNvPr id="5" name="Slide Number Placeholder 4"/>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1144918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22556-6C98-A24D-9D29-E6D8F3BC5135}" type="datetimeFigureOut">
              <a:rPr lang="en-DE" smtClean="0"/>
              <a:t>6/4/25</a:t>
            </a:fld>
            <a:endParaRPr lang="en-DE"/>
          </a:p>
        </p:txBody>
      </p:sp>
      <p:sp>
        <p:nvSpPr>
          <p:cNvPr id="3" name="Footer Placeholder 2"/>
          <p:cNvSpPr>
            <a:spLocks noGrp="1"/>
          </p:cNvSpPr>
          <p:nvPr>
            <p:ph type="ftr" sz="quarter" idx="11"/>
          </p:nvPr>
        </p:nvSpPr>
        <p:spPr/>
        <p:txBody>
          <a:bodyPr/>
          <a:lstStyle/>
          <a:p>
            <a:endParaRPr lang="en-DE"/>
          </a:p>
        </p:txBody>
      </p:sp>
      <p:sp>
        <p:nvSpPr>
          <p:cNvPr id="4" name="Slide Number Placeholder 3"/>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93862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CA22556-6C98-A24D-9D29-E6D8F3BC5135}" type="datetimeFigureOut">
              <a:rPr lang="en-DE" smtClean="0"/>
              <a:t>6/4/25</a:t>
            </a:fld>
            <a:endParaRPr lang="en-DE"/>
          </a:p>
        </p:txBody>
      </p:sp>
      <p:sp>
        <p:nvSpPr>
          <p:cNvPr id="6" name="Footer Placeholder 5"/>
          <p:cNvSpPr>
            <a:spLocks noGrp="1"/>
          </p:cNvSpPr>
          <p:nvPr>
            <p:ph type="ftr" sz="quarter" idx="11"/>
          </p:nvPr>
        </p:nvSpPr>
        <p:spPr/>
        <p:txBody>
          <a:bodyPr/>
          <a:lstStyle/>
          <a:p>
            <a:endParaRPr lang="en-DE"/>
          </a:p>
        </p:txBody>
      </p:sp>
      <p:sp>
        <p:nvSpPr>
          <p:cNvPr id="7" name="Slide Number Placeholder 6"/>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127384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0E15B7-0137-F6EF-4726-F89B14D5F02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7C0A085-0995-0F91-0391-437FEB9ED55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3974000-3F82-BA8D-465A-733987EA3BDB}"/>
              </a:ext>
            </a:extLst>
          </p:cNvPr>
          <p:cNvSpPr>
            <a:spLocks noGrp="1"/>
          </p:cNvSpPr>
          <p:nvPr>
            <p:ph type="dt" sz="half" idx="10"/>
          </p:nvPr>
        </p:nvSpPr>
        <p:spPr/>
        <p:txBody>
          <a:bodyPr/>
          <a:lstStyle/>
          <a:p>
            <a:fld id="{77A6FB2A-21B5-4694-902B-6499E31B683D}" type="datetimeFigureOut">
              <a:rPr lang="de-DE" smtClean="0"/>
              <a:t>04.06.25</a:t>
            </a:fld>
            <a:endParaRPr lang="de-DE"/>
          </a:p>
        </p:txBody>
      </p:sp>
      <p:sp>
        <p:nvSpPr>
          <p:cNvPr id="5" name="Fußzeilenplatzhalter 4">
            <a:extLst>
              <a:ext uri="{FF2B5EF4-FFF2-40B4-BE49-F238E27FC236}">
                <a16:creationId xmlns:a16="http://schemas.microsoft.com/office/drawing/2014/main" id="{D1CD1FD2-1911-4573-009F-8C513A7A49E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C345D68-1E03-2706-4363-829D2CCF593D}"/>
              </a:ext>
            </a:extLst>
          </p:cNvPr>
          <p:cNvSpPr>
            <a:spLocks noGrp="1"/>
          </p:cNvSpPr>
          <p:nvPr>
            <p:ph type="sldNum" sz="quarter" idx="12"/>
          </p:nvPr>
        </p:nvSpPr>
        <p:spPr/>
        <p:txBody>
          <a:bodyPr/>
          <a:lstStyle/>
          <a:p>
            <a:fld id="{2985E783-6978-4E77-882B-A9E2770C7457}" type="slidenum">
              <a:rPr lang="de-DE" smtClean="0"/>
              <a:t>‹Nr.›</a:t>
            </a:fld>
            <a:endParaRPr lang="de-DE"/>
          </a:p>
        </p:txBody>
      </p:sp>
    </p:spTree>
    <p:extLst>
      <p:ext uri="{BB962C8B-B14F-4D97-AF65-F5344CB8AC3E}">
        <p14:creationId xmlns:p14="http://schemas.microsoft.com/office/powerpoint/2010/main" val="3172221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CA22556-6C98-A24D-9D29-E6D8F3BC5135}" type="datetimeFigureOut">
              <a:rPr lang="en-DE" smtClean="0"/>
              <a:t>6/4/25</a:t>
            </a:fld>
            <a:endParaRPr lang="en-DE"/>
          </a:p>
        </p:txBody>
      </p:sp>
      <p:sp>
        <p:nvSpPr>
          <p:cNvPr id="6" name="Footer Placeholder 5"/>
          <p:cNvSpPr>
            <a:spLocks noGrp="1"/>
          </p:cNvSpPr>
          <p:nvPr>
            <p:ph type="ftr" sz="quarter" idx="11"/>
          </p:nvPr>
        </p:nvSpPr>
        <p:spPr/>
        <p:txBody>
          <a:bodyPr/>
          <a:lstStyle/>
          <a:p>
            <a:endParaRPr lang="en-DE"/>
          </a:p>
        </p:txBody>
      </p:sp>
      <p:sp>
        <p:nvSpPr>
          <p:cNvPr id="7" name="Slide Number Placeholder 6"/>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3551709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CA22556-6C98-A24D-9D29-E6D8F3BC5135}" type="datetimeFigureOut">
              <a:rPr lang="en-DE" smtClean="0"/>
              <a:t>6/4/25</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886437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CA22556-6C98-A24D-9D29-E6D8F3BC5135}" type="datetimeFigureOut">
              <a:rPr lang="en-DE" smtClean="0"/>
              <a:t>6/4/25</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191886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17402D-0B6A-8328-F231-6CF1BDE509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A0D9C5E-DC21-85BF-DF10-A3353C24C2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33B85F9-CE91-A561-B00A-27B8C5988627}"/>
              </a:ext>
            </a:extLst>
          </p:cNvPr>
          <p:cNvSpPr>
            <a:spLocks noGrp="1"/>
          </p:cNvSpPr>
          <p:nvPr>
            <p:ph type="dt" sz="half" idx="10"/>
          </p:nvPr>
        </p:nvSpPr>
        <p:spPr/>
        <p:txBody>
          <a:bodyPr/>
          <a:lstStyle/>
          <a:p>
            <a:fld id="{77A6FB2A-21B5-4694-902B-6499E31B683D}" type="datetimeFigureOut">
              <a:rPr lang="de-DE" smtClean="0"/>
              <a:t>04.06.25</a:t>
            </a:fld>
            <a:endParaRPr lang="de-DE"/>
          </a:p>
        </p:txBody>
      </p:sp>
      <p:sp>
        <p:nvSpPr>
          <p:cNvPr id="5" name="Fußzeilenplatzhalter 4">
            <a:extLst>
              <a:ext uri="{FF2B5EF4-FFF2-40B4-BE49-F238E27FC236}">
                <a16:creationId xmlns:a16="http://schemas.microsoft.com/office/drawing/2014/main" id="{90221E04-F77D-657B-83A1-FFC4A79F60F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18D5A68-0CD0-6F29-13A0-438CB9ACFE93}"/>
              </a:ext>
            </a:extLst>
          </p:cNvPr>
          <p:cNvSpPr>
            <a:spLocks noGrp="1"/>
          </p:cNvSpPr>
          <p:nvPr>
            <p:ph type="sldNum" sz="quarter" idx="12"/>
          </p:nvPr>
        </p:nvSpPr>
        <p:spPr/>
        <p:txBody>
          <a:bodyPr/>
          <a:lstStyle/>
          <a:p>
            <a:fld id="{2985E783-6978-4E77-882B-A9E2770C7457}" type="slidenum">
              <a:rPr lang="de-DE" smtClean="0"/>
              <a:t>‹Nr.›</a:t>
            </a:fld>
            <a:endParaRPr lang="de-DE"/>
          </a:p>
        </p:txBody>
      </p:sp>
    </p:spTree>
    <p:extLst>
      <p:ext uri="{BB962C8B-B14F-4D97-AF65-F5344CB8AC3E}">
        <p14:creationId xmlns:p14="http://schemas.microsoft.com/office/powerpoint/2010/main" val="1797371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D2164-899E-CC15-0D99-CEE79ED0403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C80C89F-332A-0DEC-D3A7-1A62E785126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5715226-460E-3C17-23BA-FC4693873A7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29FE1D0-06F9-3164-E8D9-24E40B76E249}"/>
              </a:ext>
            </a:extLst>
          </p:cNvPr>
          <p:cNvSpPr>
            <a:spLocks noGrp="1"/>
          </p:cNvSpPr>
          <p:nvPr>
            <p:ph type="dt" sz="half" idx="10"/>
          </p:nvPr>
        </p:nvSpPr>
        <p:spPr/>
        <p:txBody>
          <a:bodyPr/>
          <a:lstStyle/>
          <a:p>
            <a:fld id="{77A6FB2A-21B5-4694-902B-6499E31B683D}" type="datetimeFigureOut">
              <a:rPr lang="de-DE" smtClean="0"/>
              <a:t>04.06.25</a:t>
            </a:fld>
            <a:endParaRPr lang="de-DE"/>
          </a:p>
        </p:txBody>
      </p:sp>
      <p:sp>
        <p:nvSpPr>
          <p:cNvPr id="6" name="Fußzeilenplatzhalter 5">
            <a:extLst>
              <a:ext uri="{FF2B5EF4-FFF2-40B4-BE49-F238E27FC236}">
                <a16:creationId xmlns:a16="http://schemas.microsoft.com/office/drawing/2014/main" id="{81675B7A-4184-89DC-E630-687142F5502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97DB65B-6A9C-B9A5-007E-99929313146F}"/>
              </a:ext>
            </a:extLst>
          </p:cNvPr>
          <p:cNvSpPr>
            <a:spLocks noGrp="1"/>
          </p:cNvSpPr>
          <p:nvPr>
            <p:ph type="sldNum" sz="quarter" idx="12"/>
          </p:nvPr>
        </p:nvSpPr>
        <p:spPr/>
        <p:txBody>
          <a:bodyPr/>
          <a:lstStyle/>
          <a:p>
            <a:fld id="{2985E783-6978-4E77-882B-A9E2770C7457}" type="slidenum">
              <a:rPr lang="de-DE" smtClean="0"/>
              <a:t>‹Nr.›</a:t>
            </a:fld>
            <a:endParaRPr lang="de-DE"/>
          </a:p>
        </p:txBody>
      </p:sp>
    </p:spTree>
    <p:extLst>
      <p:ext uri="{BB962C8B-B14F-4D97-AF65-F5344CB8AC3E}">
        <p14:creationId xmlns:p14="http://schemas.microsoft.com/office/powerpoint/2010/main" val="249767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F4801-4CC3-60B1-9C28-1E54BC23C9C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287B782-A212-41B2-75BE-D9B1495629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2C15D1A-AF62-BE18-6008-AC00F868FE1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0749B34-A224-62B9-1F81-94586BB943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F9A948E-EC8A-18FB-4AA2-6F7FD86DFB2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10947D7-B984-13C0-A665-3EB10B50B570}"/>
              </a:ext>
            </a:extLst>
          </p:cNvPr>
          <p:cNvSpPr>
            <a:spLocks noGrp="1"/>
          </p:cNvSpPr>
          <p:nvPr>
            <p:ph type="dt" sz="half" idx="10"/>
          </p:nvPr>
        </p:nvSpPr>
        <p:spPr/>
        <p:txBody>
          <a:bodyPr/>
          <a:lstStyle/>
          <a:p>
            <a:fld id="{77A6FB2A-21B5-4694-902B-6499E31B683D}" type="datetimeFigureOut">
              <a:rPr lang="de-DE" smtClean="0"/>
              <a:t>04.06.25</a:t>
            </a:fld>
            <a:endParaRPr lang="de-DE"/>
          </a:p>
        </p:txBody>
      </p:sp>
      <p:sp>
        <p:nvSpPr>
          <p:cNvPr id="8" name="Fußzeilenplatzhalter 7">
            <a:extLst>
              <a:ext uri="{FF2B5EF4-FFF2-40B4-BE49-F238E27FC236}">
                <a16:creationId xmlns:a16="http://schemas.microsoft.com/office/drawing/2014/main" id="{E86CD3F1-B8BC-12B2-3D41-C01C5B56410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F7C3F95-35AB-8136-EF91-FB5FBE62EEED}"/>
              </a:ext>
            </a:extLst>
          </p:cNvPr>
          <p:cNvSpPr>
            <a:spLocks noGrp="1"/>
          </p:cNvSpPr>
          <p:nvPr>
            <p:ph type="sldNum" sz="quarter" idx="12"/>
          </p:nvPr>
        </p:nvSpPr>
        <p:spPr/>
        <p:txBody>
          <a:bodyPr/>
          <a:lstStyle/>
          <a:p>
            <a:fld id="{2985E783-6978-4E77-882B-A9E2770C7457}" type="slidenum">
              <a:rPr lang="de-DE" smtClean="0"/>
              <a:t>‹Nr.›</a:t>
            </a:fld>
            <a:endParaRPr lang="de-DE"/>
          </a:p>
        </p:txBody>
      </p:sp>
    </p:spTree>
    <p:extLst>
      <p:ext uri="{BB962C8B-B14F-4D97-AF65-F5344CB8AC3E}">
        <p14:creationId xmlns:p14="http://schemas.microsoft.com/office/powerpoint/2010/main" val="255907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3AB61-3AB5-E4EB-014A-70170BF0BC0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992AE97-D164-89F0-7B69-EBF5949DC2CF}"/>
              </a:ext>
            </a:extLst>
          </p:cNvPr>
          <p:cNvSpPr>
            <a:spLocks noGrp="1"/>
          </p:cNvSpPr>
          <p:nvPr>
            <p:ph type="dt" sz="half" idx="10"/>
          </p:nvPr>
        </p:nvSpPr>
        <p:spPr/>
        <p:txBody>
          <a:bodyPr/>
          <a:lstStyle/>
          <a:p>
            <a:fld id="{77A6FB2A-21B5-4694-902B-6499E31B683D}" type="datetimeFigureOut">
              <a:rPr lang="de-DE" smtClean="0"/>
              <a:t>04.06.25</a:t>
            </a:fld>
            <a:endParaRPr lang="de-DE"/>
          </a:p>
        </p:txBody>
      </p:sp>
      <p:sp>
        <p:nvSpPr>
          <p:cNvPr id="4" name="Fußzeilenplatzhalter 3">
            <a:extLst>
              <a:ext uri="{FF2B5EF4-FFF2-40B4-BE49-F238E27FC236}">
                <a16:creationId xmlns:a16="http://schemas.microsoft.com/office/drawing/2014/main" id="{0300E94C-9AA5-6D75-6D11-C41E2339EC3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EA121F0C-6B82-54B6-C2B0-31DBE6371665}"/>
              </a:ext>
            </a:extLst>
          </p:cNvPr>
          <p:cNvSpPr>
            <a:spLocks noGrp="1"/>
          </p:cNvSpPr>
          <p:nvPr>
            <p:ph type="sldNum" sz="quarter" idx="12"/>
          </p:nvPr>
        </p:nvSpPr>
        <p:spPr/>
        <p:txBody>
          <a:bodyPr/>
          <a:lstStyle/>
          <a:p>
            <a:fld id="{2985E783-6978-4E77-882B-A9E2770C7457}" type="slidenum">
              <a:rPr lang="de-DE" smtClean="0"/>
              <a:t>‹Nr.›</a:t>
            </a:fld>
            <a:endParaRPr lang="de-DE"/>
          </a:p>
        </p:txBody>
      </p:sp>
    </p:spTree>
    <p:extLst>
      <p:ext uri="{BB962C8B-B14F-4D97-AF65-F5344CB8AC3E}">
        <p14:creationId xmlns:p14="http://schemas.microsoft.com/office/powerpoint/2010/main" val="389936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62F2423-FFA1-B39C-28FE-7482C5CAB3C4}"/>
              </a:ext>
            </a:extLst>
          </p:cNvPr>
          <p:cNvSpPr>
            <a:spLocks noGrp="1"/>
          </p:cNvSpPr>
          <p:nvPr>
            <p:ph type="dt" sz="half" idx="10"/>
          </p:nvPr>
        </p:nvSpPr>
        <p:spPr/>
        <p:txBody>
          <a:bodyPr/>
          <a:lstStyle/>
          <a:p>
            <a:fld id="{77A6FB2A-21B5-4694-902B-6499E31B683D}" type="datetimeFigureOut">
              <a:rPr lang="de-DE" smtClean="0"/>
              <a:t>04.06.25</a:t>
            </a:fld>
            <a:endParaRPr lang="de-DE"/>
          </a:p>
        </p:txBody>
      </p:sp>
      <p:sp>
        <p:nvSpPr>
          <p:cNvPr id="3" name="Fußzeilenplatzhalter 2">
            <a:extLst>
              <a:ext uri="{FF2B5EF4-FFF2-40B4-BE49-F238E27FC236}">
                <a16:creationId xmlns:a16="http://schemas.microsoft.com/office/drawing/2014/main" id="{2041B317-DEA7-CA34-95A3-0F41ABBA6AE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3E0C828-ED0D-A07A-059F-A71BD37E692E}"/>
              </a:ext>
            </a:extLst>
          </p:cNvPr>
          <p:cNvSpPr>
            <a:spLocks noGrp="1"/>
          </p:cNvSpPr>
          <p:nvPr>
            <p:ph type="sldNum" sz="quarter" idx="12"/>
          </p:nvPr>
        </p:nvSpPr>
        <p:spPr/>
        <p:txBody>
          <a:bodyPr/>
          <a:lstStyle/>
          <a:p>
            <a:fld id="{2985E783-6978-4E77-882B-A9E2770C7457}" type="slidenum">
              <a:rPr lang="de-DE" smtClean="0"/>
              <a:t>‹Nr.›</a:t>
            </a:fld>
            <a:endParaRPr lang="de-DE"/>
          </a:p>
        </p:txBody>
      </p:sp>
    </p:spTree>
    <p:extLst>
      <p:ext uri="{BB962C8B-B14F-4D97-AF65-F5344CB8AC3E}">
        <p14:creationId xmlns:p14="http://schemas.microsoft.com/office/powerpoint/2010/main" val="4033585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E90BC-94A3-F3DD-EB69-0959E3485F1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9BA7DAA-5FDE-472F-39F5-C9660A1B88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7227583-A20A-8294-EF02-4E06CF6C09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089A28C-2701-3077-5E02-AA023863ED9B}"/>
              </a:ext>
            </a:extLst>
          </p:cNvPr>
          <p:cNvSpPr>
            <a:spLocks noGrp="1"/>
          </p:cNvSpPr>
          <p:nvPr>
            <p:ph type="dt" sz="half" idx="10"/>
          </p:nvPr>
        </p:nvSpPr>
        <p:spPr/>
        <p:txBody>
          <a:bodyPr/>
          <a:lstStyle/>
          <a:p>
            <a:fld id="{77A6FB2A-21B5-4694-902B-6499E31B683D}" type="datetimeFigureOut">
              <a:rPr lang="de-DE" smtClean="0"/>
              <a:t>04.06.25</a:t>
            </a:fld>
            <a:endParaRPr lang="de-DE"/>
          </a:p>
        </p:txBody>
      </p:sp>
      <p:sp>
        <p:nvSpPr>
          <p:cNvPr id="6" name="Fußzeilenplatzhalter 5">
            <a:extLst>
              <a:ext uri="{FF2B5EF4-FFF2-40B4-BE49-F238E27FC236}">
                <a16:creationId xmlns:a16="http://schemas.microsoft.com/office/drawing/2014/main" id="{0B8C4083-380A-824C-E107-1F03725DF51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F6DC1F3-84E5-8B1F-8E4A-E9DC58F0BE39}"/>
              </a:ext>
            </a:extLst>
          </p:cNvPr>
          <p:cNvSpPr>
            <a:spLocks noGrp="1"/>
          </p:cNvSpPr>
          <p:nvPr>
            <p:ph type="sldNum" sz="quarter" idx="12"/>
          </p:nvPr>
        </p:nvSpPr>
        <p:spPr/>
        <p:txBody>
          <a:bodyPr/>
          <a:lstStyle/>
          <a:p>
            <a:fld id="{2985E783-6978-4E77-882B-A9E2770C7457}" type="slidenum">
              <a:rPr lang="de-DE" smtClean="0"/>
              <a:t>‹Nr.›</a:t>
            </a:fld>
            <a:endParaRPr lang="de-DE"/>
          </a:p>
        </p:txBody>
      </p:sp>
    </p:spTree>
    <p:extLst>
      <p:ext uri="{BB962C8B-B14F-4D97-AF65-F5344CB8AC3E}">
        <p14:creationId xmlns:p14="http://schemas.microsoft.com/office/powerpoint/2010/main" val="284952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1FAE8-D256-4346-5F65-96EA0C904B1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2CDADDF-2147-B7A5-21FE-6A16CDE0F8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4D7E805-CCAF-6A2D-DDC3-EA860E564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CDD2763-DC35-56AA-45A6-5B0B56542FB5}"/>
              </a:ext>
            </a:extLst>
          </p:cNvPr>
          <p:cNvSpPr>
            <a:spLocks noGrp="1"/>
          </p:cNvSpPr>
          <p:nvPr>
            <p:ph type="dt" sz="half" idx="10"/>
          </p:nvPr>
        </p:nvSpPr>
        <p:spPr/>
        <p:txBody>
          <a:bodyPr/>
          <a:lstStyle/>
          <a:p>
            <a:fld id="{77A6FB2A-21B5-4694-902B-6499E31B683D}" type="datetimeFigureOut">
              <a:rPr lang="de-DE" smtClean="0"/>
              <a:t>04.06.25</a:t>
            </a:fld>
            <a:endParaRPr lang="de-DE"/>
          </a:p>
        </p:txBody>
      </p:sp>
      <p:sp>
        <p:nvSpPr>
          <p:cNvPr id="6" name="Fußzeilenplatzhalter 5">
            <a:extLst>
              <a:ext uri="{FF2B5EF4-FFF2-40B4-BE49-F238E27FC236}">
                <a16:creationId xmlns:a16="http://schemas.microsoft.com/office/drawing/2014/main" id="{5E5D4F24-CBAB-E441-C134-5C93523E24A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6246E2A-8AC6-C4A1-36E4-A10CB9CC4DA5}"/>
              </a:ext>
            </a:extLst>
          </p:cNvPr>
          <p:cNvSpPr>
            <a:spLocks noGrp="1"/>
          </p:cNvSpPr>
          <p:nvPr>
            <p:ph type="sldNum" sz="quarter" idx="12"/>
          </p:nvPr>
        </p:nvSpPr>
        <p:spPr/>
        <p:txBody>
          <a:bodyPr/>
          <a:lstStyle/>
          <a:p>
            <a:fld id="{2985E783-6978-4E77-882B-A9E2770C7457}" type="slidenum">
              <a:rPr lang="de-DE" smtClean="0"/>
              <a:t>‹Nr.›</a:t>
            </a:fld>
            <a:endParaRPr lang="de-DE"/>
          </a:p>
        </p:txBody>
      </p:sp>
    </p:spTree>
    <p:extLst>
      <p:ext uri="{BB962C8B-B14F-4D97-AF65-F5344CB8AC3E}">
        <p14:creationId xmlns:p14="http://schemas.microsoft.com/office/powerpoint/2010/main" val="261482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B881432-D911-8EC3-7945-F7FA53809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AFC8D51-12D7-DEAB-E6C4-D0F8833AA1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6B6DFE7-F36D-8CEB-E5B8-4677DB3AEC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6FB2A-21B5-4694-902B-6499E31B683D}" type="datetimeFigureOut">
              <a:rPr lang="de-DE" smtClean="0"/>
              <a:t>04.06.25</a:t>
            </a:fld>
            <a:endParaRPr lang="de-DE"/>
          </a:p>
        </p:txBody>
      </p:sp>
      <p:sp>
        <p:nvSpPr>
          <p:cNvPr id="5" name="Fußzeilenplatzhalter 4">
            <a:extLst>
              <a:ext uri="{FF2B5EF4-FFF2-40B4-BE49-F238E27FC236}">
                <a16:creationId xmlns:a16="http://schemas.microsoft.com/office/drawing/2014/main" id="{3A5C9165-17C5-520D-D389-27673CFEF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264F68F-3F95-BF9D-A598-18A2730C0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5E783-6978-4E77-882B-A9E2770C7457}" type="slidenum">
              <a:rPr lang="de-DE" smtClean="0"/>
              <a:t>‹Nr.›</a:t>
            </a:fld>
            <a:endParaRPr lang="de-DE"/>
          </a:p>
        </p:txBody>
      </p:sp>
    </p:spTree>
    <p:extLst>
      <p:ext uri="{BB962C8B-B14F-4D97-AF65-F5344CB8AC3E}">
        <p14:creationId xmlns:p14="http://schemas.microsoft.com/office/powerpoint/2010/main" val="1271884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22556-6C98-A24D-9D29-E6D8F3BC5135}" type="datetimeFigureOut">
              <a:rPr lang="en-DE" smtClean="0"/>
              <a:t>6/4/25</a:t>
            </a:fld>
            <a:endParaRPr lang="en-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F9BD4-DB43-4E41-A5E9-1624E1AF137C}" type="slidenum">
              <a:rPr lang="en-DE" smtClean="0"/>
              <a:t>‹Nr.›</a:t>
            </a:fld>
            <a:endParaRPr lang="en-DE"/>
          </a:p>
        </p:txBody>
      </p:sp>
    </p:spTree>
    <p:extLst>
      <p:ext uri="{BB962C8B-B14F-4D97-AF65-F5344CB8AC3E}">
        <p14:creationId xmlns:p14="http://schemas.microsoft.com/office/powerpoint/2010/main" val="14957637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hyperlink" Target="https://criticallegalthinking.com/2023/09/04/mimetic-desire-the-scapegoat-notes-on-the-thought-of-rene-girard/" TargetMode="External"/><Relationship Id="rId3" Type="http://schemas.openxmlformats.org/officeDocument/2006/relationships/hyperlink" Target="https://www.bmz.de/de/service/lexikon/gender-14414" TargetMode="External"/><Relationship Id="rId7" Type="http://schemas.openxmlformats.org/officeDocument/2006/relationships/hyperlink" Target="https://www.scientificamerican.com/article/heres-why-human-sex-is-not-binary/" TargetMode="External"/><Relationship Id="rId2" Type="http://schemas.openxmlformats.org/officeDocument/2006/relationships/hyperlink" Target="https://www.healthline.com/health/nonbinary" TargetMode="External"/><Relationship Id="rId1" Type="http://schemas.openxmlformats.org/officeDocument/2006/relationships/slideLayout" Target="../slideLayouts/slideLayout2.xml"/><Relationship Id="rId6" Type="http://schemas.openxmlformats.org/officeDocument/2006/relationships/hyperlink" Target="https://www.americanscientist.org/article/biology-is-not-binary" TargetMode="External"/><Relationship Id="rId11" Type="http://schemas.openxmlformats.org/officeDocument/2006/relationships/hyperlink" Target="https://www.urbandictionary.com/define.php?term=queer" TargetMode="External"/><Relationship Id="rId5" Type="http://schemas.openxmlformats.org/officeDocument/2006/relationships/hyperlink" Target="https://catalyst-journal.com/2022/11/the-marxism-of-raymond-williams" TargetMode="External"/><Relationship Id="rId10" Type="http://schemas.openxmlformats.org/officeDocument/2006/relationships/hyperlink" Target="https://doi.org/10.1093/OED/9610104456" TargetMode="External"/><Relationship Id="rId4" Type="http://schemas.openxmlformats.org/officeDocument/2006/relationships/hyperlink" Target="https://www.colorado.edu/cisc/pride-flag-guide" TargetMode="External"/><Relationship Id="rId9" Type="http://schemas.openxmlformats.org/officeDocument/2006/relationships/hyperlink" Target="https://www.merriam-webster.com/dictionary/queer"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1FC84-81B6-67AB-5B98-DD17A36491C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045FF1E-DE51-2330-F01E-717B6100528D}"/>
              </a:ext>
            </a:extLst>
          </p:cNvPr>
          <p:cNvSpPr txBox="1">
            <a:spLocks noGrp="1"/>
          </p:cNvSpPr>
          <p:nvPr>
            <p:ph type="title" idx="4294967295"/>
          </p:nvPr>
        </p:nvSpPr>
        <p:spPr>
          <a:xfrm>
            <a:off x="468852" y="1614495"/>
            <a:ext cx="5837356" cy="42213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4800" b="1" i="0" u="none" strike="noStrike" kern="1200" cap="none" spc="0" normalizeH="0" baseline="0" noProof="0" dirty="0">
                <a:ln>
                  <a:noFill/>
                </a:ln>
                <a:solidFill>
                  <a:schemeClr val="tx1"/>
                </a:solidFill>
                <a:effectLst/>
                <a:uLnTx/>
                <a:uFillTx/>
                <a:latin typeface="Calibri Light" panose="020F0302020204030204" pitchFamily="34" charset="0"/>
                <a:ea typeface="+mj-ea"/>
                <a:cs typeface="Calibri Light" panose="020F0302020204030204" pitchFamily="34" charset="0"/>
              </a:rPr>
              <a:t>Kerstin-Anja </a:t>
            </a:r>
            <a:r>
              <a:rPr kumimoji="0" lang="de-DE" sz="4800" b="1" i="0" u="none" strike="noStrike" kern="1200" cap="none" spc="0" normalizeH="0" baseline="0" noProof="0" dirty="0" err="1">
                <a:ln>
                  <a:noFill/>
                </a:ln>
                <a:solidFill>
                  <a:schemeClr val="tx1"/>
                </a:solidFill>
                <a:effectLst/>
                <a:uLnTx/>
                <a:uFillTx/>
                <a:latin typeface="Calibri Light" panose="020F0302020204030204" pitchFamily="34" charset="0"/>
                <a:ea typeface="+mj-ea"/>
                <a:cs typeface="Calibri Light" panose="020F0302020204030204" pitchFamily="34" charset="0"/>
              </a:rPr>
              <a:t>Münderlein</a:t>
            </a:r>
            <a:br>
              <a:rPr kumimoji="0" lang="de-DE" sz="4800" b="1" i="0" u="none" strike="noStrike" kern="1200" cap="none" spc="0" normalizeH="0" baseline="0" noProof="0" dirty="0">
                <a:ln>
                  <a:noFill/>
                </a:ln>
                <a:solidFill>
                  <a:schemeClr val="tx1"/>
                </a:solidFill>
                <a:effectLst/>
                <a:uLnTx/>
                <a:uFillTx/>
                <a:latin typeface="Calibri Light" panose="020F0302020204030204" pitchFamily="34" charset="0"/>
                <a:ea typeface="+mj-ea"/>
                <a:cs typeface="Calibri Light" panose="020F0302020204030204" pitchFamily="34" charset="0"/>
              </a:rPr>
            </a:br>
            <a:br>
              <a:rPr kumimoji="0" lang="de-DE" sz="4800" b="1" i="0" u="none" strike="noStrike" kern="1200" cap="none" spc="0" normalizeH="0" baseline="0" noProof="0" dirty="0">
                <a:ln>
                  <a:noFill/>
                </a:ln>
                <a:solidFill>
                  <a:schemeClr val="tx1"/>
                </a:solidFill>
                <a:effectLst/>
                <a:uLnTx/>
                <a:uFillTx/>
                <a:latin typeface="Calibri Light" panose="020F0302020204030204" pitchFamily="34" charset="0"/>
                <a:ea typeface="+mj-ea"/>
                <a:cs typeface="Calibri Light" panose="020F0302020204030204" pitchFamily="34" charset="0"/>
              </a:rPr>
            </a:br>
            <a:r>
              <a:rPr kumimoji="0" lang="de-DE" sz="4800" b="1" i="0" u="none" strike="noStrike" kern="1200" cap="none" spc="0" normalizeH="0" baseline="0" noProof="0" dirty="0">
                <a:ln>
                  <a:noFill/>
                </a:ln>
                <a:solidFill>
                  <a:schemeClr val="tx1"/>
                </a:solidFill>
                <a:effectLst/>
                <a:uLnTx/>
                <a:uFillTx/>
                <a:latin typeface="Calibri Light" panose="020F0302020204030204" pitchFamily="34" charset="0"/>
                <a:ea typeface="+mj-ea"/>
                <a:cs typeface="Calibri Light" panose="020F0302020204030204" pitchFamily="34" charset="0"/>
              </a:rPr>
              <a:t>Gender, Sex and </a:t>
            </a:r>
            <a:r>
              <a:rPr kumimoji="0" lang="de-DE" sz="4800" b="1" i="0" u="none" strike="noStrike" kern="1200" cap="none" spc="0" normalizeH="0" baseline="0" noProof="0" dirty="0" err="1">
                <a:ln>
                  <a:noFill/>
                </a:ln>
                <a:solidFill>
                  <a:schemeClr val="tx1"/>
                </a:solidFill>
                <a:effectLst/>
                <a:uLnTx/>
                <a:uFillTx/>
                <a:latin typeface="Calibri Light" panose="020F0302020204030204" pitchFamily="34" charset="0"/>
                <a:ea typeface="+mj-ea"/>
                <a:cs typeface="Calibri Light" panose="020F0302020204030204" pitchFamily="34" charset="0"/>
              </a:rPr>
              <a:t>Queerness</a:t>
            </a:r>
            <a:r>
              <a:rPr kumimoji="0" lang="de-DE" sz="4800" b="1" i="0" u="none" strike="noStrike" kern="1200" cap="none" spc="0" normalizeH="0" baseline="0" noProof="0" dirty="0">
                <a:ln>
                  <a:noFill/>
                </a:ln>
                <a:solidFill>
                  <a:schemeClr val="tx1"/>
                </a:solidFill>
                <a:effectLst/>
                <a:uLnTx/>
                <a:uFillTx/>
                <a:latin typeface="Calibri Light" panose="020F0302020204030204" pitchFamily="34" charset="0"/>
                <a:ea typeface="+mj-ea"/>
                <a:cs typeface="Calibri Light" panose="020F0302020204030204" pitchFamily="34" charset="0"/>
              </a:rPr>
              <a:t> in Cultural Studies</a:t>
            </a:r>
            <a:endParaRPr kumimoji="0" lang="en-DE" sz="4800" b="1" i="0" u="none" strike="noStrike" kern="1200" cap="none" spc="0" normalizeH="0" baseline="0" noProof="0" dirty="0">
              <a:ln>
                <a:noFill/>
              </a:ln>
              <a:solidFill>
                <a:schemeClr val="tx1"/>
              </a:solidFill>
              <a:effectLst/>
              <a:uLnTx/>
              <a:uFillTx/>
              <a:latin typeface="Calibri Light" panose="020F0302020204030204" pitchFamily="34" charset="0"/>
              <a:ea typeface="+mj-ea"/>
              <a:cs typeface="Calibri Light" panose="020F0302020204030204" pitchFamily="34" charset="0"/>
            </a:endParaRPr>
          </a:p>
        </p:txBody>
      </p:sp>
    </p:spTree>
    <p:extLst>
      <p:ext uri="{BB962C8B-B14F-4D97-AF65-F5344CB8AC3E}">
        <p14:creationId xmlns:p14="http://schemas.microsoft.com/office/powerpoint/2010/main" val="303104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34272-D752-E5E7-B0AC-923D144AD792}"/>
              </a:ext>
            </a:extLst>
          </p:cNvPr>
          <p:cNvSpPr>
            <a:spLocks noGrp="1"/>
          </p:cNvSpPr>
          <p:nvPr>
            <p:ph type="title"/>
          </p:nvPr>
        </p:nvSpPr>
        <p:spPr/>
        <p:txBody>
          <a:bodyPr/>
          <a:lstStyle/>
          <a:p>
            <a:r>
              <a:rPr lang="de-DE" dirty="0">
                <a:solidFill>
                  <a:schemeClr val="bg1"/>
                </a:solidFill>
              </a:rPr>
              <a:t>Sex vs. </a:t>
            </a:r>
            <a:r>
              <a:rPr lang="de-DE" dirty="0" err="1">
                <a:solidFill>
                  <a:schemeClr val="bg1"/>
                </a:solidFill>
              </a:rPr>
              <a:t>gender</a:t>
            </a:r>
            <a:endParaRPr lang="de-DE" dirty="0">
              <a:solidFill>
                <a:schemeClr val="bg1"/>
              </a:solidFill>
            </a:endParaRPr>
          </a:p>
        </p:txBody>
      </p:sp>
      <p:sp>
        <p:nvSpPr>
          <p:cNvPr id="6" name="Rechteck: abgerundete Ecken 5">
            <a:extLst>
              <a:ext uri="{FF2B5EF4-FFF2-40B4-BE49-F238E27FC236}">
                <a16:creationId xmlns:a16="http://schemas.microsoft.com/office/drawing/2014/main" id="{82E36997-BEE1-FC45-98D5-A00FE0468DDD}"/>
              </a:ext>
            </a:extLst>
          </p:cNvPr>
          <p:cNvSpPr/>
          <p:nvPr/>
        </p:nvSpPr>
        <p:spPr>
          <a:xfrm>
            <a:off x="653935" y="1527961"/>
            <a:ext cx="2161854" cy="614061"/>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Sex</a:t>
            </a:r>
            <a:endParaRPr lang="de-DE" sz="2000" dirty="0">
              <a:solidFill>
                <a:schemeClr val="tx1"/>
              </a:solidFill>
            </a:endParaRPr>
          </a:p>
        </p:txBody>
      </p:sp>
      <p:sp>
        <p:nvSpPr>
          <p:cNvPr id="9" name="Rechteck 8">
            <a:extLst>
              <a:ext uri="{FF2B5EF4-FFF2-40B4-BE49-F238E27FC236}">
                <a16:creationId xmlns:a16="http://schemas.microsoft.com/office/drawing/2014/main" id="{94E35028-346A-95FE-073B-D0EF63EB9616}"/>
              </a:ext>
            </a:extLst>
          </p:cNvPr>
          <p:cNvSpPr/>
          <p:nvPr/>
        </p:nvSpPr>
        <p:spPr>
          <a:xfrm>
            <a:off x="838200" y="2142023"/>
            <a:ext cx="4997334" cy="1286977"/>
          </a:xfrm>
          <a:prstGeom prst="rect">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Biological sex a </a:t>
            </a:r>
            <a:r>
              <a:rPr lang="de-DE" sz="2400" dirty="0" err="1">
                <a:solidFill>
                  <a:schemeClr val="tx1"/>
                </a:solidFill>
              </a:rPr>
              <a:t>person</a:t>
            </a:r>
            <a:r>
              <a:rPr lang="de-DE" sz="2400" dirty="0">
                <a:solidFill>
                  <a:schemeClr val="tx1"/>
                </a:solidFill>
              </a:rPr>
              <a:t> </a:t>
            </a:r>
            <a:r>
              <a:rPr lang="de-DE" sz="2400" dirty="0" err="1">
                <a:solidFill>
                  <a:schemeClr val="tx1"/>
                </a:solidFill>
              </a:rPr>
              <a:t>is</a:t>
            </a:r>
            <a:r>
              <a:rPr lang="de-DE" sz="2400" dirty="0">
                <a:solidFill>
                  <a:schemeClr val="tx1"/>
                </a:solidFill>
              </a:rPr>
              <a:t> </a:t>
            </a:r>
            <a:r>
              <a:rPr lang="de-DE" sz="2400" dirty="0" err="1">
                <a:solidFill>
                  <a:schemeClr val="tx1"/>
                </a:solidFill>
              </a:rPr>
              <a:t>born</a:t>
            </a:r>
            <a:r>
              <a:rPr lang="de-DE" sz="2400" dirty="0">
                <a:solidFill>
                  <a:schemeClr val="tx1"/>
                </a:solidFill>
              </a:rPr>
              <a:t> with; </a:t>
            </a:r>
            <a:r>
              <a:rPr lang="de-DE" sz="2400" dirty="0" err="1">
                <a:solidFill>
                  <a:schemeClr val="tx1"/>
                </a:solidFill>
              </a:rPr>
              <a:t>long</a:t>
            </a:r>
            <a:r>
              <a:rPr lang="de-DE" sz="2400" dirty="0">
                <a:solidFill>
                  <a:schemeClr val="tx1"/>
                </a:solidFill>
              </a:rPr>
              <a:t> </a:t>
            </a:r>
            <a:r>
              <a:rPr lang="de-DE" sz="2400" dirty="0" err="1">
                <a:solidFill>
                  <a:schemeClr val="tx1"/>
                </a:solidFill>
              </a:rPr>
              <a:t>believed</a:t>
            </a:r>
            <a:r>
              <a:rPr lang="de-DE" sz="2400" dirty="0">
                <a:solidFill>
                  <a:schemeClr val="tx1"/>
                </a:solidFill>
              </a:rPr>
              <a:t> </a:t>
            </a:r>
            <a:r>
              <a:rPr lang="de-DE" sz="2400" dirty="0" err="1">
                <a:solidFill>
                  <a:schemeClr val="tx1"/>
                </a:solidFill>
              </a:rPr>
              <a:t>to</a:t>
            </a:r>
            <a:r>
              <a:rPr lang="de-DE" sz="2400" dirty="0">
                <a:solidFill>
                  <a:schemeClr val="tx1"/>
                </a:solidFill>
              </a:rPr>
              <a:t> </a:t>
            </a:r>
            <a:r>
              <a:rPr lang="de-DE" sz="2400" dirty="0" err="1">
                <a:solidFill>
                  <a:schemeClr val="tx1"/>
                </a:solidFill>
              </a:rPr>
              <a:t>be</a:t>
            </a:r>
            <a:r>
              <a:rPr lang="de-DE" sz="2400" dirty="0">
                <a:solidFill>
                  <a:schemeClr val="tx1"/>
                </a:solidFill>
              </a:rPr>
              <a:t> </a:t>
            </a:r>
            <a:r>
              <a:rPr lang="de-DE" sz="2400" dirty="0" err="1">
                <a:solidFill>
                  <a:schemeClr val="tx1"/>
                </a:solidFill>
              </a:rPr>
              <a:t>either</a:t>
            </a:r>
            <a:r>
              <a:rPr lang="de-DE" sz="2400" dirty="0">
                <a:solidFill>
                  <a:schemeClr val="tx1"/>
                </a:solidFill>
              </a:rPr>
              <a:t> male </a:t>
            </a:r>
            <a:r>
              <a:rPr lang="de-DE" sz="2400" dirty="0" err="1">
                <a:solidFill>
                  <a:schemeClr val="tx1"/>
                </a:solidFill>
              </a:rPr>
              <a:t>or</a:t>
            </a:r>
            <a:r>
              <a:rPr lang="de-DE" sz="2400" dirty="0">
                <a:solidFill>
                  <a:schemeClr val="tx1"/>
                </a:solidFill>
              </a:rPr>
              <a:t> </a:t>
            </a:r>
            <a:r>
              <a:rPr lang="de-DE" sz="2400" dirty="0" err="1">
                <a:solidFill>
                  <a:schemeClr val="tx1"/>
                </a:solidFill>
              </a:rPr>
              <a:t>female</a:t>
            </a:r>
            <a:r>
              <a:rPr lang="de-DE" sz="2400" dirty="0">
                <a:solidFill>
                  <a:schemeClr val="tx1"/>
                </a:solidFill>
              </a:rPr>
              <a:t> with rare </a:t>
            </a:r>
            <a:r>
              <a:rPr lang="de-DE" sz="2400" dirty="0" err="1">
                <a:solidFill>
                  <a:schemeClr val="tx1"/>
                </a:solidFill>
              </a:rPr>
              <a:t>exceptions</a:t>
            </a:r>
            <a:endParaRPr lang="de-DE" sz="2400" dirty="0">
              <a:solidFill>
                <a:schemeClr val="tx1"/>
              </a:solidFill>
            </a:endParaRPr>
          </a:p>
        </p:txBody>
      </p:sp>
      <p:sp>
        <p:nvSpPr>
          <p:cNvPr id="11" name="Rechteck: abgerundete Ecken 10">
            <a:extLst>
              <a:ext uri="{FF2B5EF4-FFF2-40B4-BE49-F238E27FC236}">
                <a16:creationId xmlns:a16="http://schemas.microsoft.com/office/drawing/2014/main" id="{49B8AEC9-4F83-DB0D-FD6A-BEBD9CA006C7}"/>
              </a:ext>
            </a:extLst>
          </p:cNvPr>
          <p:cNvSpPr/>
          <p:nvPr/>
        </p:nvSpPr>
        <p:spPr>
          <a:xfrm>
            <a:off x="653934" y="3880335"/>
            <a:ext cx="2161854" cy="614061"/>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Gender</a:t>
            </a:r>
          </a:p>
        </p:txBody>
      </p:sp>
      <p:sp>
        <p:nvSpPr>
          <p:cNvPr id="12" name="Rechteck 11">
            <a:extLst>
              <a:ext uri="{FF2B5EF4-FFF2-40B4-BE49-F238E27FC236}">
                <a16:creationId xmlns:a16="http://schemas.microsoft.com/office/drawing/2014/main" id="{FAABFE19-F68C-4FA7-B607-F4A7AD82CEB3}"/>
              </a:ext>
            </a:extLst>
          </p:cNvPr>
          <p:cNvSpPr/>
          <p:nvPr/>
        </p:nvSpPr>
        <p:spPr>
          <a:xfrm>
            <a:off x="838199" y="4489287"/>
            <a:ext cx="4997335" cy="1286977"/>
          </a:xfrm>
          <a:prstGeom prst="rect">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err="1">
                <a:solidFill>
                  <a:schemeClr val="tx1"/>
                </a:solidFill>
              </a:rPr>
              <a:t>Socially</a:t>
            </a:r>
            <a:r>
              <a:rPr lang="de-DE" sz="2400" dirty="0">
                <a:solidFill>
                  <a:schemeClr val="tx1"/>
                </a:solidFill>
              </a:rPr>
              <a:t> </a:t>
            </a:r>
            <a:r>
              <a:rPr lang="de-DE" sz="2400" dirty="0" err="1">
                <a:solidFill>
                  <a:schemeClr val="tx1"/>
                </a:solidFill>
              </a:rPr>
              <a:t>coined</a:t>
            </a:r>
            <a:r>
              <a:rPr lang="de-DE" sz="2400" dirty="0">
                <a:solidFill>
                  <a:schemeClr val="tx1"/>
                </a:solidFill>
              </a:rPr>
              <a:t> and </a:t>
            </a:r>
            <a:r>
              <a:rPr lang="de-DE" sz="2400" dirty="0" err="1">
                <a:solidFill>
                  <a:schemeClr val="tx1"/>
                </a:solidFill>
              </a:rPr>
              <a:t>individually</a:t>
            </a:r>
            <a:r>
              <a:rPr lang="de-DE" sz="2400" dirty="0">
                <a:solidFill>
                  <a:schemeClr val="tx1"/>
                </a:solidFill>
              </a:rPr>
              <a:t> </a:t>
            </a:r>
            <a:r>
              <a:rPr lang="de-DE" sz="2400" dirty="0" err="1">
                <a:solidFill>
                  <a:schemeClr val="tx1"/>
                </a:solidFill>
              </a:rPr>
              <a:t>learned</a:t>
            </a:r>
            <a:r>
              <a:rPr lang="de-DE" sz="2400" dirty="0">
                <a:solidFill>
                  <a:schemeClr val="tx1"/>
                </a:solidFill>
              </a:rPr>
              <a:t> </a:t>
            </a:r>
            <a:r>
              <a:rPr lang="de-DE" sz="2400" dirty="0" err="1">
                <a:solidFill>
                  <a:schemeClr val="tx1"/>
                </a:solidFill>
              </a:rPr>
              <a:t>roles</a:t>
            </a:r>
            <a:r>
              <a:rPr lang="de-DE" sz="2400" dirty="0">
                <a:solidFill>
                  <a:schemeClr val="tx1"/>
                </a:solidFill>
              </a:rPr>
              <a:t> </a:t>
            </a:r>
            <a:r>
              <a:rPr lang="de-DE" sz="2400" dirty="0" err="1">
                <a:solidFill>
                  <a:schemeClr val="tx1"/>
                </a:solidFill>
              </a:rPr>
              <a:t>based</a:t>
            </a:r>
            <a:r>
              <a:rPr lang="de-DE" sz="2400" dirty="0">
                <a:solidFill>
                  <a:schemeClr val="tx1"/>
                </a:solidFill>
              </a:rPr>
              <a:t> upon social </a:t>
            </a:r>
            <a:r>
              <a:rPr lang="de-DE" sz="2400" dirty="0" err="1">
                <a:solidFill>
                  <a:schemeClr val="tx1"/>
                </a:solidFill>
              </a:rPr>
              <a:t>assumptions</a:t>
            </a:r>
            <a:r>
              <a:rPr lang="de-DE" sz="2400" dirty="0">
                <a:solidFill>
                  <a:schemeClr val="tx1"/>
                </a:solidFill>
              </a:rPr>
              <a:t> of </a:t>
            </a:r>
            <a:r>
              <a:rPr lang="de-DE" sz="2400" dirty="0" err="1">
                <a:solidFill>
                  <a:schemeClr val="tx1"/>
                </a:solidFill>
              </a:rPr>
              <a:t>biological</a:t>
            </a:r>
            <a:r>
              <a:rPr lang="de-DE" sz="2400" dirty="0">
                <a:solidFill>
                  <a:schemeClr val="tx1"/>
                </a:solidFill>
              </a:rPr>
              <a:t> sex</a:t>
            </a:r>
          </a:p>
        </p:txBody>
      </p:sp>
    </p:spTree>
    <p:extLst>
      <p:ext uri="{BB962C8B-B14F-4D97-AF65-F5344CB8AC3E}">
        <p14:creationId xmlns:p14="http://schemas.microsoft.com/office/powerpoint/2010/main" val="3223041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0021083-C16B-21E0-98B6-9B51FF90883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de-DE" dirty="0"/>
              <a:t>Cisgender/cis</a:t>
            </a:r>
          </a:p>
        </p:txBody>
      </p:sp>
      <p:sp>
        <p:nvSpPr>
          <p:cNvPr id="7" name="Ellipse 6">
            <a:extLst>
              <a:ext uri="{FF2B5EF4-FFF2-40B4-BE49-F238E27FC236}">
                <a16:creationId xmlns:a16="http://schemas.microsoft.com/office/drawing/2014/main" id="{0A6827DA-34C3-A309-7DD8-62C7095453AE}"/>
              </a:ext>
            </a:extLst>
          </p:cNvPr>
          <p:cNvSpPr/>
          <p:nvPr/>
        </p:nvSpPr>
        <p:spPr>
          <a:xfrm>
            <a:off x="874776" y="2506287"/>
            <a:ext cx="4148051" cy="1845426"/>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bg1"/>
                </a:solidFill>
              </a:rPr>
              <a:t>Cisgender/cis</a:t>
            </a:r>
          </a:p>
        </p:txBody>
      </p:sp>
    </p:spTree>
    <p:extLst>
      <p:ext uri="{BB962C8B-B14F-4D97-AF65-F5344CB8AC3E}">
        <p14:creationId xmlns:p14="http://schemas.microsoft.com/office/powerpoint/2010/main" val="141037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4CA8109-CCDF-A915-C2E7-B6E6B2BF327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de-DE" dirty="0"/>
              <a:t>Transgender/ trans</a:t>
            </a:r>
          </a:p>
        </p:txBody>
      </p:sp>
      <p:sp>
        <p:nvSpPr>
          <p:cNvPr id="7" name="Ellipse 6">
            <a:extLst>
              <a:ext uri="{FF2B5EF4-FFF2-40B4-BE49-F238E27FC236}">
                <a16:creationId xmlns:a16="http://schemas.microsoft.com/office/drawing/2014/main" id="{0A6827DA-34C3-A309-7DD8-62C7095453AE}"/>
              </a:ext>
            </a:extLst>
          </p:cNvPr>
          <p:cNvSpPr/>
          <p:nvPr/>
        </p:nvSpPr>
        <p:spPr>
          <a:xfrm>
            <a:off x="892560" y="756405"/>
            <a:ext cx="4148051" cy="1845426"/>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bg1"/>
                </a:solidFill>
              </a:rPr>
              <a:t>Transgender/trans</a:t>
            </a:r>
          </a:p>
        </p:txBody>
      </p:sp>
      <p:sp>
        <p:nvSpPr>
          <p:cNvPr id="2" name="Textfeld 1">
            <a:extLst>
              <a:ext uri="{FF2B5EF4-FFF2-40B4-BE49-F238E27FC236}">
                <a16:creationId xmlns:a16="http://schemas.microsoft.com/office/drawing/2014/main" id="{A8AD548E-FCF7-AD07-A0DE-A51C7973A746}"/>
              </a:ext>
            </a:extLst>
          </p:cNvPr>
          <p:cNvSpPr txBox="1"/>
          <p:nvPr/>
        </p:nvSpPr>
        <p:spPr>
          <a:xfrm>
            <a:off x="817744" y="3249168"/>
            <a:ext cx="4552831" cy="2308324"/>
          </a:xfrm>
          <a:prstGeom prst="rect">
            <a:avLst/>
          </a:prstGeom>
          <a:noFill/>
        </p:spPr>
        <p:txBody>
          <a:bodyPr wrap="square" rtlCol="0">
            <a:spAutoFit/>
          </a:bodyPr>
          <a:lstStyle/>
          <a:p>
            <a:r>
              <a:rPr lang="en-US" sz="2400" dirty="0">
                <a:solidFill>
                  <a:schemeClr val="bg1"/>
                </a:solidFill>
              </a:rPr>
              <a:t>“describing people whose gender identity is different from cultural expectations based on the sex they were assigned at birth”</a:t>
            </a:r>
          </a:p>
          <a:p>
            <a:r>
              <a:rPr lang="en-US" sz="2400" dirty="0">
                <a:solidFill>
                  <a:schemeClr val="bg1"/>
                </a:solidFill>
              </a:rPr>
              <a:t>(Center for Inclusion and Social Change)</a:t>
            </a:r>
            <a:endParaRPr lang="de-DE" sz="2400" dirty="0"/>
          </a:p>
        </p:txBody>
      </p:sp>
    </p:spTree>
    <p:extLst>
      <p:ext uri="{BB962C8B-B14F-4D97-AF65-F5344CB8AC3E}">
        <p14:creationId xmlns:p14="http://schemas.microsoft.com/office/powerpoint/2010/main" val="341892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A picture of the transgender pride flag.">
            <a:extLst>
              <a:ext uri="{FF2B5EF4-FFF2-40B4-BE49-F238E27FC236}">
                <a16:creationId xmlns:a16="http://schemas.microsoft.com/office/drawing/2014/main" id="{6452D178-3EDD-46B1-192C-A2563A856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309" y="913707"/>
            <a:ext cx="5030586" cy="5030586"/>
          </a:xfrm>
          <a:prstGeom prst="rect">
            <a:avLst/>
          </a:prstGeom>
        </p:spPr>
      </p:pic>
      <p:sp>
        <p:nvSpPr>
          <p:cNvPr id="4" name="Titel 3">
            <a:extLst>
              <a:ext uri="{FF2B5EF4-FFF2-40B4-BE49-F238E27FC236}">
                <a16:creationId xmlns:a16="http://schemas.microsoft.com/office/drawing/2014/main" id="{ECA13D86-9B6E-662A-DA4E-9CFF573EAAE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de-DE" dirty="0"/>
              <a:t>Transgender pride flag</a:t>
            </a:r>
          </a:p>
        </p:txBody>
      </p:sp>
    </p:spTree>
    <p:extLst>
      <p:ext uri="{BB962C8B-B14F-4D97-AF65-F5344CB8AC3E}">
        <p14:creationId xmlns:p14="http://schemas.microsoft.com/office/powerpoint/2010/main" val="220318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4635986-8D80-DA95-72AA-E3E2743983E1}"/>
              </a:ext>
            </a:extLst>
          </p:cNvPr>
          <p:cNvSpPr>
            <a:spLocks noGrp="1"/>
          </p:cNvSpPr>
          <p:nvPr>
            <p:ph sz="half" idx="1"/>
          </p:nvPr>
        </p:nvSpPr>
        <p:spPr/>
        <p:txBody>
          <a:bodyPr/>
          <a:lstStyle/>
          <a:p>
            <a:r>
              <a:rPr lang="de-DE" sz="2800" dirty="0">
                <a:solidFill>
                  <a:schemeClr val="accent4"/>
                </a:solidFill>
              </a:rPr>
              <a:t>Dawson, Juno</a:t>
            </a:r>
            <a:r>
              <a:rPr lang="de-DE" sz="2800" dirty="0">
                <a:solidFill>
                  <a:schemeClr val="bg1"/>
                </a:solidFill>
              </a:rPr>
              <a:t>. </a:t>
            </a:r>
            <a:r>
              <a:rPr lang="en-US" sz="2800" i="1" dirty="0">
                <a:solidFill>
                  <a:schemeClr val="bg1"/>
                </a:solidFill>
              </a:rPr>
              <a:t>Gender Games: The Problem With Men and Women, From Someone Who Has Been Both. </a:t>
            </a:r>
            <a:r>
              <a:rPr lang="en-US" sz="2800" dirty="0">
                <a:solidFill>
                  <a:schemeClr val="bg1"/>
                </a:solidFill>
              </a:rPr>
              <a:t>Hodder &amp; Stoughton, 2017.</a:t>
            </a:r>
          </a:p>
          <a:p>
            <a:r>
              <a:rPr lang="en-US" dirty="0">
                <a:solidFill>
                  <a:schemeClr val="accent4"/>
                </a:solidFill>
              </a:rPr>
              <a:t>Raines, Jamie</a:t>
            </a:r>
            <a:r>
              <a:rPr lang="en-US" dirty="0">
                <a:solidFill>
                  <a:schemeClr val="bg1"/>
                </a:solidFill>
              </a:rPr>
              <a:t>. </a:t>
            </a:r>
            <a:r>
              <a:rPr lang="en-US" i="1" dirty="0">
                <a:solidFill>
                  <a:schemeClr val="bg1"/>
                </a:solidFill>
              </a:rPr>
              <a:t>The T in LGBT+: Everything You Need to Know About Being Trans</a:t>
            </a:r>
            <a:r>
              <a:rPr lang="en-US" dirty="0">
                <a:solidFill>
                  <a:schemeClr val="bg1"/>
                </a:solidFill>
              </a:rPr>
              <a:t>. Vermillion, 2023.</a:t>
            </a:r>
            <a:endParaRPr lang="de-DE" dirty="0">
              <a:solidFill>
                <a:schemeClr val="bg1"/>
              </a:solidFill>
            </a:endParaRPr>
          </a:p>
        </p:txBody>
      </p:sp>
      <p:sp>
        <p:nvSpPr>
          <p:cNvPr id="2" name="Titel 1">
            <a:extLst>
              <a:ext uri="{FF2B5EF4-FFF2-40B4-BE49-F238E27FC236}">
                <a16:creationId xmlns:a16="http://schemas.microsoft.com/office/drawing/2014/main" id="{4D1B9CBD-4FA0-C17A-A004-17CF9C4EF32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de-DE" dirty="0"/>
              <a:t>Literature</a:t>
            </a:r>
          </a:p>
        </p:txBody>
      </p:sp>
    </p:spTree>
    <p:extLst>
      <p:ext uri="{BB962C8B-B14F-4D97-AF65-F5344CB8AC3E}">
        <p14:creationId xmlns:p14="http://schemas.microsoft.com/office/powerpoint/2010/main" val="236793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1A1E21E-D846-D101-F7D0-F40FD45B1A6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de-DE" dirty="0" err="1"/>
              <a:t>Nonbinary</a:t>
            </a:r>
            <a:r>
              <a:rPr lang="de-DE" dirty="0"/>
              <a:t>/ Non-</a:t>
            </a:r>
            <a:r>
              <a:rPr lang="de-DE" dirty="0" err="1"/>
              <a:t>binary</a:t>
            </a:r>
            <a:endParaRPr lang="de-DE" dirty="0"/>
          </a:p>
        </p:txBody>
      </p:sp>
      <p:sp>
        <p:nvSpPr>
          <p:cNvPr id="7" name="Ellipse 6">
            <a:extLst>
              <a:ext uri="{FF2B5EF4-FFF2-40B4-BE49-F238E27FC236}">
                <a16:creationId xmlns:a16="http://schemas.microsoft.com/office/drawing/2014/main" id="{E321D7A5-1244-25A4-FB24-13219D512308}"/>
              </a:ext>
            </a:extLst>
          </p:cNvPr>
          <p:cNvSpPr/>
          <p:nvPr/>
        </p:nvSpPr>
        <p:spPr>
          <a:xfrm>
            <a:off x="994617" y="1167513"/>
            <a:ext cx="4148051" cy="1845426"/>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err="1">
                <a:solidFill>
                  <a:schemeClr val="bg1"/>
                </a:solidFill>
              </a:rPr>
              <a:t>Nonbinary</a:t>
            </a:r>
            <a:r>
              <a:rPr lang="de-DE" sz="2800" b="1" dirty="0">
                <a:solidFill>
                  <a:schemeClr val="bg1"/>
                </a:solidFill>
              </a:rPr>
              <a:t>/</a:t>
            </a:r>
          </a:p>
          <a:p>
            <a:pPr algn="ctr"/>
            <a:r>
              <a:rPr lang="de-DE" sz="2800" b="1" dirty="0">
                <a:solidFill>
                  <a:schemeClr val="bg1"/>
                </a:solidFill>
              </a:rPr>
              <a:t>Non-</a:t>
            </a:r>
            <a:r>
              <a:rPr lang="de-DE" sz="2800" b="1" dirty="0" err="1">
                <a:solidFill>
                  <a:schemeClr val="bg1"/>
                </a:solidFill>
              </a:rPr>
              <a:t>binary</a:t>
            </a:r>
            <a:endParaRPr lang="de-DE" sz="2800" b="1" dirty="0">
              <a:solidFill>
                <a:schemeClr val="bg1"/>
              </a:solidFill>
            </a:endParaRPr>
          </a:p>
        </p:txBody>
      </p:sp>
      <p:sp>
        <p:nvSpPr>
          <p:cNvPr id="2" name="Textfeld 1">
            <a:extLst>
              <a:ext uri="{FF2B5EF4-FFF2-40B4-BE49-F238E27FC236}">
                <a16:creationId xmlns:a16="http://schemas.microsoft.com/office/drawing/2014/main" id="{F0B3C7AC-8F40-6DC6-0A80-20D489F1A8F2}"/>
              </a:ext>
            </a:extLst>
          </p:cNvPr>
          <p:cNvSpPr txBox="1"/>
          <p:nvPr/>
        </p:nvSpPr>
        <p:spPr>
          <a:xfrm>
            <a:off x="539827" y="3429000"/>
            <a:ext cx="5332163" cy="2800767"/>
          </a:xfrm>
          <a:prstGeom prst="rect">
            <a:avLst/>
          </a:prstGeom>
          <a:noFill/>
        </p:spPr>
        <p:txBody>
          <a:bodyPr wrap="square" rtlCol="0">
            <a:spAutoFit/>
          </a:bodyPr>
          <a:lstStyle/>
          <a:p>
            <a:r>
              <a:rPr lang="en-US" sz="2200" dirty="0">
                <a:solidFill>
                  <a:schemeClr val="bg1"/>
                </a:solidFill>
              </a:rPr>
              <a:t>“The term ‘nonbinary’ [… is] used to describe someone whose gender identity can’t be described as exclusively woman or man.</a:t>
            </a:r>
          </a:p>
          <a:p>
            <a:r>
              <a:rPr lang="en-US" sz="2200" dirty="0">
                <a:solidFill>
                  <a:schemeClr val="bg1"/>
                </a:solidFill>
              </a:rPr>
              <a:t>Some people who are nonbinary experience their gender as both man and woman, and others experience their gender as neither man nor woman.”</a:t>
            </a:r>
          </a:p>
          <a:p>
            <a:r>
              <a:rPr lang="en-US" sz="2200" dirty="0">
                <a:solidFill>
                  <a:schemeClr val="bg1"/>
                </a:solidFill>
              </a:rPr>
              <a:t>(Abrams and Ferguson 2023, n. </a:t>
            </a:r>
            <a:r>
              <a:rPr lang="en-US" sz="2200" dirty="0" err="1">
                <a:solidFill>
                  <a:schemeClr val="bg1"/>
                </a:solidFill>
              </a:rPr>
              <a:t>pag</a:t>
            </a:r>
            <a:r>
              <a:rPr lang="en-US" sz="2200" dirty="0">
                <a:solidFill>
                  <a:schemeClr val="bg1"/>
                </a:solidFill>
              </a:rPr>
              <a:t>.)</a:t>
            </a:r>
            <a:endParaRPr lang="de-DE" sz="2200" dirty="0">
              <a:solidFill>
                <a:schemeClr val="bg1"/>
              </a:solidFill>
            </a:endParaRPr>
          </a:p>
        </p:txBody>
      </p:sp>
    </p:spTree>
    <p:extLst>
      <p:ext uri="{BB962C8B-B14F-4D97-AF65-F5344CB8AC3E}">
        <p14:creationId xmlns:p14="http://schemas.microsoft.com/office/powerpoint/2010/main" val="1168794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86DDB5-4561-CB42-DD69-2AF2172C71E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de-DE" dirty="0" err="1"/>
              <a:t>Nonbinary</a:t>
            </a:r>
            <a:r>
              <a:rPr lang="de-DE" dirty="0"/>
              <a:t> flag</a:t>
            </a:r>
          </a:p>
        </p:txBody>
      </p:sp>
      <p:pic>
        <p:nvPicPr>
          <p:cNvPr id="14" name="Grafik 13" descr="A picture of the Nonbinary flag.">
            <a:extLst>
              <a:ext uri="{FF2B5EF4-FFF2-40B4-BE49-F238E27FC236}">
                <a16:creationId xmlns:a16="http://schemas.microsoft.com/office/drawing/2014/main" id="{4F4585DD-1766-8D8C-6BB8-B2AA58F22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75" y="888300"/>
            <a:ext cx="5081399" cy="5081399"/>
          </a:xfrm>
          <a:prstGeom prst="rect">
            <a:avLst/>
          </a:prstGeom>
        </p:spPr>
      </p:pic>
    </p:spTree>
    <p:extLst>
      <p:ext uri="{BB962C8B-B14F-4D97-AF65-F5344CB8AC3E}">
        <p14:creationId xmlns:p14="http://schemas.microsoft.com/office/powerpoint/2010/main" val="1120727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7F805C-FBF3-39EE-0CC7-CCA56AF8CF7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de-DE" dirty="0"/>
              <a:t>Literature 2</a:t>
            </a:r>
          </a:p>
        </p:txBody>
      </p:sp>
      <p:sp>
        <p:nvSpPr>
          <p:cNvPr id="3" name="Inhaltsplatzhalter 2">
            <a:extLst>
              <a:ext uri="{FF2B5EF4-FFF2-40B4-BE49-F238E27FC236}">
                <a16:creationId xmlns:a16="http://schemas.microsoft.com/office/drawing/2014/main" id="{DE39514A-245D-C703-4750-DEBD86BF6689}"/>
              </a:ext>
            </a:extLst>
          </p:cNvPr>
          <p:cNvSpPr>
            <a:spLocks noGrp="1"/>
          </p:cNvSpPr>
          <p:nvPr>
            <p:ph sz="half" idx="1"/>
          </p:nvPr>
        </p:nvSpPr>
        <p:spPr/>
        <p:txBody>
          <a:bodyPr>
            <a:normAutofit/>
          </a:bodyPr>
          <a:lstStyle/>
          <a:p>
            <a:r>
              <a:rPr lang="de-DE" dirty="0" err="1">
                <a:solidFill>
                  <a:schemeClr val="accent4"/>
                </a:solidFill>
              </a:rPr>
              <a:t>Oseman</a:t>
            </a:r>
            <a:r>
              <a:rPr lang="de-DE" dirty="0">
                <a:solidFill>
                  <a:schemeClr val="accent4"/>
                </a:solidFill>
              </a:rPr>
              <a:t>, Alice</a:t>
            </a:r>
            <a:r>
              <a:rPr lang="de-DE" dirty="0">
                <a:solidFill>
                  <a:schemeClr val="bg1"/>
                </a:solidFill>
              </a:rPr>
              <a:t>. </a:t>
            </a:r>
            <a:r>
              <a:rPr lang="de-DE" i="1" dirty="0" err="1">
                <a:solidFill>
                  <a:schemeClr val="bg1"/>
                </a:solidFill>
              </a:rPr>
              <a:t>Heartstopper</a:t>
            </a:r>
            <a:r>
              <a:rPr lang="de-DE" dirty="0">
                <a:solidFill>
                  <a:schemeClr val="bg1"/>
                </a:solidFill>
              </a:rPr>
              <a:t>. Hachette </a:t>
            </a:r>
            <a:r>
              <a:rPr lang="de-DE" dirty="0" err="1">
                <a:solidFill>
                  <a:schemeClr val="bg1"/>
                </a:solidFill>
              </a:rPr>
              <a:t>Children‘s</a:t>
            </a:r>
            <a:r>
              <a:rPr lang="de-DE" dirty="0">
                <a:solidFill>
                  <a:schemeClr val="bg1"/>
                </a:solidFill>
              </a:rPr>
              <a:t> Group, 2019-present.</a:t>
            </a:r>
          </a:p>
          <a:p>
            <a:r>
              <a:rPr lang="de-DE" dirty="0">
                <a:solidFill>
                  <a:schemeClr val="accent4"/>
                </a:solidFill>
              </a:rPr>
              <a:t>Euros Lyn, dir. </a:t>
            </a:r>
            <a:r>
              <a:rPr lang="de-DE" i="1" dirty="0" err="1">
                <a:solidFill>
                  <a:schemeClr val="bg1"/>
                </a:solidFill>
              </a:rPr>
              <a:t>Heartstopper</a:t>
            </a:r>
            <a:r>
              <a:rPr lang="de-DE" dirty="0">
                <a:solidFill>
                  <a:schemeClr val="bg1"/>
                </a:solidFill>
              </a:rPr>
              <a:t>. 3 </a:t>
            </a:r>
            <a:r>
              <a:rPr lang="de-DE" dirty="0" err="1">
                <a:solidFill>
                  <a:schemeClr val="bg1"/>
                </a:solidFill>
              </a:rPr>
              <a:t>seasons</a:t>
            </a:r>
            <a:r>
              <a:rPr lang="de-DE" dirty="0">
                <a:solidFill>
                  <a:schemeClr val="bg1"/>
                </a:solidFill>
              </a:rPr>
              <a:t>. </a:t>
            </a:r>
            <a:r>
              <a:rPr lang="de-DE" dirty="0" err="1">
                <a:solidFill>
                  <a:schemeClr val="bg1"/>
                </a:solidFill>
              </a:rPr>
              <a:t>Created</a:t>
            </a:r>
            <a:r>
              <a:rPr lang="de-DE" dirty="0">
                <a:solidFill>
                  <a:schemeClr val="bg1"/>
                </a:solidFill>
              </a:rPr>
              <a:t> </a:t>
            </a:r>
            <a:r>
              <a:rPr lang="de-DE" dirty="0" err="1">
                <a:solidFill>
                  <a:schemeClr val="bg1"/>
                </a:solidFill>
              </a:rPr>
              <a:t>by</a:t>
            </a:r>
            <a:r>
              <a:rPr lang="de-DE" dirty="0">
                <a:solidFill>
                  <a:schemeClr val="bg1"/>
                </a:solidFill>
              </a:rPr>
              <a:t> Alice </a:t>
            </a:r>
            <a:r>
              <a:rPr lang="de-DE" dirty="0" err="1">
                <a:solidFill>
                  <a:schemeClr val="bg1"/>
                </a:solidFill>
              </a:rPr>
              <a:t>Oseman</a:t>
            </a:r>
            <a:r>
              <a:rPr lang="de-DE" dirty="0">
                <a:solidFill>
                  <a:schemeClr val="bg1"/>
                </a:solidFill>
              </a:rPr>
              <a:t>. </a:t>
            </a:r>
            <a:r>
              <a:rPr lang="de-DE" dirty="0" err="1">
                <a:solidFill>
                  <a:schemeClr val="bg1"/>
                </a:solidFill>
              </a:rPr>
              <a:t>Aired</a:t>
            </a:r>
            <a:r>
              <a:rPr lang="de-DE" dirty="0">
                <a:solidFill>
                  <a:schemeClr val="bg1"/>
                </a:solidFill>
              </a:rPr>
              <a:t> April 22, 2022 on </a:t>
            </a:r>
            <a:r>
              <a:rPr lang="de-DE" i="1" dirty="0">
                <a:solidFill>
                  <a:schemeClr val="bg1"/>
                </a:solidFill>
              </a:rPr>
              <a:t>Netflix</a:t>
            </a:r>
            <a:r>
              <a:rPr lang="de-DE" dirty="0">
                <a:solidFill>
                  <a:schemeClr val="bg1"/>
                </a:solidFill>
              </a:rPr>
              <a:t>.</a:t>
            </a:r>
          </a:p>
          <a:p>
            <a:r>
              <a:rPr lang="en-US" dirty="0">
                <a:solidFill>
                  <a:schemeClr val="bg1"/>
                </a:solidFill>
              </a:rPr>
              <a:t>"6 Cultures That Recognize More than Two Genders." </a:t>
            </a:r>
            <a:r>
              <a:rPr lang="en-US" dirty="0">
                <a:solidFill>
                  <a:schemeClr val="accent4"/>
                </a:solidFill>
              </a:rPr>
              <a:t>(</a:t>
            </a:r>
            <a:r>
              <a:rPr lang="en-US" i="1" dirty="0">
                <a:solidFill>
                  <a:schemeClr val="accent4"/>
                </a:solidFill>
              </a:rPr>
              <a:t>Encyclopedia Britannica</a:t>
            </a:r>
            <a:r>
              <a:rPr lang="en-US" dirty="0">
                <a:solidFill>
                  <a:schemeClr val="accent4"/>
                </a:solidFill>
              </a:rPr>
              <a:t>)</a:t>
            </a:r>
            <a:endParaRPr lang="de-DE" dirty="0">
              <a:solidFill>
                <a:schemeClr val="accent4"/>
              </a:solidFill>
            </a:endParaRPr>
          </a:p>
        </p:txBody>
      </p:sp>
    </p:spTree>
    <p:extLst>
      <p:ext uri="{BB962C8B-B14F-4D97-AF65-F5344CB8AC3E}">
        <p14:creationId xmlns:p14="http://schemas.microsoft.com/office/powerpoint/2010/main" val="3324802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74807046-786D-DAD4-A945-2278D2C5C14E}"/>
              </a:ext>
            </a:extLst>
          </p:cNvPr>
          <p:cNvSpPr/>
          <p:nvPr/>
        </p:nvSpPr>
        <p:spPr>
          <a:xfrm>
            <a:off x="3391346" y="3723600"/>
            <a:ext cx="2362909" cy="867577"/>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rPr>
              <a:t>Intersex</a:t>
            </a:r>
            <a:endParaRPr lang="de-DE" sz="2800" b="1" dirty="0">
              <a:solidFill>
                <a:schemeClr val="bg1"/>
              </a:solidFill>
            </a:endParaRPr>
          </a:p>
        </p:txBody>
      </p:sp>
      <p:sp>
        <p:nvSpPr>
          <p:cNvPr id="11" name="Ellipse 10">
            <a:extLst>
              <a:ext uri="{FF2B5EF4-FFF2-40B4-BE49-F238E27FC236}">
                <a16:creationId xmlns:a16="http://schemas.microsoft.com/office/drawing/2014/main" id="{1CE2ACA7-87C8-9D1F-7E12-A86EE8DD570F}"/>
              </a:ext>
            </a:extLst>
          </p:cNvPr>
          <p:cNvSpPr/>
          <p:nvPr/>
        </p:nvSpPr>
        <p:spPr>
          <a:xfrm>
            <a:off x="3391345" y="2089150"/>
            <a:ext cx="2362909" cy="867577"/>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rPr>
              <a:t>Genderfluid</a:t>
            </a:r>
            <a:endParaRPr lang="de-DE" sz="2100" b="1" dirty="0">
              <a:solidFill>
                <a:schemeClr val="bg1"/>
              </a:solidFill>
            </a:endParaRPr>
          </a:p>
        </p:txBody>
      </p:sp>
      <p:sp>
        <p:nvSpPr>
          <p:cNvPr id="12" name="Ellipse 11">
            <a:extLst>
              <a:ext uri="{FF2B5EF4-FFF2-40B4-BE49-F238E27FC236}">
                <a16:creationId xmlns:a16="http://schemas.microsoft.com/office/drawing/2014/main" id="{6177CC65-1298-631A-9592-C8D7CE71525F}"/>
              </a:ext>
            </a:extLst>
          </p:cNvPr>
          <p:cNvSpPr/>
          <p:nvPr/>
        </p:nvSpPr>
        <p:spPr>
          <a:xfrm>
            <a:off x="653565" y="2089150"/>
            <a:ext cx="2362909" cy="867577"/>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rPr>
              <a:t>Genderqueer</a:t>
            </a:r>
          </a:p>
        </p:txBody>
      </p:sp>
      <p:sp>
        <p:nvSpPr>
          <p:cNvPr id="13" name="Ellipse 12">
            <a:extLst>
              <a:ext uri="{FF2B5EF4-FFF2-40B4-BE49-F238E27FC236}">
                <a16:creationId xmlns:a16="http://schemas.microsoft.com/office/drawing/2014/main" id="{EFB1C394-B90A-29AB-9AE4-5EBD2E1AED16}"/>
              </a:ext>
            </a:extLst>
          </p:cNvPr>
          <p:cNvSpPr/>
          <p:nvPr/>
        </p:nvSpPr>
        <p:spPr>
          <a:xfrm>
            <a:off x="608567" y="3723601"/>
            <a:ext cx="2386371" cy="867577"/>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err="1">
                <a:solidFill>
                  <a:schemeClr val="bg1"/>
                </a:solidFill>
              </a:rPr>
              <a:t>Agender</a:t>
            </a:r>
            <a:endParaRPr lang="de-DE" sz="2000" b="1" dirty="0">
              <a:solidFill>
                <a:schemeClr val="bg1"/>
              </a:solidFill>
            </a:endParaRPr>
          </a:p>
        </p:txBody>
      </p:sp>
      <p:sp>
        <p:nvSpPr>
          <p:cNvPr id="2" name="Titel 1">
            <a:extLst>
              <a:ext uri="{FF2B5EF4-FFF2-40B4-BE49-F238E27FC236}">
                <a16:creationId xmlns:a16="http://schemas.microsoft.com/office/drawing/2014/main" id="{397AFB64-1714-8E3D-491B-6CB9FB44F1D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some more gender terms</a:t>
            </a:r>
            <a:endParaRPr lang="de-DE" dirty="0"/>
          </a:p>
        </p:txBody>
      </p:sp>
    </p:spTree>
    <p:extLst>
      <p:ext uri="{BB962C8B-B14F-4D97-AF65-F5344CB8AC3E}">
        <p14:creationId xmlns:p14="http://schemas.microsoft.com/office/powerpoint/2010/main" val="105974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72461E8-1092-4792-A698-3E0E963F80B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de-DE" dirty="0"/>
              <a:t>Genderqueer</a:t>
            </a:r>
          </a:p>
        </p:txBody>
      </p:sp>
      <p:pic>
        <p:nvPicPr>
          <p:cNvPr id="2" name="Grafik 1" descr="A picture of the Genderqueer flag.">
            <a:extLst>
              <a:ext uri="{FF2B5EF4-FFF2-40B4-BE49-F238E27FC236}">
                <a16:creationId xmlns:a16="http://schemas.microsoft.com/office/drawing/2014/main" id="{1B6CB87F-F243-E84E-0253-8F6F92290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024" y="589058"/>
            <a:ext cx="3148425" cy="3148425"/>
          </a:xfrm>
          <a:prstGeom prst="rect">
            <a:avLst/>
          </a:prstGeom>
        </p:spPr>
      </p:pic>
      <p:sp>
        <p:nvSpPr>
          <p:cNvPr id="12" name="Ellipse 11">
            <a:extLst>
              <a:ext uri="{FF2B5EF4-FFF2-40B4-BE49-F238E27FC236}">
                <a16:creationId xmlns:a16="http://schemas.microsoft.com/office/drawing/2014/main" id="{6177CC65-1298-631A-9592-C8D7CE71525F}"/>
              </a:ext>
            </a:extLst>
          </p:cNvPr>
          <p:cNvSpPr/>
          <p:nvPr/>
        </p:nvSpPr>
        <p:spPr>
          <a:xfrm>
            <a:off x="1772237" y="1805597"/>
            <a:ext cx="2794000" cy="71534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solidFill>
              </a:rPr>
              <a:t>Genderqueer</a:t>
            </a:r>
          </a:p>
        </p:txBody>
      </p:sp>
      <p:sp>
        <p:nvSpPr>
          <p:cNvPr id="3" name="Textfeld 2">
            <a:extLst>
              <a:ext uri="{FF2B5EF4-FFF2-40B4-BE49-F238E27FC236}">
                <a16:creationId xmlns:a16="http://schemas.microsoft.com/office/drawing/2014/main" id="{E89CC6AA-C8ED-0A8A-A3CE-4FDC70B5806E}"/>
              </a:ext>
            </a:extLst>
          </p:cNvPr>
          <p:cNvSpPr txBox="1"/>
          <p:nvPr/>
        </p:nvSpPr>
        <p:spPr>
          <a:xfrm>
            <a:off x="349250" y="3867150"/>
            <a:ext cx="5626100" cy="2492990"/>
          </a:xfrm>
          <a:prstGeom prst="rect">
            <a:avLst/>
          </a:prstGeom>
          <a:noFill/>
        </p:spPr>
        <p:txBody>
          <a:bodyPr wrap="square" rtlCol="0">
            <a:spAutoFit/>
          </a:bodyPr>
          <a:lstStyle/>
          <a:p>
            <a:r>
              <a:rPr lang="en-US" sz="2200" dirty="0">
                <a:solidFill>
                  <a:schemeClr val="bg1"/>
                </a:solidFill>
              </a:rPr>
              <a:t>“reject notions of static categories of gender, embracing a fluidity of gender identity. People who identify as genderqueer may see themselves as being both men and women, as neither men nor women, or as falling completely outside the gender binary”</a:t>
            </a:r>
          </a:p>
          <a:p>
            <a:r>
              <a:rPr lang="en-US" sz="2200" dirty="0">
                <a:solidFill>
                  <a:schemeClr val="bg1"/>
                </a:solidFill>
              </a:rPr>
              <a:t>(Center for Inclusion and Social Change)</a:t>
            </a:r>
            <a:endParaRPr lang="de-DE" sz="2200" dirty="0"/>
          </a:p>
        </p:txBody>
      </p:sp>
    </p:spTree>
    <p:extLst>
      <p:ext uri="{BB962C8B-B14F-4D97-AF65-F5344CB8AC3E}">
        <p14:creationId xmlns:p14="http://schemas.microsoft.com/office/powerpoint/2010/main" val="103146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3796231-E74E-A84E-C923-A941332D4CFE}"/>
              </a:ext>
            </a:extLst>
          </p:cNvPr>
          <p:cNvSpPr>
            <a:spLocks noGrp="1"/>
          </p:cNvSpPr>
          <p:nvPr>
            <p:ph type="title"/>
          </p:nvPr>
        </p:nvSpPr>
        <p:spPr/>
        <p:txBody>
          <a:bodyPr/>
          <a:lstStyle/>
          <a:p>
            <a:r>
              <a:rPr lang="de-DE" dirty="0">
                <a:solidFill>
                  <a:schemeClr val="bg1"/>
                </a:solidFill>
              </a:rPr>
              <a:t>Queer </a:t>
            </a:r>
            <a:r>
              <a:rPr lang="de-DE" dirty="0" err="1">
                <a:solidFill>
                  <a:schemeClr val="bg1"/>
                </a:solidFill>
              </a:rPr>
              <a:t>as</a:t>
            </a:r>
            <a:r>
              <a:rPr lang="de-DE" dirty="0">
                <a:solidFill>
                  <a:schemeClr val="bg1"/>
                </a:solidFill>
              </a:rPr>
              <a:t> </a:t>
            </a:r>
            <a:r>
              <a:rPr lang="de-DE" dirty="0" err="1">
                <a:solidFill>
                  <a:schemeClr val="bg1"/>
                </a:solidFill>
              </a:rPr>
              <a:t>folk</a:t>
            </a:r>
            <a:r>
              <a:rPr lang="de-DE" dirty="0">
                <a:solidFill>
                  <a:schemeClr val="bg1"/>
                </a:solidFill>
              </a:rPr>
              <a:t>…?</a:t>
            </a:r>
          </a:p>
        </p:txBody>
      </p:sp>
      <p:pic>
        <p:nvPicPr>
          <p:cNvPr id="5" name="Inhaltsplatzhalter 4" descr="A picture showing a person holding a sign with the inscription “Hello, my pronouns are...”">
            <a:extLst>
              <a:ext uri="{FF2B5EF4-FFF2-40B4-BE49-F238E27FC236}">
                <a16:creationId xmlns:a16="http://schemas.microsoft.com/office/drawing/2014/main" id="{7623F337-B7CC-9D95-1D65-86761B976F9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73861"/>
            <a:ext cx="5181600" cy="3454865"/>
          </a:xfrm>
        </p:spPr>
      </p:pic>
      <p:sp>
        <p:nvSpPr>
          <p:cNvPr id="9" name="Rectangle 2">
            <a:extLst>
              <a:ext uri="{FF2B5EF4-FFF2-40B4-BE49-F238E27FC236}">
                <a16:creationId xmlns:a16="http://schemas.microsoft.com/office/drawing/2014/main" id="{75E0866F-47C5-A574-CF34-CFBEEDC7FADB}"/>
              </a:ext>
            </a:extLst>
          </p:cNvPr>
          <p:cNvSpPr>
            <a:spLocks noChangeArrowheads="1"/>
          </p:cNvSpPr>
          <p:nvPr/>
        </p:nvSpPr>
        <p:spPr bwMode="auto">
          <a:xfrm>
            <a:off x="3207517" y="5451495"/>
            <a:ext cx="28884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de-DE" altLang="de-DE" sz="1200" dirty="0" err="1">
                <a:solidFill>
                  <a:schemeClr val="bg1">
                    <a:lumMod val="65000"/>
                  </a:schemeClr>
                </a:solidFill>
                <a:latin typeface="Arial" panose="020B0604020202020204" pitchFamily="34" charset="0"/>
              </a:rPr>
              <a:t>picture</a:t>
            </a:r>
            <a:r>
              <a:rPr lang="de-DE" altLang="de-DE" sz="1200" dirty="0">
                <a:solidFill>
                  <a:schemeClr val="bg1">
                    <a:lumMod val="65000"/>
                  </a:schemeClr>
                </a:solidFill>
                <a:latin typeface="Arial" panose="020B0604020202020204" pitchFamily="34" charset="0"/>
              </a:rPr>
              <a:t> </a:t>
            </a:r>
            <a:r>
              <a:rPr lang="de-DE" altLang="de-DE" sz="1200" dirty="0" err="1">
                <a:solidFill>
                  <a:schemeClr val="bg1">
                    <a:lumMod val="65000"/>
                  </a:schemeClr>
                </a:solidFill>
                <a:latin typeface="Arial" panose="020B0604020202020204" pitchFamily="34" charset="0"/>
              </a:rPr>
              <a:t>by</a:t>
            </a:r>
            <a:r>
              <a:rPr lang="de-DE" altLang="de-DE" sz="1200" dirty="0">
                <a:solidFill>
                  <a:schemeClr val="bg1">
                    <a:lumMod val="65000"/>
                  </a:schemeClr>
                </a:solidFill>
                <a:latin typeface="Arial" panose="020B0604020202020204" pitchFamily="34" charset="0"/>
              </a:rPr>
              <a:t> Alexander Grey on Unsplash </a:t>
            </a:r>
          </a:p>
        </p:txBody>
      </p:sp>
    </p:spTree>
    <p:extLst>
      <p:ext uri="{BB962C8B-B14F-4D97-AF65-F5344CB8AC3E}">
        <p14:creationId xmlns:p14="http://schemas.microsoft.com/office/powerpoint/2010/main" val="2470036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2A56565-0CD2-5560-D335-55251C3C970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de-DE" dirty="0"/>
              <a:t>Genderfluid</a:t>
            </a:r>
          </a:p>
        </p:txBody>
      </p:sp>
      <p:pic>
        <p:nvPicPr>
          <p:cNvPr id="5" name="Grafik 4" descr="A picture of the Genderfluid flag.">
            <a:extLst>
              <a:ext uri="{FF2B5EF4-FFF2-40B4-BE49-F238E27FC236}">
                <a16:creationId xmlns:a16="http://schemas.microsoft.com/office/drawing/2014/main" id="{B16FFBB2-63A8-B002-B1D4-C7D860279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024" y="589058"/>
            <a:ext cx="3148424" cy="3148424"/>
          </a:xfrm>
          <a:prstGeom prst="rect">
            <a:avLst/>
          </a:prstGeom>
        </p:spPr>
      </p:pic>
      <p:sp>
        <p:nvSpPr>
          <p:cNvPr id="11" name="Ellipse 10">
            <a:extLst>
              <a:ext uri="{FF2B5EF4-FFF2-40B4-BE49-F238E27FC236}">
                <a16:creationId xmlns:a16="http://schemas.microsoft.com/office/drawing/2014/main" id="{1CE2ACA7-87C8-9D1F-7E12-A86EE8DD570F}"/>
              </a:ext>
            </a:extLst>
          </p:cNvPr>
          <p:cNvSpPr/>
          <p:nvPr/>
        </p:nvSpPr>
        <p:spPr>
          <a:xfrm>
            <a:off x="1987781" y="1123777"/>
            <a:ext cx="2362909" cy="867577"/>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Genderfluid</a:t>
            </a:r>
            <a:endParaRPr lang="de-DE" sz="2100" b="1" dirty="0">
              <a:solidFill>
                <a:schemeClr val="tx1"/>
              </a:solidFill>
            </a:endParaRPr>
          </a:p>
        </p:txBody>
      </p:sp>
      <p:sp>
        <p:nvSpPr>
          <p:cNvPr id="2" name="Textfeld 1">
            <a:extLst>
              <a:ext uri="{FF2B5EF4-FFF2-40B4-BE49-F238E27FC236}">
                <a16:creationId xmlns:a16="http://schemas.microsoft.com/office/drawing/2014/main" id="{8C740676-DB70-2E64-A7E7-30453B6FCEF5}"/>
              </a:ext>
            </a:extLst>
          </p:cNvPr>
          <p:cNvSpPr txBox="1"/>
          <p:nvPr/>
        </p:nvSpPr>
        <p:spPr>
          <a:xfrm>
            <a:off x="363556" y="4142664"/>
            <a:ext cx="5592743" cy="1477328"/>
          </a:xfrm>
          <a:prstGeom prst="rect">
            <a:avLst/>
          </a:prstGeom>
          <a:noFill/>
        </p:spPr>
        <p:txBody>
          <a:bodyPr wrap="square" rtlCol="0">
            <a:spAutoFit/>
          </a:bodyPr>
          <a:lstStyle/>
          <a:p>
            <a:r>
              <a:rPr lang="en-US" sz="2200" dirty="0">
                <a:solidFill>
                  <a:schemeClr val="bg1"/>
                </a:solidFill>
              </a:rPr>
              <a:t>“a genderfluid person can identify as any gender, or any combination of genders at any given time.”</a:t>
            </a:r>
          </a:p>
          <a:p>
            <a:r>
              <a:rPr lang="en-US" sz="2200" dirty="0">
                <a:solidFill>
                  <a:schemeClr val="bg1"/>
                </a:solidFill>
              </a:rPr>
              <a:t>(Center for Inclusion and Social Change)</a:t>
            </a:r>
            <a:endParaRPr lang="de-DE" sz="2200" dirty="0">
              <a:solidFill>
                <a:schemeClr val="bg1"/>
              </a:solidFill>
            </a:endParaRPr>
          </a:p>
        </p:txBody>
      </p:sp>
    </p:spTree>
    <p:extLst>
      <p:ext uri="{BB962C8B-B14F-4D97-AF65-F5344CB8AC3E}">
        <p14:creationId xmlns:p14="http://schemas.microsoft.com/office/powerpoint/2010/main" val="160112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2D56C9A-CF5F-E412-EF57-5A300DDCC07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de-DE" dirty="0" err="1"/>
              <a:t>Agender</a:t>
            </a:r>
            <a:endParaRPr lang="de-DE" dirty="0"/>
          </a:p>
        </p:txBody>
      </p:sp>
      <p:pic>
        <p:nvPicPr>
          <p:cNvPr id="3" name="Grafik 2" descr="A picture of the Agender flag.">
            <a:extLst>
              <a:ext uri="{FF2B5EF4-FFF2-40B4-BE49-F238E27FC236}">
                <a16:creationId xmlns:a16="http://schemas.microsoft.com/office/drawing/2014/main" id="{E0B2BAC2-037C-6B9D-5AB1-0A642D765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023" y="589058"/>
            <a:ext cx="3148424" cy="3148424"/>
          </a:xfrm>
          <a:prstGeom prst="rect">
            <a:avLst/>
          </a:prstGeom>
        </p:spPr>
      </p:pic>
      <p:sp>
        <p:nvSpPr>
          <p:cNvPr id="13" name="Ellipse 12">
            <a:extLst>
              <a:ext uri="{FF2B5EF4-FFF2-40B4-BE49-F238E27FC236}">
                <a16:creationId xmlns:a16="http://schemas.microsoft.com/office/drawing/2014/main" id="{EFB1C394-B90A-29AB-9AE4-5EBD2E1AED16}"/>
              </a:ext>
            </a:extLst>
          </p:cNvPr>
          <p:cNvSpPr/>
          <p:nvPr/>
        </p:nvSpPr>
        <p:spPr>
          <a:xfrm>
            <a:off x="1976049" y="1179810"/>
            <a:ext cx="2386371" cy="867577"/>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err="1">
                <a:solidFill>
                  <a:schemeClr val="tx1"/>
                </a:solidFill>
              </a:rPr>
              <a:t>Agender</a:t>
            </a:r>
            <a:endParaRPr lang="de-DE" sz="2000" b="1" dirty="0">
              <a:solidFill>
                <a:schemeClr val="tx1"/>
              </a:solidFill>
            </a:endParaRPr>
          </a:p>
        </p:txBody>
      </p:sp>
      <p:sp>
        <p:nvSpPr>
          <p:cNvPr id="2" name="Textfeld 1">
            <a:extLst>
              <a:ext uri="{FF2B5EF4-FFF2-40B4-BE49-F238E27FC236}">
                <a16:creationId xmlns:a16="http://schemas.microsoft.com/office/drawing/2014/main" id="{AFEBCE92-D8DB-A541-01F6-A2A2E7D077C8}"/>
              </a:ext>
            </a:extLst>
          </p:cNvPr>
          <p:cNvSpPr txBox="1"/>
          <p:nvPr/>
        </p:nvSpPr>
        <p:spPr>
          <a:xfrm>
            <a:off x="368300" y="4233554"/>
            <a:ext cx="5505450" cy="1477328"/>
          </a:xfrm>
          <a:prstGeom prst="rect">
            <a:avLst/>
          </a:prstGeom>
          <a:noFill/>
        </p:spPr>
        <p:txBody>
          <a:bodyPr wrap="square" rtlCol="0">
            <a:spAutoFit/>
          </a:bodyPr>
          <a:lstStyle/>
          <a:p>
            <a:r>
              <a:rPr lang="en-US" sz="2200" dirty="0">
                <a:solidFill>
                  <a:schemeClr val="bg1"/>
                </a:solidFill>
              </a:rPr>
              <a:t>“Agender is an identity in which people do not identify with any gender, existing completely outside of the gender spectrum.” </a:t>
            </a:r>
          </a:p>
          <a:p>
            <a:r>
              <a:rPr lang="en-US" sz="2200" dirty="0">
                <a:solidFill>
                  <a:schemeClr val="bg1"/>
                </a:solidFill>
              </a:rPr>
              <a:t>(Center for Inclusion and Social Change)</a:t>
            </a:r>
            <a:endParaRPr lang="de-DE" sz="2200" dirty="0">
              <a:solidFill>
                <a:schemeClr val="bg1"/>
              </a:solidFill>
            </a:endParaRPr>
          </a:p>
        </p:txBody>
      </p:sp>
    </p:spTree>
    <p:extLst>
      <p:ext uri="{BB962C8B-B14F-4D97-AF65-F5344CB8AC3E}">
        <p14:creationId xmlns:p14="http://schemas.microsoft.com/office/powerpoint/2010/main" val="252412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AC260A-B62E-58B1-15F0-9B0F6AD8050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de-DE" dirty="0"/>
              <a:t>Intersex</a:t>
            </a:r>
          </a:p>
        </p:txBody>
      </p:sp>
      <p:pic>
        <p:nvPicPr>
          <p:cNvPr id="8" name="Grafik 7" descr="A picture of the Intersex flag.">
            <a:extLst>
              <a:ext uri="{FF2B5EF4-FFF2-40B4-BE49-F238E27FC236}">
                <a16:creationId xmlns:a16="http://schemas.microsoft.com/office/drawing/2014/main" id="{23A6F009-AB87-CCF4-34C3-691F359E2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023" y="589058"/>
            <a:ext cx="3148424" cy="3148424"/>
          </a:xfrm>
          <a:prstGeom prst="rect">
            <a:avLst/>
          </a:prstGeom>
        </p:spPr>
      </p:pic>
      <p:sp>
        <p:nvSpPr>
          <p:cNvPr id="10" name="Ellipse 9">
            <a:extLst>
              <a:ext uri="{FF2B5EF4-FFF2-40B4-BE49-F238E27FC236}">
                <a16:creationId xmlns:a16="http://schemas.microsoft.com/office/drawing/2014/main" id="{74807046-786D-DAD4-A945-2278D2C5C14E}"/>
              </a:ext>
            </a:extLst>
          </p:cNvPr>
          <p:cNvSpPr/>
          <p:nvPr/>
        </p:nvSpPr>
        <p:spPr>
          <a:xfrm>
            <a:off x="1913460" y="1780373"/>
            <a:ext cx="2362909" cy="867577"/>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Intersex</a:t>
            </a:r>
            <a:endParaRPr lang="de-DE" sz="2800" b="1" dirty="0">
              <a:solidFill>
                <a:schemeClr val="tx1"/>
              </a:solidFill>
            </a:endParaRPr>
          </a:p>
        </p:txBody>
      </p:sp>
      <p:sp>
        <p:nvSpPr>
          <p:cNvPr id="2" name="Textfeld 1">
            <a:extLst>
              <a:ext uri="{FF2B5EF4-FFF2-40B4-BE49-F238E27FC236}">
                <a16:creationId xmlns:a16="http://schemas.microsoft.com/office/drawing/2014/main" id="{584F8BF3-705F-96BD-0F13-56046E7535AE}"/>
              </a:ext>
            </a:extLst>
          </p:cNvPr>
          <p:cNvSpPr txBox="1"/>
          <p:nvPr/>
        </p:nvSpPr>
        <p:spPr>
          <a:xfrm>
            <a:off x="355599" y="3892550"/>
            <a:ext cx="5549901" cy="2462213"/>
          </a:xfrm>
          <a:prstGeom prst="rect">
            <a:avLst/>
          </a:prstGeom>
          <a:noFill/>
        </p:spPr>
        <p:txBody>
          <a:bodyPr wrap="square" rtlCol="0">
            <a:spAutoFit/>
          </a:bodyPr>
          <a:lstStyle/>
          <a:p>
            <a:r>
              <a:rPr lang="en-US" sz="2200" dirty="0">
                <a:solidFill>
                  <a:schemeClr val="bg1"/>
                </a:solidFill>
              </a:rPr>
              <a:t>“Intersex is an umbrella term that describes a wide range of natural physical variations that do not fit into conventional definitions of male or female. Intersex variations include variations in chromosomes, hormone balance, and external and internal characteristics.”</a:t>
            </a:r>
          </a:p>
          <a:p>
            <a:r>
              <a:rPr lang="en-US" sz="2200" dirty="0">
                <a:solidFill>
                  <a:schemeClr val="bg1"/>
                </a:solidFill>
              </a:rPr>
              <a:t>(Center for Inclusion and Social Change)</a:t>
            </a:r>
            <a:endParaRPr lang="de-DE" sz="2200" dirty="0">
              <a:solidFill>
                <a:schemeClr val="bg1"/>
              </a:solidFill>
            </a:endParaRPr>
          </a:p>
        </p:txBody>
      </p:sp>
    </p:spTree>
    <p:extLst>
      <p:ext uri="{BB962C8B-B14F-4D97-AF65-F5344CB8AC3E}">
        <p14:creationId xmlns:p14="http://schemas.microsoft.com/office/powerpoint/2010/main" val="3108244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34272-D752-E5E7-B0AC-923D144AD792}"/>
              </a:ext>
            </a:extLst>
          </p:cNvPr>
          <p:cNvSpPr>
            <a:spLocks noGrp="1"/>
          </p:cNvSpPr>
          <p:nvPr>
            <p:ph type="title"/>
          </p:nvPr>
        </p:nvSpPr>
        <p:spPr/>
        <p:txBody>
          <a:bodyPr/>
          <a:lstStyle/>
          <a:p>
            <a:r>
              <a:rPr lang="de-DE" dirty="0" err="1">
                <a:solidFill>
                  <a:schemeClr val="bg1"/>
                </a:solidFill>
              </a:rPr>
              <a:t>Sexuality</a:t>
            </a:r>
            <a:endParaRPr lang="de-DE" dirty="0">
              <a:solidFill>
                <a:schemeClr val="bg1"/>
              </a:solidFill>
            </a:endParaRPr>
          </a:p>
        </p:txBody>
      </p:sp>
      <p:sp>
        <p:nvSpPr>
          <p:cNvPr id="7" name="Rechteck: abgerundete Ecken 6">
            <a:extLst>
              <a:ext uri="{FF2B5EF4-FFF2-40B4-BE49-F238E27FC236}">
                <a16:creationId xmlns:a16="http://schemas.microsoft.com/office/drawing/2014/main" id="{E9F576F5-F316-5F85-F403-27A7FA7B8344}"/>
              </a:ext>
            </a:extLst>
          </p:cNvPr>
          <p:cNvSpPr/>
          <p:nvPr/>
        </p:nvSpPr>
        <p:spPr>
          <a:xfrm>
            <a:off x="685797" y="2708036"/>
            <a:ext cx="2039233" cy="710422"/>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err="1">
                <a:solidFill>
                  <a:schemeClr val="tx1"/>
                </a:solidFill>
              </a:rPr>
              <a:t>Sexuality</a:t>
            </a:r>
            <a:endParaRPr lang="de-DE" sz="2000" dirty="0">
              <a:solidFill>
                <a:schemeClr val="tx1"/>
              </a:solidFill>
            </a:endParaRPr>
          </a:p>
        </p:txBody>
      </p:sp>
      <p:sp>
        <p:nvSpPr>
          <p:cNvPr id="10" name="Rechteck 9">
            <a:extLst>
              <a:ext uri="{FF2B5EF4-FFF2-40B4-BE49-F238E27FC236}">
                <a16:creationId xmlns:a16="http://schemas.microsoft.com/office/drawing/2014/main" id="{41B898D7-38F7-6652-6273-11D00F5B00FD}"/>
              </a:ext>
            </a:extLst>
          </p:cNvPr>
          <p:cNvSpPr/>
          <p:nvPr/>
        </p:nvSpPr>
        <p:spPr>
          <a:xfrm>
            <a:off x="838200" y="3429000"/>
            <a:ext cx="4844934" cy="1103410"/>
          </a:xfrm>
          <a:prstGeom prst="rect">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A </a:t>
            </a:r>
            <a:r>
              <a:rPr lang="de-DE" sz="2400" dirty="0" err="1">
                <a:solidFill>
                  <a:schemeClr val="tx1"/>
                </a:solidFill>
              </a:rPr>
              <a:t>person‘s</a:t>
            </a:r>
            <a:r>
              <a:rPr lang="de-DE" sz="2400" dirty="0">
                <a:solidFill>
                  <a:schemeClr val="tx1"/>
                </a:solidFill>
              </a:rPr>
              <a:t> sexual </a:t>
            </a:r>
            <a:r>
              <a:rPr lang="de-DE" sz="2400" dirty="0" err="1">
                <a:solidFill>
                  <a:schemeClr val="tx1"/>
                </a:solidFill>
              </a:rPr>
              <a:t>attraction</a:t>
            </a:r>
            <a:r>
              <a:rPr lang="de-DE" sz="2400" dirty="0">
                <a:solidFill>
                  <a:schemeClr val="tx1"/>
                </a:solidFill>
              </a:rPr>
              <a:t> </a:t>
            </a:r>
            <a:r>
              <a:rPr lang="de-DE" sz="2400" dirty="0" err="1">
                <a:solidFill>
                  <a:schemeClr val="tx1"/>
                </a:solidFill>
              </a:rPr>
              <a:t>or</a:t>
            </a:r>
            <a:r>
              <a:rPr lang="de-DE" sz="2400" dirty="0">
                <a:solidFill>
                  <a:schemeClr val="tx1"/>
                </a:solidFill>
              </a:rPr>
              <a:t> </a:t>
            </a:r>
            <a:r>
              <a:rPr lang="de-DE" sz="2400" dirty="0" err="1">
                <a:solidFill>
                  <a:schemeClr val="tx1"/>
                </a:solidFill>
              </a:rPr>
              <a:t>orientation</a:t>
            </a:r>
            <a:endParaRPr lang="de-DE" sz="2400" dirty="0">
              <a:solidFill>
                <a:schemeClr val="tx1"/>
              </a:solidFill>
            </a:endParaRPr>
          </a:p>
        </p:txBody>
      </p:sp>
    </p:spTree>
    <p:extLst>
      <p:ext uri="{BB962C8B-B14F-4D97-AF65-F5344CB8AC3E}">
        <p14:creationId xmlns:p14="http://schemas.microsoft.com/office/powerpoint/2010/main" val="20934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descr="A picture of the Gay flag.">
            <a:extLst>
              <a:ext uri="{FF2B5EF4-FFF2-40B4-BE49-F238E27FC236}">
                <a16:creationId xmlns:a16="http://schemas.microsoft.com/office/drawing/2014/main" id="{908504DE-D4B8-5D58-4D67-0015DECD5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502" y="3576145"/>
            <a:ext cx="4345486" cy="2815961"/>
          </a:xfrm>
          <a:prstGeom prst="rect">
            <a:avLst/>
          </a:prstGeom>
        </p:spPr>
      </p:pic>
      <p:pic>
        <p:nvPicPr>
          <p:cNvPr id="16" name="Grafik 15" descr="A picture of the Lesbian flag.">
            <a:extLst>
              <a:ext uri="{FF2B5EF4-FFF2-40B4-BE49-F238E27FC236}">
                <a16:creationId xmlns:a16="http://schemas.microsoft.com/office/drawing/2014/main" id="{59940F83-D432-BCCC-990B-EC4077321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502" y="566098"/>
            <a:ext cx="4354347" cy="2821064"/>
          </a:xfrm>
          <a:prstGeom prst="rect">
            <a:avLst/>
          </a:prstGeom>
        </p:spPr>
      </p:pic>
      <p:sp>
        <p:nvSpPr>
          <p:cNvPr id="5" name="Ellipse 4">
            <a:extLst>
              <a:ext uri="{FF2B5EF4-FFF2-40B4-BE49-F238E27FC236}">
                <a16:creationId xmlns:a16="http://schemas.microsoft.com/office/drawing/2014/main" id="{FA7252CA-E4D9-8E1E-ED3D-57ED355A2FB6}"/>
              </a:ext>
            </a:extLst>
          </p:cNvPr>
          <p:cNvSpPr/>
          <p:nvPr/>
        </p:nvSpPr>
        <p:spPr>
          <a:xfrm>
            <a:off x="1918220" y="1542841"/>
            <a:ext cx="2362909" cy="867577"/>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err="1">
                <a:solidFill>
                  <a:schemeClr val="tx1"/>
                </a:solidFill>
              </a:rPr>
              <a:t>Lesbian</a:t>
            </a:r>
            <a:endParaRPr lang="de-DE" sz="2800" b="1" dirty="0">
              <a:solidFill>
                <a:schemeClr val="tx1"/>
              </a:solidFill>
            </a:endParaRPr>
          </a:p>
        </p:txBody>
      </p:sp>
      <p:sp>
        <p:nvSpPr>
          <p:cNvPr id="6" name="Ellipse 5">
            <a:extLst>
              <a:ext uri="{FF2B5EF4-FFF2-40B4-BE49-F238E27FC236}">
                <a16:creationId xmlns:a16="http://schemas.microsoft.com/office/drawing/2014/main" id="{AD67171A-EBE9-3598-5B68-48AEC6E2F8DE}"/>
              </a:ext>
            </a:extLst>
          </p:cNvPr>
          <p:cNvSpPr/>
          <p:nvPr/>
        </p:nvSpPr>
        <p:spPr>
          <a:xfrm>
            <a:off x="1918220" y="4550338"/>
            <a:ext cx="2362909" cy="867577"/>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Gay</a:t>
            </a:r>
          </a:p>
        </p:txBody>
      </p:sp>
      <p:sp>
        <p:nvSpPr>
          <p:cNvPr id="2" name="Titel 1">
            <a:extLst>
              <a:ext uri="{FF2B5EF4-FFF2-40B4-BE49-F238E27FC236}">
                <a16:creationId xmlns:a16="http://schemas.microsoft.com/office/drawing/2014/main" id="{7F6E03CD-C777-D255-EADB-DF3215BA448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de-DE" dirty="0" err="1"/>
              <a:t>Lesbian</a:t>
            </a:r>
            <a:r>
              <a:rPr lang="de-DE" dirty="0"/>
              <a:t> and Gay</a:t>
            </a:r>
          </a:p>
        </p:txBody>
      </p:sp>
    </p:spTree>
    <p:extLst>
      <p:ext uri="{BB962C8B-B14F-4D97-AF65-F5344CB8AC3E}">
        <p14:creationId xmlns:p14="http://schemas.microsoft.com/office/powerpoint/2010/main" val="87158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A picture of the Pan(sexual) flag.">
            <a:extLst>
              <a:ext uri="{FF2B5EF4-FFF2-40B4-BE49-F238E27FC236}">
                <a16:creationId xmlns:a16="http://schemas.microsoft.com/office/drawing/2014/main" id="{340EB9FE-A83B-E00F-4356-62D3C352B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503" y="3544227"/>
            <a:ext cx="4345486" cy="2816602"/>
          </a:xfrm>
          <a:prstGeom prst="rect">
            <a:avLst/>
          </a:prstGeom>
        </p:spPr>
      </p:pic>
      <p:sp>
        <p:nvSpPr>
          <p:cNvPr id="18" name="Ellipse 17">
            <a:extLst>
              <a:ext uri="{FF2B5EF4-FFF2-40B4-BE49-F238E27FC236}">
                <a16:creationId xmlns:a16="http://schemas.microsoft.com/office/drawing/2014/main" id="{0B9F62AA-09F4-926F-E21C-2577F73DCF79}"/>
              </a:ext>
            </a:extLst>
          </p:cNvPr>
          <p:cNvSpPr/>
          <p:nvPr/>
        </p:nvSpPr>
        <p:spPr>
          <a:xfrm>
            <a:off x="1745668" y="4518739"/>
            <a:ext cx="2699153" cy="867577"/>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bg1"/>
                </a:solidFill>
              </a:rPr>
              <a:t>Pan(sexual)</a:t>
            </a:r>
          </a:p>
        </p:txBody>
      </p:sp>
      <p:pic>
        <p:nvPicPr>
          <p:cNvPr id="2" name="Grafik 1" descr="A picture of the Bi(sexual) flag.">
            <a:extLst>
              <a:ext uri="{FF2B5EF4-FFF2-40B4-BE49-F238E27FC236}">
                <a16:creationId xmlns:a16="http://schemas.microsoft.com/office/drawing/2014/main" id="{95D5E8DE-08D6-4BDC-1818-D5A27CC62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503" y="566098"/>
            <a:ext cx="4345486" cy="2815322"/>
          </a:xfrm>
          <a:prstGeom prst="rect">
            <a:avLst/>
          </a:prstGeom>
        </p:spPr>
      </p:pic>
      <p:sp>
        <p:nvSpPr>
          <p:cNvPr id="7" name="Ellipse 6">
            <a:extLst>
              <a:ext uri="{FF2B5EF4-FFF2-40B4-BE49-F238E27FC236}">
                <a16:creationId xmlns:a16="http://schemas.microsoft.com/office/drawing/2014/main" id="{B470279A-B703-E85D-1F49-4D7E8FB230FF}"/>
              </a:ext>
            </a:extLst>
          </p:cNvPr>
          <p:cNvSpPr/>
          <p:nvPr/>
        </p:nvSpPr>
        <p:spPr>
          <a:xfrm>
            <a:off x="1913791" y="1539970"/>
            <a:ext cx="2362909" cy="867577"/>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bg1"/>
                </a:solidFill>
              </a:rPr>
              <a:t>Bi(sexual)</a:t>
            </a:r>
          </a:p>
        </p:txBody>
      </p:sp>
      <p:sp>
        <p:nvSpPr>
          <p:cNvPr id="3" name="Titel 2">
            <a:extLst>
              <a:ext uri="{FF2B5EF4-FFF2-40B4-BE49-F238E27FC236}">
                <a16:creationId xmlns:a16="http://schemas.microsoft.com/office/drawing/2014/main" id="{6A311ACA-E323-3A67-C893-6E21DC8C62C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de-DE" dirty="0"/>
              <a:t>Bi(sexual) and Pan(sexual)</a:t>
            </a:r>
          </a:p>
        </p:txBody>
      </p:sp>
    </p:spTree>
    <p:extLst>
      <p:ext uri="{BB962C8B-B14F-4D97-AF65-F5344CB8AC3E}">
        <p14:creationId xmlns:p14="http://schemas.microsoft.com/office/powerpoint/2010/main" val="116287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A picture of the Omnisexual flag.">
            <a:extLst>
              <a:ext uri="{FF2B5EF4-FFF2-40B4-BE49-F238E27FC236}">
                <a16:creationId xmlns:a16="http://schemas.microsoft.com/office/drawing/2014/main" id="{8765F44B-54D5-0A7D-3854-E45DEECC6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502" y="552112"/>
            <a:ext cx="4345486" cy="2818017"/>
          </a:xfrm>
          <a:prstGeom prst="rect">
            <a:avLst/>
          </a:prstGeom>
        </p:spPr>
      </p:pic>
      <p:sp>
        <p:nvSpPr>
          <p:cNvPr id="17" name="Ellipse 16">
            <a:extLst>
              <a:ext uri="{FF2B5EF4-FFF2-40B4-BE49-F238E27FC236}">
                <a16:creationId xmlns:a16="http://schemas.microsoft.com/office/drawing/2014/main" id="{AF9ABD54-A5A3-E2F4-E31E-0E9A7813E550}"/>
              </a:ext>
            </a:extLst>
          </p:cNvPr>
          <p:cNvSpPr/>
          <p:nvPr/>
        </p:nvSpPr>
        <p:spPr>
          <a:xfrm>
            <a:off x="1751543" y="1527331"/>
            <a:ext cx="2687404" cy="867577"/>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600" b="1" dirty="0">
                <a:solidFill>
                  <a:schemeClr val="bg1"/>
                </a:solidFill>
              </a:rPr>
              <a:t>Omnisexual</a:t>
            </a:r>
          </a:p>
        </p:txBody>
      </p:sp>
      <p:pic>
        <p:nvPicPr>
          <p:cNvPr id="2" name="Grafik 1" descr="A picture of the Asexual/Ace flag.">
            <a:extLst>
              <a:ext uri="{FF2B5EF4-FFF2-40B4-BE49-F238E27FC236}">
                <a16:creationId xmlns:a16="http://schemas.microsoft.com/office/drawing/2014/main" id="{FA4198E3-BCCA-1DBC-D7CC-EA741D097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502" y="3555662"/>
            <a:ext cx="4345486" cy="2817088"/>
          </a:xfrm>
          <a:prstGeom prst="rect">
            <a:avLst/>
          </a:prstGeom>
        </p:spPr>
      </p:pic>
      <p:sp>
        <p:nvSpPr>
          <p:cNvPr id="5" name="Ellipse 4">
            <a:extLst>
              <a:ext uri="{FF2B5EF4-FFF2-40B4-BE49-F238E27FC236}">
                <a16:creationId xmlns:a16="http://schemas.microsoft.com/office/drawing/2014/main" id="{C488C33A-35BA-F611-9E5E-143A1D03C05D}"/>
              </a:ext>
            </a:extLst>
          </p:cNvPr>
          <p:cNvSpPr/>
          <p:nvPr/>
        </p:nvSpPr>
        <p:spPr>
          <a:xfrm>
            <a:off x="1567535" y="4507645"/>
            <a:ext cx="3055420" cy="913121"/>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Asexual/Ace</a:t>
            </a:r>
          </a:p>
        </p:txBody>
      </p:sp>
      <p:sp>
        <p:nvSpPr>
          <p:cNvPr id="4" name="Titel 3">
            <a:extLst>
              <a:ext uri="{FF2B5EF4-FFF2-40B4-BE49-F238E27FC236}">
                <a16:creationId xmlns:a16="http://schemas.microsoft.com/office/drawing/2014/main" id="{F80EA000-85EF-95EF-8312-CB479D777EF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de-DE" dirty="0"/>
              <a:t>Omnisexual and Asexual/Ace</a:t>
            </a:r>
          </a:p>
        </p:txBody>
      </p:sp>
    </p:spTree>
    <p:extLst>
      <p:ext uri="{BB962C8B-B14F-4D97-AF65-F5344CB8AC3E}">
        <p14:creationId xmlns:p14="http://schemas.microsoft.com/office/powerpoint/2010/main" val="360335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B64522A-3885-3333-BCA4-FFF54700109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de-DE" dirty="0"/>
              <a:t>Asexual/Ace</a:t>
            </a:r>
          </a:p>
        </p:txBody>
      </p:sp>
      <p:sp>
        <p:nvSpPr>
          <p:cNvPr id="5" name="Ellipse 4">
            <a:extLst>
              <a:ext uri="{FF2B5EF4-FFF2-40B4-BE49-F238E27FC236}">
                <a16:creationId xmlns:a16="http://schemas.microsoft.com/office/drawing/2014/main" id="{C488C33A-35BA-F611-9E5E-143A1D03C05D}"/>
              </a:ext>
            </a:extLst>
          </p:cNvPr>
          <p:cNvSpPr/>
          <p:nvPr/>
        </p:nvSpPr>
        <p:spPr>
          <a:xfrm>
            <a:off x="1567535" y="3732945"/>
            <a:ext cx="3055420" cy="913121"/>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Asexual/Ace</a:t>
            </a:r>
          </a:p>
        </p:txBody>
      </p:sp>
      <p:pic>
        <p:nvPicPr>
          <p:cNvPr id="2" name="Grafik 1" descr="A picture of the Asexual/Ace flag.">
            <a:extLst>
              <a:ext uri="{FF2B5EF4-FFF2-40B4-BE49-F238E27FC236}">
                <a16:creationId xmlns:a16="http://schemas.microsoft.com/office/drawing/2014/main" id="{FA4198E3-BCCA-1DBC-D7CC-EA741D097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502" y="2793662"/>
            <a:ext cx="4345486" cy="2817088"/>
          </a:xfrm>
          <a:prstGeom prst="rect">
            <a:avLst/>
          </a:prstGeom>
        </p:spPr>
      </p:pic>
      <p:sp>
        <p:nvSpPr>
          <p:cNvPr id="6" name="Textfeld 5">
            <a:extLst>
              <a:ext uri="{FF2B5EF4-FFF2-40B4-BE49-F238E27FC236}">
                <a16:creationId xmlns:a16="http://schemas.microsoft.com/office/drawing/2014/main" id="{073049EE-4293-26C3-DB47-3A3FB6C5F9F5}"/>
              </a:ext>
            </a:extLst>
          </p:cNvPr>
          <p:cNvSpPr txBox="1"/>
          <p:nvPr/>
        </p:nvSpPr>
        <p:spPr>
          <a:xfrm>
            <a:off x="857250" y="785306"/>
            <a:ext cx="4717284" cy="1785104"/>
          </a:xfrm>
          <a:prstGeom prst="rect">
            <a:avLst/>
          </a:prstGeom>
          <a:noFill/>
        </p:spPr>
        <p:txBody>
          <a:bodyPr wrap="square" rtlCol="0">
            <a:spAutoFit/>
          </a:bodyPr>
          <a:lstStyle/>
          <a:p>
            <a:r>
              <a:rPr lang="de-DE" sz="2200" dirty="0" err="1">
                <a:solidFill>
                  <a:schemeClr val="bg1"/>
                </a:solidFill>
              </a:rPr>
              <a:t>aromantic</a:t>
            </a:r>
            <a:r>
              <a:rPr lang="de-DE" sz="2200" dirty="0">
                <a:solidFill>
                  <a:schemeClr val="bg1"/>
                </a:solidFill>
              </a:rPr>
              <a:t>/</a:t>
            </a:r>
            <a:r>
              <a:rPr lang="de-DE" sz="2200" dirty="0" err="1">
                <a:solidFill>
                  <a:schemeClr val="bg1"/>
                </a:solidFill>
              </a:rPr>
              <a:t>aro</a:t>
            </a:r>
            <a:r>
              <a:rPr lang="de-DE" sz="2200" dirty="0">
                <a:solidFill>
                  <a:schemeClr val="bg1"/>
                </a:solidFill>
              </a:rPr>
              <a:t> = </a:t>
            </a:r>
            <a:r>
              <a:rPr lang="de-DE" sz="2200" dirty="0" err="1">
                <a:solidFill>
                  <a:schemeClr val="bg1"/>
                </a:solidFill>
              </a:rPr>
              <a:t>people</a:t>
            </a:r>
            <a:r>
              <a:rPr lang="de-DE" sz="2200" dirty="0">
                <a:solidFill>
                  <a:schemeClr val="bg1"/>
                </a:solidFill>
              </a:rPr>
              <a:t> </a:t>
            </a:r>
            <a:r>
              <a:rPr lang="de-DE" sz="2200" dirty="0" err="1">
                <a:solidFill>
                  <a:schemeClr val="bg1"/>
                </a:solidFill>
              </a:rPr>
              <a:t>who</a:t>
            </a:r>
            <a:r>
              <a:rPr lang="de-DE" sz="2200" dirty="0">
                <a:solidFill>
                  <a:schemeClr val="bg1"/>
                </a:solidFill>
              </a:rPr>
              <a:t> </a:t>
            </a:r>
            <a:r>
              <a:rPr lang="de-DE" sz="2200" dirty="0" err="1">
                <a:solidFill>
                  <a:schemeClr val="bg1"/>
                </a:solidFill>
              </a:rPr>
              <a:t>feel</a:t>
            </a:r>
            <a:r>
              <a:rPr lang="de-DE" sz="2200" dirty="0">
                <a:solidFill>
                  <a:schemeClr val="bg1"/>
                </a:solidFill>
              </a:rPr>
              <a:t> </a:t>
            </a:r>
            <a:r>
              <a:rPr lang="de-DE" sz="2200" dirty="0" err="1">
                <a:solidFill>
                  <a:schemeClr val="bg1"/>
                </a:solidFill>
              </a:rPr>
              <a:t>no</a:t>
            </a:r>
            <a:r>
              <a:rPr lang="de-DE" sz="2200" dirty="0">
                <a:solidFill>
                  <a:schemeClr val="bg1"/>
                </a:solidFill>
              </a:rPr>
              <a:t> </a:t>
            </a:r>
            <a:r>
              <a:rPr lang="de-DE" sz="2200" dirty="0" err="1">
                <a:solidFill>
                  <a:schemeClr val="bg1"/>
                </a:solidFill>
              </a:rPr>
              <a:t>romantic</a:t>
            </a:r>
            <a:r>
              <a:rPr lang="de-DE" sz="2200" dirty="0">
                <a:solidFill>
                  <a:schemeClr val="bg1"/>
                </a:solidFill>
              </a:rPr>
              <a:t> </a:t>
            </a:r>
            <a:r>
              <a:rPr lang="de-DE" sz="2200" dirty="0" err="1">
                <a:solidFill>
                  <a:schemeClr val="bg1"/>
                </a:solidFill>
              </a:rPr>
              <a:t>attraction</a:t>
            </a:r>
            <a:r>
              <a:rPr lang="de-DE" sz="2200" dirty="0">
                <a:solidFill>
                  <a:schemeClr val="bg1"/>
                </a:solidFill>
              </a:rPr>
              <a:t> </a:t>
            </a:r>
            <a:r>
              <a:rPr lang="de-DE" sz="2200" dirty="0" err="1">
                <a:solidFill>
                  <a:schemeClr val="bg1"/>
                </a:solidFill>
              </a:rPr>
              <a:t>to</a:t>
            </a:r>
            <a:r>
              <a:rPr lang="de-DE" sz="2200" dirty="0">
                <a:solidFill>
                  <a:schemeClr val="bg1"/>
                </a:solidFill>
              </a:rPr>
              <a:t> </a:t>
            </a:r>
            <a:r>
              <a:rPr lang="de-DE" sz="2200" dirty="0" err="1">
                <a:solidFill>
                  <a:schemeClr val="bg1"/>
                </a:solidFill>
              </a:rPr>
              <a:t>other</a:t>
            </a:r>
            <a:r>
              <a:rPr lang="de-DE" sz="2200" dirty="0">
                <a:solidFill>
                  <a:schemeClr val="bg1"/>
                </a:solidFill>
              </a:rPr>
              <a:t> </a:t>
            </a:r>
            <a:r>
              <a:rPr lang="de-DE" sz="2200" dirty="0" err="1">
                <a:solidFill>
                  <a:schemeClr val="bg1"/>
                </a:solidFill>
              </a:rPr>
              <a:t>people</a:t>
            </a:r>
            <a:endParaRPr lang="de-DE" sz="2200" dirty="0">
              <a:solidFill>
                <a:schemeClr val="bg1"/>
              </a:solidFill>
            </a:endParaRPr>
          </a:p>
          <a:p>
            <a:pPr marL="342900" indent="-342900">
              <a:buFont typeface="Arial" panose="020B0604020202020204" pitchFamily="34" charset="0"/>
              <a:buChar char="•"/>
            </a:pPr>
            <a:endParaRPr lang="de-DE" sz="2200" dirty="0">
              <a:solidFill>
                <a:schemeClr val="bg1"/>
              </a:solidFill>
            </a:endParaRPr>
          </a:p>
          <a:p>
            <a:r>
              <a:rPr lang="de-DE" sz="2200" dirty="0" err="1">
                <a:solidFill>
                  <a:schemeClr val="accent4"/>
                </a:solidFill>
              </a:rPr>
              <a:t>Oseman</a:t>
            </a:r>
            <a:r>
              <a:rPr lang="de-DE" sz="2200" dirty="0">
                <a:solidFill>
                  <a:schemeClr val="accent4"/>
                </a:solidFill>
              </a:rPr>
              <a:t>, Alice</a:t>
            </a:r>
            <a:r>
              <a:rPr lang="de-DE" sz="2200" dirty="0">
                <a:solidFill>
                  <a:schemeClr val="bg1"/>
                </a:solidFill>
              </a:rPr>
              <a:t>. </a:t>
            </a:r>
            <a:r>
              <a:rPr lang="de-DE" sz="2200" i="1" dirty="0" err="1">
                <a:solidFill>
                  <a:schemeClr val="bg1"/>
                </a:solidFill>
              </a:rPr>
              <a:t>Heartstopper</a:t>
            </a:r>
            <a:r>
              <a:rPr lang="de-DE" sz="2200" dirty="0">
                <a:solidFill>
                  <a:schemeClr val="bg1"/>
                </a:solidFill>
              </a:rPr>
              <a:t>. Hachette </a:t>
            </a:r>
            <a:r>
              <a:rPr lang="de-DE" sz="2200" dirty="0" err="1">
                <a:solidFill>
                  <a:schemeClr val="bg1"/>
                </a:solidFill>
              </a:rPr>
              <a:t>Children‘s</a:t>
            </a:r>
            <a:r>
              <a:rPr lang="de-DE" sz="2200" dirty="0">
                <a:solidFill>
                  <a:schemeClr val="bg1"/>
                </a:solidFill>
              </a:rPr>
              <a:t> Group, 2019-present.</a:t>
            </a:r>
          </a:p>
        </p:txBody>
      </p:sp>
    </p:spTree>
    <p:extLst>
      <p:ext uri="{BB962C8B-B14F-4D97-AF65-F5344CB8AC3E}">
        <p14:creationId xmlns:p14="http://schemas.microsoft.com/office/powerpoint/2010/main" val="365706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3D249E-A930-2C01-8470-DB5CDC25A30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discussion of genders and sexuality</a:t>
            </a:r>
            <a:endParaRPr lang="de-DE" dirty="0"/>
          </a:p>
        </p:txBody>
      </p:sp>
      <p:pic>
        <p:nvPicPr>
          <p:cNvPr id="6" name="Inhaltsplatzhalter 5" descr="A picture of yellow paper forming a speech bubble with three dots in the middle.">
            <a:extLst>
              <a:ext uri="{FF2B5EF4-FFF2-40B4-BE49-F238E27FC236}">
                <a16:creationId xmlns:a16="http://schemas.microsoft.com/office/drawing/2014/main" id="{791A2AD8-849A-1ED2-CAB3-EAAEE08F290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2004" y="1548527"/>
            <a:ext cx="5641419" cy="3760946"/>
          </a:xfrm>
        </p:spPr>
      </p:pic>
      <p:sp>
        <p:nvSpPr>
          <p:cNvPr id="10" name="Textfeld 9">
            <a:extLst>
              <a:ext uri="{FF2B5EF4-FFF2-40B4-BE49-F238E27FC236}">
                <a16:creationId xmlns:a16="http://schemas.microsoft.com/office/drawing/2014/main" id="{0BB238AF-9B53-37FF-833E-118F2BE67FEB}"/>
              </a:ext>
            </a:extLst>
          </p:cNvPr>
          <p:cNvSpPr txBox="1"/>
          <p:nvPr/>
        </p:nvSpPr>
        <p:spPr>
          <a:xfrm>
            <a:off x="2544804" y="5075515"/>
            <a:ext cx="3493008"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200" dirty="0" err="1">
                <a:solidFill>
                  <a:schemeClr val="bg1">
                    <a:lumMod val="50000"/>
                  </a:schemeClr>
                </a:solidFill>
                <a:latin typeface="Arial" panose="020B0604020202020204" pitchFamily="34" charset="0"/>
              </a:rPr>
              <a:t>p</a:t>
            </a:r>
            <a:r>
              <a:rPr kumimoji="0" lang="de-DE" altLang="de-DE" sz="1200" b="0" i="0" u="none" strike="noStrike" cap="none" normalizeH="0" baseline="0" dirty="0" err="1">
                <a:ln>
                  <a:noFill/>
                </a:ln>
                <a:solidFill>
                  <a:schemeClr val="bg1">
                    <a:lumMod val="50000"/>
                  </a:schemeClr>
                </a:solidFill>
                <a:effectLst/>
                <a:latin typeface="Arial" panose="020B0604020202020204" pitchFamily="34" charset="0"/>
              </a:rPr>
              <a:t>icture</a:t>
            </a:r>
            <a:r>
              <a:rPr kumimoji="0" lang="de-DE" altLang="de-DE" sz="1200" b="0" i="0" u="none" strike="noStrike" cap="none" normalizeH="0" baseline="0" dirty="0">
                <a:ln>
                  <a:noFill/>
                </a:ln>
                <a:solidFill>
                  <a:schemeClr val="bg1">
                    <a:lumMod val="50000"/>
                  </a:schemeClr>
                </a:solidFill>
                <a:effectLst/>
                <a:latin typeface="Arial" panose="020B0604020202020204" pitchFamily="34" charset="0"/>
              </a:rPr>
              <a:t> </a:t>
            </a:r>
            <a:r>
              <a:rPr kumimoji="0" lang="de-DE" altLang="de-DE" sz="1200" b="0" i="0" u="none" strike="noStrike" cap="none" normalizeH="0" baseline="0" dirty="0" err="1">
                <a:ln>
                  <a:noFill/>
                </a:ln>
                <a:solidFill>
                  <a:schemeClr val="bg1">
                    <a:lumMod val="50000"/>
                  </a:schemeClr>
                </a:solidFill>
                <a:effectLst/>
                <a:latin typeface="Arial" panose="020B0604020202020204" pitchFamily="34" charset="0"/>
              </a:rPr>
              <a:t>by</a:t>
            </a:r>
            <a:r>
              <a:rPr kumimoji="0" lang="de-DE" altLang="de-DE" sz="1200" b="0" i="0" u="none" strike="noStrike" cap="none" normalizeH="0" baseline="0" dirty="0">
                <a:ln>
                  <a:noFill/>
                </a:ln>
                <a:solidFill>
                  <a:schemeClr val="bg1">
                    <a:lumMod val="50000"/>
                  </a:schemeClr>
                </a:solidFill>
                <a:effectLst/>
                <a:latin typeface="Arial" panose="020B0604020202020204" pitchFamily="34" charset="0"/>
              </a:rPr>
              <a:t> Volodymyr </a:t>
            </a:r>
            <a:r>
              <a:rPr kumimoji="0" lang="de-DE" altLang="de-DE" sz="1200" b="0" i="0" u="none" strike="noStrike" cap="none" normalizeH="0" baseline="0" dirty="0" err="1">
                <a:ln>
                  <a:noFill/>
                </a:ln>
                <a:solidFill>
                  <a:schemeClr val="bg1">
                    <a:lumMod val="50000"/>
                  </a:schemeClr>
                </a:solidFill>
                <a:effectLst/>
                <a:latin typeface="Arial" panose="020B0604020202020204" pitchFamily="34" charset="0"/>
              </a:rPr>
              <a:t>Hryshchenko</a:t>
            </a:r>
            <a:r>
              <a:rPr kumimoji="0" lang="de-DE" altLang="de-DE" sz="1200" b="0" i="0" u="none" strike="noStrike" cap="none" normalizeH="0" baseline="0" dirty="0">
                <a:ln>
                  <a:noFill/>
                </a:ln>
                <a:solidFill>
                  <a:schemeClr val="bg1">
                    <a:lumMod val="50000"/>
                  </a:schemeClr>
                </a:solidFill>
                <a:effectLst/>
                <a:latin typeface="Arial" panose="020B0604020202020204" pitchFamily="34" charset="0"/>
              </a:rPr>
              <a:t> on Unsplash </a:t>
            </a:r>
          </a:p>
        </p:txBody>
      </p:sp>
    </p:spTree>
    <p:extLst>
      <p:ext uri="{BB962C8B-B14F-4D97-AF65-F5344CB8AC3E}">
        <p14:creationId xmlns:p14="http://schemas.microsoft.com/office/powerpoint/2010/main" val="41917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F5FA6-EC37-BDF9-24FA-EC2ED24AE389}"/>
              </a:ext>
            </a:extLst>
          </p:cNvPr>
          <p:cNvSpPr>
            <a:spLocks noGrp="1"/>
          </p:cNvSpPr>
          <p:nvPr>
            <p:ph type="title"/>
          </p:nvPr>
        </p:nvSpPr>
        <p:spPr>
          <a:xfrm>
            <a:off x="838200" y="-1325563"/>
            <a:ext cx="10515600" cy="1325563"/>
          </a:xfrm>
        </p:spPr>
        <p:txBody>
          <a:bodyPr vert="horz" lIns="91440" tIns="45720" rIns="91440" bIns="45720" rtlCol="0" anchor="b">
            <a:normAutofit fontScale="90000"/>
          </a:bodyPr>
          <a:lstStyle/>
          <a:p>
            <a:r>
              <a:rPr lang="en-US" dirty="0"/>
              <a:t>Scapegoats and Sexuality: Gender, Diversity, and the Making of the 'Other' in Political Discourse 1</a:t>
            </a:r>
            <a:endParaRPr lang="de-DE" dirty="0"/>
          </a:p>
        </p:txBody>
      </p:sp>
      <p:pic>
        <p:nvPicPr>
          <p:cNvPr id="12" name="Inhaltsplatzhalter 11" descr="A picture of the LGBT+ Pride flag with a red cross above it with a question mark on it.">
            <a:extLst>
              <a:ext uri="{FF2B5EF4-FFF2-40B4-BE49-F238E27FC236}">
                <a16:creationId xmlns:a16="http://schemas.microsoft.com/office/drawing/2014/main" id="{ECB7EA0E-13DA-E18C-2F9E-A9CA0F6D6C7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88977" y="1113631"/>
            <a:ext cx="4351338" cy="4351338"/>
          </a:xfrm>
          <a:prstGeom prst="rect">
            <a:avLst/>
          </a:prstGeom>
        </p:spPr>
      </p:pic>
      <p:sp>
        <p:nvSpPr>
          <p:cNvPr id="13" name="Multiplikationszeichen 12">
            <a:extLst>
              <a:ext uri="{FF2B5EF4-FFF2-40B4-BE49-F238E27FC236}">
                <a16:creationId xmlns:a16="http://schemas.microsoft.com/office/drawing/2014/main" id="{3153E146-8136-4B9D-E146-319618273459}"/>
              </a:ext>
              <a:ext uri="{C183D7F6-B498-43B3-948B-1728B52AA6E4}">
                <adec:decorative xmlns:adec="http://schemas.microsoft.com/office/drawing/2017/decorative" val="1"/>
              </a:ext>
            </a:extLst>
          </p:cNvPr>
          <p:cNvSpPr/>
          <p:nvPr/>
        </p:nvSpPr>
        <p:spPr>
          <a:xfrm>
            <a:off x="552630" y="843546"/>
            <a:ext cx="5024032" cy="4998645"/>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80452ECC-2045-B494-BC87-596AABFB40D7}"/>
              </a:ext>
            </a:extLst>
          </p:cNvPr>
          <p:cNvSpPr/>
          <p:nvPr/>
        </p:nvSpPr>
        <p:spPr>
          <a:xfrm>
            <a:off x="1036099" y="1012398"/>
            <a:ext cx="4057093" cy="4508927"/>
          </a:xfrm>
          <a:prstGeom prst="rect">
            <a:avLst/>
          </a:prstGeom>
          <a:noFill/>
        </p:spPr>
        <p:txBody>
          <a:bodyPr wrap="square" lIns="91440" tIns="45720" rIns="91440" bIns="45720">
            <a:spAutoFit/>
          </a:bodyPr>
          <a:lstStyle/>
          <a:p>
            <a:pPr algn="ctr"/>
            <a:r>
              <a:rPr lang="de-DE" sz="28700" b="1" cap="none" spc="0" dirty="0">
                <a:ln w="6600">
                  <a:solidFill>
                    <a:schemeClr val="accent2"/>
                  </a:solidFill>
                  <a:prstDash val="solid"/>
                </a:ln>
                <a:solidFill>
                  <a:srgbClr val="FFFFFF"/>
                </a:solidFill>
                <a:effectLst>
                  <a:outerShdw dist="38100" dir="2700000" algn="tl" rotWithShape="0">
                    <a:schemeClr val="accent2"/>
                  </a:outerShdw>
                </a:effectLst>
              </a:rPr>
              <a:t>?</a:t>
            </a:r>
          </a:p>
        </p:txBody>
      </p:sp>
    </p:spTree>
    <p:extLst>
      <p:ext uri="{BB962C8B-B14F-4D97-AF65-F5344CB8AC3E}">
        <p14:creationId xmlns:p14="http://schemas.microsoft.com/office/powerpoint/2010/main" val="366785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3796231-E74E-A84E-C923-A941332D4CFE}"/>
              </a:ext>
            </a:extLst>
          </p:cNvPr>
          <p:cNvSpPr>
            <a:spLocks noGrp="1"/>
          </p:cNvSpPr>
          <p:nvPr>
            <p:ph type="title"/>
          </p:nvPr>
        </p:nvSpPr>
        <p:spPr/>
        <p:txBody>
          <a:bodyPr/>
          <a:lstStyle/>
          <a:p>
            <a:r>
              <a:rPr lang="de-DE" dirty="0">
                <a:solidFill>
                  <a:schemeClr val="bg1"/>
                </a:solidFill>
              </a:rPr>
              <a:t>Queer </a:t>
            </a:r>
            <a:r>
              <a:rPr lang="de-DE" dirty="0" err="1">
                <a:solidFill>
                  <a:schemeClr val="bg1"/>
                </a:solidFill>
              </a:rPr>
              <a:t>as</a:t>
            </a:r>
            <a:r>
              <a:rPr lang="de-DE" dirty="0">
                <a:solidFill>
                  <a:schemeClr val="bg1"/>
                </a:solidFill>
              </a:rPr>
              <a:t> </a:t>
            </a:r>
            <a:r>
              <a:rPr lang="de-DE" dirty="0" err="1">
                <a:solidFill>
                  <a:schemeClr val="bg1"/>
                </a:solidFill>
              </a:rPr>
              <a:t>folk</a:t>
            </a:r>
            <a:r>
              <a:rPr lang="de-DE" dirty="0">
                <a:solidFill>
                  <a:schemeClr val="bg1"/>
                </a:solidFill>
              </a:rPr>
              <a:t>…? </a:t>
            </a:r>
            <a:r>
              <a:rPr lang="de-DE" dirty="0">
                <a:solidFill>
                  <a:srgbClr val="484646"/>
                </a:solidFill>
              </a:rPr>
              <a:t>2</a:t>
            </a:r>
          </a:p>
        </p:txBody>
      </p:sp>
      <p:pic>
        <p:nvPicPr>
          <p:cNvPr id="8" name="Grafik 7" descr="A field with the text “Gender/ Queer Studies”.">
            <a:extLst>
              <a:ext uri="{FF2B5EF4-FFF2-40B4-BE49-F238E27FC236}">
                <a16:creationId xmlns:a16="http://schemas.microsoft.com/office/drawing/2014/main" id="{4B8A089A-4B30-822D-3F29-1A3DBFF6A273}"/>
              </a:ext>
            </a:extLst>
          </p:cNvPr>
          <p:cNvPicPr>
            <a:picLocks noChangeAspect="1"/>
          </p:cNvPicPr>
          <p:nvPr/>
        </p:nvPicPr>
        <p:blipFill rotWithShape="1">
          <a:blip r:embed="rId3"/>
          <a:srcRect l="45017" t="36599" r="29881" b="45695"/>
          <a:stretch/>
        </p:blipFill>
        <p:spPr>
          <a:xfrm>
            <a:off x="1336036" y="1690688"/>
            <a:ext cx="3855492" cy="15297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Grafik 12" descr="A field with the text “Queer and Now”.">
            <a:extLst>
              <a:ext uri="{FF2B5EF4-FFF2-40B4-BE49-F238E27FC236}">
                <a16:creationId xmlns:a16="http://schemas.microsoft.com/office/drawing/2014/main" id="{3104FCA1-1DA6-F792-49AB-E70873299BEB}"/>
              </a:ext>
            </a:extLst>
          </p:cNvPr>
          <p:cNvPicPr>
            <a:picLocks noChangeAspect="1"/>
          </p:cNvPicPr>
          <p:nvPr/>
        </p:nvPicPr>
        <p:blipFill rotWithShape="1">
          <a:blip r:embed="rId4"/>
          <a:srcRect l="38843" t="34742" r="40840" b="59502"/>
          <a:stretch/>
        </p:blipFill>
        <p:spPr>
          <a:xfrm rot="21259757">
            <a:off x="619208" y="3715573"/>
            <a:ext cx="3560431" cy="8081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5" name="Grafik 14" descr="A field with the text “Queerness”.">
            <a:extLst>
              <a:ext uri="{FF2B5EF4-FFF2-40B4-BE49-F238E27FC236}">
                <a16:creationId xmlns:a16="http://schemas.microsoft.com/office/drawing/2014/main" id="{335FCE8F-CC91-4451-51B3-284369779FD3}"/>
              </a:ext>
            </a:extLst>
          </p:cNvPr>
          <p:cNvPicPr>
            <a:picLocks noChangeAspect="1"/>
          </p:cNvPicPr>
          <p:nvPr/>
        </p:nvPicPr>
        <p:blipFill rotWithShape="1">
          <a:blip r:embed="rId5"/>
          <a:srcRect l="27761" t="40622" r="61923" b="54269"/>
          <a:stretch/>
        </p:blipFill>
        <p:spPr>
          <a:xfrm rot="784645">
            <a:off x="3218326" y="4844335"/>
            <a:ext cx="1870658" cy="5739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52674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3DEAC49-7632-FFD8-1D71-EC6D278F4186}"/>
              </a:ext>
            </a:extLst>
          </p:cNvPr>
          <p:cNvSpPr>
            <a:spLocks noGrp="1"/>
          </p:cNvSpPr>
          <p:nvPr>
            <p:ph type="title"/>
          </p:nvPr>
        </p:nvSpPr>
        <p:spPr>
          <a:xfrm>
            <a:off x="838200" y="-1325563"/>
            <a:ext cx="10515600" cy="1325563"/>
          </a:xfrm>
        </p:spPr>
        <p:txBody>
          <a:bodyPr vert="horz" lIns="91440" tIns="45720" rIns="91440" bIns="45720" rtlCol="0" anchor="b">
            <a:normAutofit fontScale="90000"/>
          </a:bodyPr>
          <a:lstStyle/>
          <a:p>
            <a:r>
              <a:rPr lang="en-US" dirty="0"/>
              <a:t>Scapegoats and Sexuality: Gender, Diversity, and the Making of the 'Other' in Political Discourse 2</a:t>
            </a:r>
            <a:endParaRPr lang="de-DE" dirty="0"/>
          </a:p>
        </p:txBody>
      </p:sp>
      <p:sp>
        <p:nvSpPr>
          <p:cNvPr id="6" name="Inhaltsplatzhalter 7">
            <a:extLst>
              <a:ext uri="{FF2B5EF4-FFF2-40B4-BE49-F238E27FC236}">
                <a16:creationId xmlns:a16="http://schemas.microsoft.com/office/drawing/2014/main" id="{5F5C698E-E72D-4609-3D95-E5C2899121A1}"/>
              </a:ext>
            </a:extLst>
          </p:cNvPr>
          <p:cNvSpPr txBox="1">
            <a:spLocks/>
          </p:cNvSpPr>
          <p:nvPr/>
        </p:nvSpPr>
        <p:spPr>
          <a:xfrm>
            <a:off x="838200" y="909349"/>
            <a:ext cx="5181600" cy="50216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solidFill>
                  <a:schemeClr val="bg1"/>
                </a:solidFill>
              </a:rPr>
              <a:t>The idea is that the object of mimetic imitation switches from the cycle of violence </a:t>
            </a:r>
            <a:r>
              <a:rPr lang="en-US" sz="2200" b="1" dirty="0">
                <a:solidFill>
                  <a:srgbClr val="FFC000"/>
                </a:solidFill>
              </a:rPr>
              <a:t>towards mimetically heaping blame upon a single target, arbitrarily chosen by the community</a:t>
            </a:r>
            <a:r>
              <a:rPr lang="en-US" sz="2200" b="1" dirty="0">
                <a:solidFill>
                  <a:schemeClr val="bg1"/>
                </a:solidFill>
              </a:rPr>
              <a:t>.</a:t>
            </a:r>
            <a:r>
              <a:rPr lang="en-US" sz="2200" dirty="0">
                <a:solidFill>
                  <a:schemeClr val="bg1"/>
                </a:solidFill>
              </a:rPr>
              <a:t> The individual may be selected because in some way </a:t>
            </a:r>
            <a:r>
              <a:rPr lang="en-US" sz="2200" b="1" dirty="0">
                <a:solidFill>
                  <a:srgbClr val="FFC000"/>
                </a:solidFill>
              </a:rPr>
              <a:t>they stand out as being different</a:t>
            </a:r>
            <a:r>
              <a:rPr lang="en-US" sz="2200" dirty="0">
                <a:solidFill>
                  <a:schemeClr val="bg1"/>
                </a:solidFill>
              </a:rPr>
              <a:t>: perhaps they are an outsider, or are sick, or have a physical disability that marks them out. In any case </a:t>
            </a:r>
            <a:r>
              <a:rPr lang="en-US" sz="2200" b="1" dirty="0">
                <a:solidFill>
                  <a:srgbClr val="FFC000"/>
                </a:solidFill>
              </a:rPr>
              <a:t>they are a person whose death shall not be avenged</a:t>
            </a:r>
            <a:r>
              <a:rPr lang="en-US" sz="2200" dirty="0">
                <a:solidFill>
                  <a:schemeClr val="bg1"/>
                </a:solidFill>
              </a:rPr>
              <a:t>.  […] The victim is soon universally blamed for the crisis and hated for it. […] The group unanimously declares them guilty and collectively murders the victim. </a:t>
            </a:r>
          </a:p>
          <a:p>
            <a:pPr marL="0" indent="0">
              <a:buFont typeface="Arial" panose="020B0604020202020204" pitchFamily="34" charset="0"/>
              <a:buNone/>
            </a:pPr>
            <a:r>
              <a:rPr lang="en-US" sz="2200" dirty="0">
                <a:solidFill>
                  <a:schemeClr val="bg1"/>
                </a:solidFill>
              </a:rPr>
              <a:t>(Keenan 2023, n. </a:t>
            </a:r>
            <a:r>
              <a:rPr lang="en-US" sz="2200" dirty="0" err="1">
                <a:solidFill>
                  <a:schemeClr val="bg1"/>
                </a:solidFill>
              </a:rPr>
              <a:t>pag</a:t>
            </a:r>
            <a:r>
              <a:rPr lang="en-US" sz="2200" dirty="0">
                <a:solidFill>
                  <a:schemeClr val="bg1"/>
                </a:solidFill>
              </a:rPr>
              <a:t>.)</a:t>
            </a:r>
          </a:p>
        </p:txBody>
      </p:sp>
      <p:sp>
        <p:nvSpPr>
          <p:cNvPr id="2" name="Textfeld 1">
            <a:extLst>
              <a:ext uri="{FF2B5EF4-FFF2-40B4-BE49-F238E27FC236}">
                <a16:creationId xmlns:a16="http://schemas.microsoft.com/office/drawing/2014/main" id="{CCA5098F-F26A-163F-CE5B-215621592960}"/>
              </a:ext>
            </a:extLst>
          </p:cNvPr>
          <p:cNvSpPr txBox="1"/>
          <p:nvPr/>
        </p:nvSpPr>
        <p:spPr>
          <a:xfrm>
            <a:off x="884088" y="5617750"/>
            <a:ext cx="5211912" cy="769441"/>
          </a:xfrm>
          <a:prstGeom prst="rect">
            <a:avLst/>
          </a:prstGeom>
          <a:noFill/>
        </p:spPr>
        <p:txBody>
          <a:bodyPr wrap="square" rtlCol="0">
            <a:spAutoFit/>
          </a:bodyPr>
          <a:lstStyle/>
          <a:p>
            <a:r>
              <a:rPr lang="en-US" sz="2200" dirty="0">
                <a:solidFill>
                  <a:srgbClr val="FFC000"/>
                </a:solidFill>
              </a:rPr>
              <a:t>Girard, René. </a:t>
            </a:r>
            <a:r>
              <a:rPr lang="en-US" sz="2200" i="1" dirty="0">
                <a:solidFill>
                  <a:schemeClr val="bg1"/>
                </a:solidFill>
              </a:rPr>
              <a:t>The Scapegoat</a:t>
            </a:r>
            <a:r>
              <a:rPr lang="en-US" sz="2200" dirty="0">
                <a:solidFill>
                  <a:schemeClr val="bg1"/>
                </a:solidFill>
              </a:rPr>
              <a:t>. Translated by Yvonne </a:t>
            </a:r>
            <a:r>
              <a:rPr lang="en-US" sz="2200" dirty="0" err="1">
                <a:solidFill>
                  <a:schemeClr val="bg1"/>
                </a:solidFill>
              </a:rPr>
              <a:t>Freccero</a:t>
            </a:r>
            <a:r>
              <a:rPr lang="en-US" sz="2200" dirty="0">
                <a:solidFill>
                  <a:schemeClr val="bg1"/>
                </a:solidFill>
              </a:rPr>
              <a:t>. Johns Hopkins UP, 1989.</a:t>
            </a:r>
            <a:endParaRPr lang="de-DE" sz="2200" dirty="0">
              <a:solidFill>
                <a:schemeClr val="bg1"/>
              </a:solidFill>
            </a:endParaRPr>
          </a:p>
        </p:txBody>
      </p:sp>
    </p:spTree>
    <p:extLst>
      <p:ext uri="{BB962C8B-B14F-4D97-AF65-F5344CB8AC3E}">
        <p14:creationId xmlns:p14="http://schemas.microsoft.com/office/powerpoint/2010/main" val="426675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FA07F-3338-6A13-A400-17AD223281C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4000" dirty="0"/>
              <a:t>Scapegoats and Sexuality: Gender, Diversity, and the Making of the 'Other' in Political Discourse 3</a:t>
            </a:r>
            <a:endParaRPr lang="de-DE" sz="4000" dirty="0"/>
          </a:p>
        </p:txBody>
      </p:sp>
      <p:pic>
        <p:nvPicPr>
          <p:cNvPr id="12" name="Inhaltsplatzhalter 11" descr="A picture of the LGBT+ Pride flag with a red cross above it with a question mark on it.">
            <a:extLst>
              <a:ext uri="{FF2B5EF4-FFF2-40B4-BE49-F238E27FC236}">
                <a16:creationId xmlns:a16="http://schemas.microsoft.com/office/drawing/2014/main" id="{ECB7EA0E-13DA-E18C-2F9E-A9CA0F6D6C7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377" y="1253331"/>
            <a:ext cx="4351338" cy="4351338"/>
          </a:xfrm>
          <a:prstGeom prst="rect">
            <a:avLst/>
          </a:prstGeom>
        </p:spPr>
      </p:pic>
      <p:sp>
        <p:nvSpPr>
          <p:cNvPr id="13" name="Multiplikationszeichen 12">
            <a:extLst>
              <a:ext uri="{FF2B5EF4-FFF2-40B4-BE49-F238E27FC236}">
                <a16:creationId xmlns:a16="http://schemas.microsoft.com/office/drawing/2014/main" id="{3153E146-8136-4B9D-E146-319618273459}"/>
              </a:ext>
              <a:ext uri="{C183D7F6-B498-43B3-948B-1728B52AA6E4}">
                <adec:decorative xmlns:adec="http://schemas.microsoft.com/office/drawing/2017/decorative" val="1"/>
              </a:ext>
            </a:extLst>
          </p:cNvPr>
          <p:cNvSpPr/>
          <p:nvPr/>
        </p:nvSpPr>
        <p:spPr>
          <a:xfrm>
            <a:off x="578030" y="983246"/>
            <a:ext cx="5024032" cy="4998645"/>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80452ECC-2045-B494-BC87-596AABFB40D7}"/>
              </a:ext>
            </a:extLst>
          </p:cNvPr>
          <p:cNvSpPr/>
          <p:nvPr/>
        </p:nvSpPr>
        <p:spPr>
          <a:xfrm>
            <a:off x="1061499" y="1152098"/>
            <a:ext cx="4057093" cy="4508927"/>
          </a:xfrm>
          <a:prstGeom prst="rect">
            <a:avLst/>
          </a:prstGeom>
          <a:noFill/>
        </p:spPr>
        <p:txBody>
          <a:bodyPr wrap="square" lIns="91440" tIns="45720" rIns="91440" bIns="45720">
            <a:spAutoFit/>
          </a:bodyPr>
          <a:lstStyle/>
          <a:p>
            <a:pPr algn="ctr"/>
            <a:r>
              <a:rPr lang="de-DE" sz="28700" b="1" cap="none" spc="0" dirty="0">
                <a:ln w="6600">
                  <a:solidFill>
                    <a:schemeClr val="accent2"/>
                  </a:solidFill>
                  <a:prstDash val="solid"/>
                </a:ln>
                <a:solidFill>
                  <a:srgbClr val="FFFFFF"/>
                </a:solidFill>
                <a:effectLst>
                  <a:outerShdw dist="38100" dir="2700000" algn="tl" rotWithShape="0">
                    <a:schemeClr val="accent2"/>
                  </a:outerShdw>
                </a:effectLst>
              </a:rPr>
              <a:t>?</a:t>
            </a:r>
          </a:p>
        </p:txBody>
      </p:sp>
    </p:spTree>
    <p:extLst>
      <p:ext uri="{BB962C8B-B14F-4D97-AF65-F5344CB8AC3E}">
        <p14:creationId xmlns:p14="http://schemas.microsoft.com/office/powerpoint/2010/main" val="3702340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9D22B30-2EB9-3D6E-B4A4-89598A82315F}"/>
              </a:ext>
            </a:extLst>
          </p:cNvPr>
          <p:cNvSpPr>
            <a:spLocks noGrp="1"/>
          </p:cNvSpPr>
          <p:nvPr>
            <p:ph sz="half" idx="1"/>
          </p:nvPr>
        </p:nvSpPr>
        <p:spPr>
          <a:xfrm>
            <a:off x="838200" y="609600"/>
            <a:ext cx="5181600" cy="5567363"/>
          </a:xfrm>
        </p:spPr>
        <p:txBody>
          <a:bodyPr>
            <a:normAutofit lnSpcReduction="10000"/>
          </a:bodyPr>
          <a:lstStyle/>
          <a:p>
            <a:pPr marL="0" indent="0">
              <a:buNone/>
            </a:pPr>
            <a:r>
              <a:rPr lang="en-US" sz="2200" dirty="0">
                <a:solidFill>
                  <a:schemeClr val="bg1"/>
                </a:solidFill>
              </a:rPr>
              <a:t>“Williams […] introduces an incredibly useful set of concepts that convey the complex dynamism of cultural production: </a:t>
            </a:r>
            <a:r>
              <a:rPr lang="en-US" sz="2200" b="1" dirty="0">
                <a:solidFill>
                  <a:srgbClr val="FFC000"/>
                </a:solidFill>
              </a:rPr>
              <a:t>dominant</a:t>
            </a:r>
            <a:r>
              <a:rPr lang="en-US" sz="2200" dirty="0">
                <a:solidFill>
                  <a:schemeClr val="bg1"/>
                </a:solidFill>
              </a:rPr>
              <a:t>, </a:t>
            </a:r>
            <a:r>
              <a:rPr lang="en-US" sz="2200" b="1" dirty="0">
                <a:solidFill>
                  <a:srgbClr val="FFC000"/>
                </a:solidFill>
              </a:rPr>
              <a:t>residual</a:t>
            </a:r>
            <a:r>
              <a:rPr lang="en-US" sz="2200" dirty="0">
                <a:solidFill>
                  <a:schemeClr val="bg1"/>
                </a:solidFill>
              </a:rPr>
              <a:t>, and </a:t>
            </a:r>
            <a:r>
              <a:rPr lang="en-US" sz="2200" b="1" dirty="0">
                <a:solidFill>
                  <a:srgbClr val="FFC000"/>
                </a:solidFill>
              </a:rPr>
              <a:t>emergent</a:t>
            </a:r>
            <a:r>
              <a:rPr lang="en-US" sz="2200" dirty="0">
                <a:solidFill>
                  <a:schemeClr val="bg1"/>
                </a:solidFill>
              </a:rPr>
              <a:t>. Culture is crisscrossed by varied forces, whether those forces are residual elements from the past still active in the present […]; emergent “new meanings and values, new practices, new relationships”[…]; or dominant mechanisms of incorporation and acceptance integral to class rule”</a:t>
            </a:r>
          </a:p>
          <a:p>
            <a:pPr marL="0" indent="0">
              <a:buNone/>
            </a:pPr>
            <a:r>
              <a:rPr lang="en-US" sz="2200" dirty="0">
                <a:solidFill>
                  <a:schemeClr val="bg1"/>
                </a:solidFill>
              </a:rPr>
              <a:t>(Abu-Manneh 2022, n. </a:t>
            </a:r>
            <a:r>
              <a:rPr lang="en-US" sz="2200" dirty="0" err="1">
                <a:solidFill>
                  <a:schemeClr val="bg1"/>
                </a:solidFill>
              </a:rPr>
              <a:t>pag</a:t>
            </a:r>
            <a:r>
              <a:rPr lang="en-US" sz="2200" dirty="0">
                <a:solidFill>
                  <a:schemeClr val="bg1"/>
                </a:solidFill>
              </a:rPr>
              <a:t>.)</a:t>
            </a:r>
          </a:p>
          <a:p>
            <a:pPr marL="0" indent="0">
              <a:buNone/>
            </a:pPr>
            <a:endParaRPr lang="de-DE" sz="2200" dirty="0">
              <a:solidFill>
                <a:schemeClr val="bg1"/>
              </a:solidFill>
            </a:endParaRPr>
          </a:p>
          <a:p>
            <a:pPr marL="0" indent="0">
              <a:buNone/>
            </a:pPr>
            <a:r>
              <a:rPr lang="de-DE" sz="2200" dirty="0">
                <a:solidFill>
                  <a:srgbClr val="FFC000"/>
                </a:solidFill>
              </a:rPr>
              <a:t>Williams, Raymond. </a:t>
            </a:r>
            <a:r>
              <a:rPr lang="de-DE" sz="2200" i="1" dirty="0" err="1">
                <a:solidFill>
                  <a:schemeClr val="bg1"/>
                </a:solidFill>
              </a:rPr>
              <a:t>Marxism</a:t>
            </a:r>
            <a:r>
              <a:rPr lang="de-DE" sz="2200" i="1" dirty="0">
                <a:solidFill>
                  <a:schemeClr val="bg1"/>
                </a:solidFill>
              </a:rPr>
              <a:t> and Literature</a:t>
            </a:r>
            <a:r>
              <a:rPr lang="de-DE" sz="2200" dirty="0">
                <a:solidFill>
                  <a:schemeClr val="bg1"/>
                </a:solidFill>
              </a:rPr>
              <a:t>. Oxford: Oxford UP, 1977. </a:t>
            </a:r>
            <a:r>
              <a:rPr lang="de-DE" sz="2200" dirty="0" err="1">
                <a:solidFill>
                  <a:schemeClr val="bg1"/>
                </a:solidFill>
              </a:rPr>
              <a:t>Specifically</a:t>
            </a:r>
            <a:r>
              <a:rPr lang="de-DE" sz="2200" dirty="0">
                <a:solidFill>
                  <a:schemeClr val="bg1"/>
                </a:solidFill>
              </a:rPr>
              <a:t> </a:t>
            </a:r>
            <a:r>
              <a:rPr lang="de-DE" sz="2200" dirty="0" err="1">
                <a:solidFill>
                  <a:schemeClr val="bg1"/>
                </a:solidFill>
              </a:rPr>
              <a:t>chapter</a:t>
            </a:r>
            <a:r>
              <a:rPr lang="de-DE" sz="2200" dirty="0">
                <a:solidFill>
                  <a:schemeClr val="bg1"/>
                </a:solidFill>
              </a:rPr>
              <a:t> II.8: „Dominant, Residual, and Emergent“</a:t>
            </a:r>
          </a:p>
        </p:txBody>
      </p:sp>
      <p:sp>
        <p:nvSpPr>
          <p:cNvPr id="2" name="Titel 1">
            <a:extLst>
              <a:ext uri="{FF2B5EF4-FFF2-40B4-BE49-F238E27FC236}">
                <a16:creationId xmlns:a16="http://schemas.microsoft.com/office/drawing/2014/main" id="{DE3CF0F9-5421-19C9-9099-4F397790E30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de-DE" dirty="0"/>
              <a:t>Quote: </a:t>
            </a:r>
            <a:r>
              <a:rPr lang="de-DE" dirty="0" err="1"/>
              <a:t>Marxism</a:t>
            </a:r>
            <a:r>
              <a:rPr lang="de-DE" dirty="0"/>
              <a:t> and Literature</a:t>
            </a:r>
          </a:p>
        </p:txBody>
      </p:sp>
    </p:spTree>
    <p:extLst>
      <p:ext uri="{BB962C8B-B14F-4D97-AF65-F5344CB8AC3E}">
        <p14:creationId xmlns:p14="http://schemas.microsoft.com/office/powerpoint/2010/main" val="44304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A593D73-74B8-5188-4754-B2431D20C53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Including more diversity on medial representation 1</a:t>
            </a:r>
            <a:endParaRPr lang="de-DE" dirty="0"/>
          </a:p>
        </p:txBody>
      </p:sp>
      <p:pic>
        <p:nvPicPr>
          <p:cNvPr id="5" name="Inhaltsplatzhalter 4" descr="A picture of the LGBT+ Pride flag. ">
            <a:extLst>
              <a:ext uri="{FF2B5EF4-FFF2-40B4-BE49-F238E27FC236}">
                <a16:creationId xmlns:a16="http://schemas.microsoft.com/office/drawing/2014/main" id="{F3C88BF1-51D6-4BFE-DB3D-F387E5A3F4C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253331"/>
            <a:ext cx="4351338" cy="4351338"/>
          </a:xfrm>
          <a:prstGeom prst="rect">
            <a:avLst/>
          </a:prstGeom>
        </p:spPr>
      </p:pic>
    </p:spTree>
    <p:extLst>
      <p:ext uri="{BB962C8B-B14F-4D97-AF65-F5344CB8AC3E}">
        <p14:creationId xmlns:p14="http://schemas.microsoft.com/office/powerpoint/2010/main" val="2393440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12662C-B641-7D95-10FD-5DD4892B10D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Including more diversity on medial representation 2</a:t>
            </a:r>
            <a:endParaRPr lang="de-DE" dirty="0"/>
          </a:p>
        </p:txBody>
      </p:sp>
      <p:pic>
        <p:nvPicPr>
          <p:cNvPr id="5" name="Inhaltsplatzhalter 4" descr="A picture of the LGBT+ Pride flag with a green tick on it.">
            <a:extLst>
              <a:ext uri="{FF2B5EF4-FFF2-40B4-BE49-F238E27FC236}">
                <a16:creationId xmlns:a16="http://schemas.microsoft.com/office/drawing/2014/main" id="{F3C88BF1-51D6-4BFE-DB3D-F387E5A3F4C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253331"/>
            <a:ext cx="4351338" cy="4351338"/>
          </a:xfrm>
          <a:prstGeom prst="rect">
            <a:avLst/>
          </a:prstGeom>
        </p:spPr>
      </p:pic>
      <p:sp>
        <p:nvSpPr>
          <p:cNvPr id="6" name="L-Form 5">
            <a:extLst>
              <a:ext uri="{FF2B5EF4-FFF2-40B4-BE49-F238E27FC236}">
                <a16:creationId xmlns:a16="http://schemas.microsoft.com/office/drawing/2014/main" id="{39803C10-D4B3-A67D-C16F-BF00707D7529}"/>
              </a:ext>
              <a:ext uri="{C183D7F6-B498-43B3-948B-1728B52AA6E4}">
                <adec:decorative xmlns:adec="http://schemas.microsoft.com/office/drawing/2017/decorative" val="1"/>
              </a:ext>
            </a:extLst>
          </p:cNvPr>
          <p:cNvSpPr/>
          <p:nvPr/>
        </p:nvSpPr>
        <p:spPr>
          <a:xfrm rot="18991120">
            <a:off x="1609481" y="2341779"/>
            <a:ext cx="3098800" cy="1493520"/>
          </a:xfrm>
          <a:prstGeom prst="corner">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99763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A86A0-26F1-F8EC-DF94-811F5844E1B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5EF4894-ACCC-4C7C-A7AD-1F75CFFB792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de-DE" dirty="0" err="1">
                <a:solidFill>
                  <a:schemeClr val="bg1"/>
                </a:solidFill>
              </a:rPr>
              <a:t>Heartstopper</a:t>
            </a:r>
            <a:r>
              <a:rPr lang="de-DE" dirty="0">
                <a:solidFill>
                  <a:schemeClr val="bg1"/>
                </a:solidFill>
              </a:rPr>
              <a:t> 2</a:t>
            </a:r>
          </a:p>
        </p:txBody>
      </p:sp>
      <p:pic>
        <p:nvPicPr>
          <p:cNvPr id="9" name="Grafik 8" descr="Overview of queer representations in literature, film, television and theatre">
            <a:extLst>
              <a:ext uri="{FF2B5EF4-FFF2-40B4-BE49-F238E27FC236}">
                <a16:creationId xmlns:a16="http://schemas.microsoft.com/office/drawing/2014/main" id="{895FE4EC-CB66-AD0D-2B96-B439290B27F5}"/>
              </a:ext>
              <a:ext uri="{C183D7F6-B498-43B3-948B-1728B52AA6E4}">
                <adec:decorative xmlns:adec="http://schemas.microsoft.com/office/drawing/2017/decorative" val="0"/>
              </a:ext>
            </a:extLst>
          </p:cNvPr>
          <p:cNvPicPr>
            <a:picLocks noChangeAspect="1"/>
          </p:cNvPicPr>
          <p:nvPr/>
        </p:nvPicPr>
        <p:blipFill rotWithShape="1">
          <a:blip r:embed="rId2"/>
          <a:srcRect l="25265" t="26573" r="26323" b="37684"/>
          <a:stretch/>
        </p:blipFill>
        <p:spPr bwMode="auto">
          <a:xfrm>
            <a:off x="6239" y="0"/>
            <a:ext cx="12185761"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3692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87DA3C-8D04-629F-3B04-6A0C2F6A2E7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queer representation and recognition</a:t>
            </a:r>
            <a:endParaRPr lang="de-DE" dirty="0"/>
          </a:p>
        </p:txBody>
      </p:sp>
      <p:pic>
        <p:nvPicPr>
          <p:cNvPr id="6" name="Inhaltsplatzhalter 5" descr="A picture of a Pride parade on which “Pride” can be read from balloons in rainbow colours.">
            <a:extLst>
              <a:ext uri="{FF2B5EF4-FFF2-40B4-BE49-F238E27FC236}">
                <a16:creationId xmlns:a16="http://schemas.microsoft.com/office/drawing/2014/main" id="{362D0F7E-D772-FF04-56F2-C1E29A8BD1F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3830" y="2304528"/>
            <a:ext cx="5181600" cy="2248944"/>
          </a:xfrm>
        </p:spPr>
      </p:pic>
      <p:sp>
        <p:nvSpPr>
          <p:cNvPr id="7" name="Rectangle 1">
            <a:extLst>
              <a:ext uri="{FF2B5EF4-FFF2-40B4-BE49-F238E27FC236}">
                <a16:creationId xmlns:a16="http://schemas.microsoft.com/office/drawing/2014/main" id="{F29EC266-BA6E-7CF6-452B-D891918DE5FD}"/>
              </a:ext>
            </a:extLst>
          </p:cNvPr>
          <p:cNvSpPr>
            <a:spLocks noChangeArrowheads="1"/>
          </p:cNvSpPr>
          <p:nvPr/>
        </p:nvSpPr>
        <p:spPr bwMode="auto">
          <a:xfrm>
            <a:off x="3344793" y="4484270"/>
            <a:ext cx="25180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1200" dirty="0" err="1">
                <a:solidFill>
                  <a:schemeClr val="bg1">
                    <a:lumMod val="65000"/>
                  </a:schemeClr>
                </a:solidFill>
                <a:latin typeface="Arial" panose="020B0604020202020204" pitchFamily="34" charset="0"/>
              </a:rPr>
              <a:t>p</a:t>
            </a:r>
            <a:r>
              <a:rPr kumimoji="0" lang="de-DE" altLang="de-DE" sz="1200" b="0" i="0" u="none" strike="noStrike" cap="none" normalizeH="0" baseline="0" dirty="0" err="1">
                <a:ln>
                  <a:noFill/>
                </a:ln>
                <a:solidFill>
                  <a:schemeClr val="bg1">
                    <a:lumMod val="65000"/>
                  </a:schemeClr>
                </a:solidFill>
                <a:effectLst/>
                <a:latin typeface="Arial" panose="020B0604020202020204" pitchFamily="34" charset="0"/>
              </a:rPr>
              <a:t>icture</a:t>
            </a:r>
            <a:r>
              <a:rPr kumimoji="0" lang="de-DE" altLang="de-DE" sz="1200" b="0" i="0" u="none" strike="noStrike" cap="none" normalizeH="0" baseline="0" dirty="0">
                <a:ln>
                  <a:noFill/>
                </a:ln>
                <a:solidFill>
                  <a:schemeClr val="bg1">
                    <a:lumMod val="65000"/>
                  </a:schemeClr>
                </a:solidFill>
                <a:effectLst/>
                <a:latin typeface="Arial" panose="020B0604020202020204" pitchFamily="34" charset="0"/>
              </a:rPr>
              <a:t> </a:t>
            </a:r>
            <a:r>
              <a:rPr kumimoji="0" lang="de-DE" altLang="de-DE" sz="1200" b="0" i="0" u="none" strike="noStrike" cap="none" normalizeH="0" baseline="0" dirty="0" err="1">
                <a:ln>
                  <a:noFill/>
                </a:ln>
                <a:solidFill>
                  <a:schemeClr val="bg1">
                    <a:lumMod val="65000"/>
                  </a:schemeClr>
                </a:solidFill>
                <a:effectLst/>
                <a:latin typeface="Arial" panose="020B0604020202020204" pitchFamily="34" charset="0"/>
              </a:rPr>
              <a:t>by</a:t>
            </a:r>
            <a:r>
              <a:rPr kumimoji="0" lang="de-DE" altLang="de-DE" sz="1200" b="0" i="0" u="none" strike="noStrike" cap="none" normalizeH="0" baseline="0" dirty="0">
                <a:ln>
                  <a:noFill/>
                </a:ln>
                <a:solidFill>
                  <a:schemeClr val="bg1">
                    <a:lumMod val="65000"/>
                  </a:schemeClr>
                </a:solidFill>
                <a:effectLst/>
                <a:latin typeface="Arial" panose="020B0604020202020204" pitchFamily="34" charset="0"/>
              </a:rPr>
              <a:t> Toni Reed on Unsplash </a:t>
            </a:r>
          </a:p>
        </p:txBody>
      </p:sp>
    </p:spTree>
    <p:extLst>
      <p:ext uri="{BB962C8B-B14F-4D97-AF65-F5344CB8AC3E}">
        <p14:creationId xmlns:p14="http://schemas.microsoft.com/office/powerpoint/2010/main" val="3967498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BF0CA-A0CD-D3B7-A43C-0C4CA1CDE75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Inter*Inclusive Pride Flag</a:t>
            </a:r>
            <a:endParaRPr lang="de-DE" dirty="0"/>
          </a:p>
        </p:txBody>
      </p:sp>
      <p:pic>
        <p:nvPicPr>
          <p:cNvPr id="6" name="Inhaltsplatzhalter 5" descr="A picture of the Inter* Inclusive Pride flag.    ">
            <a:extLst>
              <a:ext uri="{FF2B5EF4-FFF2-40B4-BE49-F238E27FC236}">
                <a16:creationId xmlns:a16="http://schemas.microsoft.com/office/drawing/2014/main" id="{A6559821-5ECD-99B6-D2DA-76D4A43720F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37642" y="583628"/>
            <a:ext cx="5690743" cy="5690743"/>
          </a:xfrm>
        </p:spPr>
      </p:pic>
    </p:spTree>
    <p:extLst>
      <p:ext uri="{BB962C8B-B14F-4D97-AF65-F5344CB8AC3E}">
        <p14:creationId xmlns:p14="http://schemas.microsoft.com/office/powerpoint/2010/main" val="3713077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EE71B-8934-3ECE-178C-B80153A9C95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C7A18D-93B7-60C4-DCAC-0100D69D0054}"/>
              </a:ext>
            </a:extLst>
          </p:cNvPr>
          <p:cNvSpPr>
            <a:spLocks noGrp="1"/>
          </p:cNvSpPr>
          <p:nvPr>
            <p:ph type="title"/>
          </p:nvPr>
        </p:nvSpPr>
        <p:spPr/>
        <p:txBody>
          <a:bodyPr/>
          <a:lstStyle/>
          <a:p>
            <a:pPr algn="ctr"/>
            <a:r>
              <a:rPr lang="de-DE" dirty="0">
                <a:solidFill>
                  <a:schemeClr val="bg1"/>
                </a:solidFill>
              </a:rPr>
              <a:t>References</a:t>
            </a:r>
          </a:p>
        </p:txBody>
      </p:sp>
      <p:sp>
        <p:nvSpPr>
          <p:cNvPr id="4" name="Inhaltsplatzhalter 3">
            <a:extLst>
              <a:ext uri="{FF2B5EF4-FFF2-40B4-BE49-F238E27FC236}">
                <a16:creationId xmlns:a16="http://schemas.microsoft.com/office/drawing/2014/main" id="{96C27E4D-D098-3A77-181E-111B331B0148}"/>
              </a:ext>
            </a:extLst>
          </p:cNvPr>
          <p:cNvSpPr>
            <a:spLocks noGrp="1"/>
          </p:cNvSpPr>
          <p:nvPr>
            <p:ph idx="1"/>
          </p:nvPr>
        </p:nvSpPr>
        <p:spPr/>
        <p:txBody>
          <a:bodyPr>
            <a:normAutofit fontScale="77500" lnSpcReduction="20000"/>
          </a:bodyPr>
          <a:lstStyle/>
          <a:p>
            <a:pPr marL="0" indent="0">
              <a:lnSpc>
                <a:spcPct val="107000"/>
              </a:lnSpc>
              <a:spcBef>
                <a:spcPts val="0"/>
              </a:spcBef>
              <a:spcAft>
                <a:spcPts val="600"/>
              </a:spcAft>
              <a:buNone/>
            </a:pP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Abrams, Mere, LCSW, and Sian Ferguson “Understanding What It Means to Be Nonbinary.” </a:t>
            </a:r>
            <a:r>
              <a:rPr lang="en-US" sz="18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Healthline</a:t>
            </a:r>
            <a:r>
              <a:rPr lang="en-US"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June 26, 2023. </a:t>
            </a:r>
            <a:r>
              <a:rPr lang="en-US" sz="1800"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 tooltip="Online article “Understanding What It Means to Be Nonbinary” by Mere Abrams LCSW, and Sian Ferguson on the website healthline.com (opens website)">
                  <a:extLst>
                    <a:ext uri="{A12FA001-AC4F-418D-AE19-62706E023703}">
                      <ahyp:hlinkClr xmlns:ahyp="http://schemas.microsoft.com/office/drawing/2018/hyperlinkcolor" val="tx"/>
                    </a:ext>
                  </a:extLst>
                </a:hlinkClick>
              </a:rPr>
              <a:t>https://www.healthline.com/health/nonbinary</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de-DE"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Bundesministerium für wirtschaftliche Zusammenarbeit und Entwicklung. “Gender.” </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Accessed September 30, 2024. </a:t>
            </a:r>
            <a:r>
              <a:rPr lang="en-US" sz="1800"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3" tooltip="Lexicon entry “Gender“ in the Lexicon of Development Policy of the Bundesministerium für wirtschaftliche Zusammenarbeit und Entwicklung on the website of Bundesministerium für wirtschaftliche Zusammenarbeit und Entwicklung (opens website)">
                  <a:extLst>
                    <a:ext uri="{A12FA001-AC4F-418D-AE19-62706E023703}">
                      <ahyp:hlinkClr xmlns:ahyp="http://schemas.microsoft.com/office/drawing/2018/hyperlinkcolor" val="tx"/>
                    </a:ext>
                  </a:extLst>
                </a:hlinkClick>
              </a:rPr>
              <a:t>https://www.bmz.de/de/service/lexikon/gender-14414</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Center for Inclusion and Social Change. “Pride Flag Guide.” Accessed September 30, 2024. </a:t>
            </a:r>
            <a:r>
              <a:rPr lang="en-US" sz="1800"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tooltip="Pride Flag Guide on the website of the Center for Inclusion and Social Change (opens website)">
                  <a:extLst>
                    <a:ext uri="{A12FA001-AC4F-418D-AE19-62706E023703}">
                      <ahyp:hlinkClr xmlns:ahyp="http://schemas.microsoft.com/office/drawing/2018/hyperlinkcolor" val="tx"/>
                    </a:ext>
                  </a:extLst>
                </a:hlinkClick>
              </a:rPr>
              <a:t>https://www.colorado.edu/cisc/pride-flag-guide</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de-DE"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Abu-</a:t>
            </a:r>
            <a:r>
              <a:rPr lang="de-DE" sz="1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Manneh</a:t>
            </a:r>
            <a:r>
              <a:rPr lang="de-DE"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Bashir. </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Marxism of Raymond Williams.” Catalyst, November 24, 2022. </a:t>
            </a:r>
            <a:r>
              <a:rPr lang="en-US" sz="1800"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5" tooltip="Online article “The Marxism of Raymond Williams” by Bashir Abu-Manneh in the Online-Journal “Catalyst” (opens website)">
                  <a:extLst>
                    <a:ext uri="{A12FA001-AC4F-418D-AE19-62706E023703}">
                      <ahyp:hlinkClr xmlns:ahyp="http://schemas.microsoft.com/office/drawing/2018/hyperlinkcolor" val="tx"/>
                    </a:ext>
                  </a:extLst>
                </a:hlinkClick>
              </a:rPr>
              <a:t>https://catalyst-journal.com/2022/11/the-marxism-of-raymond-williams</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Clancy, Kate, Agustin Fuentes, Caroline </a:t>
            </a:r>
            <a:r>
              <a:rPr lang="en-US" sz="1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Vansickle</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 Catherine Clune-Taylor. “Biology Is Not Binary.” American Scientist, March 2024. </a:t>
            </a:r>
            <a:r>
              <a:rPr lang="en-US" sz="1800"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6" tooltip="Online article “Biology Is Not Binary” by Kate Clancy, Agustin Fuentes, Caroline Vansickle, and Catherine Clune-Taylor in the Online-Journal “American Scientist” (opens website)">
                  <a:extLst>
                    <a:ext uri="{A12FA001-AC4F-418D-AE19-62706E023703}">
                      <ahyp:hlinkClr xmlns:ahyp="http://schemas.microsoft.com/office/drawing/2018/hyperlinkcolor" val="tx"/>
                    </a:ext>
                  </a:extLst>
                </a:hlinkClick>
              </a:rPr>
              <a:t>https://www.americanscientist.org/article/biology-is-not-binary</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600"/>
              </a:spcAft>
              <a:buNone/>
            </a:pP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Fuentes, </a:t>
            </a:r>
            <a:r>
              <a:rPr lang="en-US" sz="1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Agustín</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“Here’s Why Human Sex Is Not Binary.” Scientific American, May 1, 2023. </a:t>
            </a:r>
            <a:r>
              <a:rPr lang="en-US" sz="1800"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7" tooltip="Online article “Here’s Why Human Sex Is Not Binary” by Agustín Fuentes in the Online-Journal “Scientific American” (opens website) ">
                  <a:extLst>
                    <a:ext uri="{A12FA001-AC4F-418D-AE19-62706E023703}">
                      <ahyp:hlinkClr xmlns:ahyp="http://schemas.microsoft.com/office/drawing/2018/hyperlinkcolor" val="tx"/>
                    </a:ext>
                  </a:extLst>
                </a:hlinkClick>
              </a:rPr>
              <a:t>https://www.scientificamerican.com/article/heres-why-human-sex-is-not-binary/</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de-DE"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Keenan, Bernard. </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“Mimetic Desire &amp; the Scapegoat: Notes on the Thought of René Girard.” Critical Legal Thinking, September 4, 2023. </a:t>
            </a:r>
            <a:r>
              <a:rPr lang="de-DE" sz="1800"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8" tooltip="Online article “Mimetic Desire &amp; the Scapegoat: Notes on the Thought of René Girard” by Bernard Keenan on the Blog of Critical Legal Thinking (opens website)">
                  <a:extLst>
                    <a:ext uri="{A12FA001-AC4F-418D-AE19-62706E023703}">
                      <ahyp:hlinkClr xmlns:ahyp="http://schemas.microsoft.com/office/drawing/2018/hyperlinkcolor" val="tx"/>
                    </a:ext>
                  </a:extLst>
                </a:hlinkClick>
              </a:rPr>
              <a:t>https://criticallegalthinking.com/2023/09/04/mimetic-desire-the-scapegoat-notes-on-the-thought-of-rene-girard/</a:t>
            </a:r>
            <a:r>
              <a:rPr lang="de-DE"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Bef>
                <a:spcPts val="0"/>
              </a:spcBef>
              <a:spcAft>
                <a:spcPts val="600"/>
              </a:spcAft>
              <a:buNone/>
            </a:pPr>
            <a:r>
              <a:rPr lang="en-US" sz="18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Merriam-Webster.com Dictionary,</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s.v.</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“queer,” accessed September 27, 2024, </a:t>
            </a:r>
            <a:r>
              <a:rPr lang="en-US" sz="1800"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9" tooltip="Dictionary entry “queer” in the Merriam-Webster Dictionary online (opens website)">
                  <a:extLst>
                    <a:ext uri="{A12FA001-AC4F-418D-AE19-62706E023703}">
                      <ahyp:hlinkClr xmlns:ahyp="http://schemas.microsoft.com/office/drawing/2018/hyperlinkcolor" val="tx"/>
                    </a:ext>
                  </a:extLst>
                </a:hlinkClick>
              </a:rPr>
              <a:t>https://www.merriam-webster.com/dictionary/queer</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en-US" sz="18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Oxford English Dictionary</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s.v.</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“queer (</a:t>
            </a:r>
            <a:r>
              <a:rPr lang="en-US" sz="18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adj.1</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June 2024, </a:t>
            </a:r>
            <a:r>
              <a:rPr lang="en-US" sz="1800"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10" tooltip="Dictionary entry “queer” in the Oxford English Dictionary online (opens website)">
                  <a:extLst>
                    <a:ext uri="{A12FA001-AC4F-418D-AE19-62706E023703}">
                      <ahyp:hlinkClr xmlns:ahyp="http://schemas.microsoft.com/office/drawing/2018/hyperlinkcolor" val="tx"/>
                    </a:ext>
                  </a:extLst>
                </a:hlinkClick>
              </a:rPr>
              <a:t>https://doi.org/10.1093/OED/9610104456</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Raines, Ramie. </a:t>
            </a:r>
            <a:r>
              <a:rPr lang="en-US" sz="18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T in LGBT+.  Everything You Need to Know About Being Trans</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London: Vermillion, 2023.</a:t>
            </a:r>
            <a:endParaRPr lang="de-DE"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en-US" sz="18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Urban Dictionary</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s.v.</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“queer,” accessed September 30, 2024, </a:t>
            </a:r>
            <a:r>
              <a:rPr lang="en-US" sz="1800"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11" tooltip="Dictionary entry “queer” in the Urban Dictionary online (opens website)">
                  <a:extLst>
                    <a:ext uri="{A12FA001-AC4F-418D-AE19-62706E023703}">
                      <ahyp:hlinkClr xmlns:ahyp="http://schemas.microsoft.com/office/drawing/2018/hyperlinkcolor" val="tx"/>
                    </a:ext>
                  </a:extLst>
                </a:hlinkClick>
              </a:rPr>
              <a:t>https://www.urbandictionary.com/define.php?term=queer</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2833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E92BA-DA2A-5B34-44F4-0B7504BD5BC2}"/>
            </a:ext>
          </a:extLst>
        </p:cNvPr>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F555816C-326C-7403-2B71-D87E4671BEB9}"/>
              </a:ext>
            </a:extLst>
          </p:cNvPr>
          <p:cNvSpPr>
            <a:spLocks noGrp="1"/>
          </p:cNvSpPr>
          <p:nvPr>
            <p:ph idx="1"/>
          </p:nvPr>
        </p:nvSpPr>
        <p:spPr>
          <a:xfrm>
            <a:off x="831112" y="1974481"/>
            <a:ext cx="4655288" cy="4351338"/>
          </a:xfrm>
        </p:spPr>
        <p:txBody>
          <a:bodyPr>
            <a:normAutofit fontScale="92500" lnSpcReduction="20000"/>
          </a:bodyPr>
          <a:lstStyle/>
          <a:p>
            <a:pPr marL="0" indent="0">
              <a:buNone/>
            </a:pPr>
            <a:endParaRPr lang="en-GB" sz="1800" noProof="0" dirty="0"/>
          </a:p>
          <a:p>
            <a:pPr marL="0" indent="0">
              <a:buNone/>
            </a:pPr>
            <a:endParaRPr lang="en-GB" sz="1800" noProof="0" dirty="0"/>
          </a:p>
          <a:p>
            <a:pPr marL="0" indent="0">
              <a:buNone/>
            </a:pPr>
            <a:r>
              <a:rPr lang="en-GB" sz="1800" noProof="0" dirty="0">
                <a:solidFill>
                  <a:schemeClr val="bg1"/>
                </a:solidFill>
              </a:rPr>
              <a:t>Kerstin-Anja </a:t>
            </a:r>
            <a:r>
              <a:rPr lang="en-GB" sz="1800" noProof="0" dirty="0" err="1">
                <a:solidFill>
                  <a:schemeClr val="bg1"/>
                </a:solidFill>
              </a:rPr>
              <a:t>Münderlein</a:t>
            </a:r>
            <a:r>
              <a:rPr lang="en-GB" sz="1800" noProof="0" dirty="0">
                <a:solidFill>
                  <a:schemeClr val="bg1"/>
                </a:solidFill>
              </a:rPr>
              <a:t>/University </a:t>
            </a:r>
            <a:r>
              <a:rPr lang="en-GB" sz="1800" dirty="0">
                <a:solidFill>
                  <a:schemeClr val="bg1"/>
                </a:solidFill>
              </a:rPr>
              <a:t>o</a:t>
            </a:r>
            <a:r>
              <a:rPr lang="en-GB" sz="1800" noProof="0" dirty="0">
                <a:solidFill>
                  <a:schemeClr val="bg1"/>
                </a:solidFill>
              </a:rPr>
              <a:t>f Bamberg, CC BY 4.0</a:t>
            </a:r>
          </a:p>
          <a:p>
            <a:pPr marL="0" indent="0">
              <a:buNone/>
            </a:pPr>
            <a:endParaRPr lang="en-GB" sz="1800" noProof="0" dirty="0">
              <a:solidFill>
                <a:schemeClr val="bg1"/>
              </a:solidFill>
            </a:endParaRPr>
          </a:p>
          <a:p>
            <a:pPr marL="0" indent="0">
              <a:buNone/>
            </a:pPr>
            <a:r>
              <a:rPr lang="en-GB" sz="1800" noProof="0" dirty="0">
                <a:solidFill>
                  <a:schemeClr val="bg1"/>
                </a:solidFill>
              </a:rPr>
              <a:t>This contribution is part of the multimedia series </a:t>
            </a:r>
            <a:r>
              <a:rPr lang="en-GB" sz="1800" i="1" noProof="0" dirty="0">
                <a:solidFill>
                  <a:schemeClr val="bg1"/>
                </a:solidFill>
              </a:rPr>
              <a:t>#</a:t>
            </a:r>
            <a:r>
              <a:rPr lang="en-GB" sz="1800" i="1" noProof="0" dirty="0" err="1">
                <a:solidFill>
                  <a:schemeClr val="bg1"/>
                </a:solidFill>
              </a:rPr>
              <a:t>Diversitäten</a:t>
            </a:r>
            <a:r>
              <a:rPr lang="en-GB" sz="1800" i="1" noProof="0" dirty="0">
                <a:solidFill>
                  <a:schemeClr val="bg1"/>
                </a:solidFill>
              </a:rPr>
              <a:t> </a:t>
            </a:r>
            <a:r>
              <a:rPr lang="en-GB" sz="1800" noProof="0" dirty="0">
                <a:solidFill>
                  <a:schemeClr val="bg1"/>
                </a:solidFill>
              </a:rPr>
              <a:t>of the ‘Culture and Education’ department of the Bamberg Centre for Teacher Education. </a:t>
            </a:r>
          </a:p>
          <a:p>
            <a:pPr marL="0" indent="0">
              <a:buNone/>
            </a:pPr>
            <a:r>
              <a:rPr lang="en-GB" sz="1800" noProof="0" dirty="0">
                <a:solidFill>
                  <a:schemeClr val="bg1"/>
                </a:solidFill>
              </a:rPr>
              <a:t>It was created as part of the project ‘</a:t>
            </a:r>
            <a:r>
              <a:rPr lang="en-GB" sz="1800" noProof="0" dirty="0" err="1">
                <a:solidFill>
                  <a:schemeClr val="bg1"/>
                </a:solidFill>
              </a:rPr>
              <a:t>DiKuLe</a:t>
            </a:r>
            <a:r>
              <a:rPr lang="en-GB" sz="1800" noProof="0" dirty="0">
                <a:solidFill>
                  <a:schemeClr val="bg1"/>
                </a:solidFill>
              </a:rPr>
              <a:t>: Developing Digital Teaching Cultures’ at the Otto Friedrich University of Bamberg, funded by the </a:t>
            </a:r>
            <a:r>
              <a:rPr lang="en-GB" sz="1800" i="1" noProof="0" dirty="0">
                <a:solidFill>
                  <a:schemeClr val="bg1"/>
                </a:solidFill>
              </a:rPr>
              <a:t>Stiftung Innovation in der </a:t>
            </a:r>
            <a:r>
              <a:rPr lang="en-GB" sz="1800" i="1" noProof="0" dirty="0" err="1">
                <a:solidFill>
                  <a:schemeClr val="bg1"/>
                </a:solidFill>
              </a:rPr>
              <a:t>Hochschullehre</a:t>
            </a:r>
            <a:r>
              <a:rPr lang="en-GB" sz="1800" i="1" noProof="0" dirty="0">
                <a:solidFill>
                  <a:schemeClr val="bg1"/>
                </a:solidFill>
              </a:rPr>
              <a:t>.</a:t>
            </a:r>
            <a:r>
              <a:rPr lang="en-GB" sz="1800" noProof="0" dirty="0">
                <a:solidFill>
                  <a:schemeClr val="bg1"/>
                </a:solidFill>
              </a:rPr>
              <a:t> </a:t>
            </a:r>
          </a:p>
          <a:p>
            <a:pPr marL="0" indent="0">
              <a:buNone/>
            </a:pPr>
            <a:r>
              <a:rPr lang="en-GB" sz="1800" noProof="0" dirty="0">
                <a:solidFill>
                  <a:schemeClr val="bg1"/>
                </a:solidFill>
              </a:rPr>
              <a:t>Project leaders/editors of the contribution series: Adrianna </a:t>
            </a:r>
            <a:r>
              <a:rPr lang="en-GB" sz="1800" noProof="0" dirty="0" err="1">
                <a:solidFill>
                  <a:schemeClr val="bg1"/>
                </a:solidFill>
              </a:rPr>
              <a:t>Hlukhovych</a:t>
            </a:r>
            <a:r>
              <a:rPr lang="en-GB" sz="1800" noProof="0" dirty="0">
                <a:solidFill>
                  <a:schemeClr val="bg1"/>
                </a:solidFill>
              </a:rPr>
              <a:t>, Dominik Herrmann, Konstantin Lindner, Sabine Vogt.</a:t>
            </a:r>
          </a:p>
          <a:p>
            <a:pPr marL="0" indent="0">
              <a:buNone/>
            </a:pPr>
            <a:endParaRPr lang="en-GB" sz="1800" noProof="0" dirty="0">
              <a:solidFill>
                <a:schemeClr val="bg1"/>
              </a:solidFill>
            </a:endParaRPr>
          </a:p>
          <a:p>
            <a:pPr marL="0" indent="0">
              <a:buNone/>
            </a:pPr>
            <a:r>
              <a:rPr lang="en-GB" sz="1800" noProof="0">
                <a:solidFill>
                  <a:schemeClr val="bg1"/>
                </a:solidFill>
              </a:rPr>
              <a:t>2025</a:t>
            </a:r>
            <a:endParaRPr lang="en-GB" sz="1800" noProof="0" dirty="0">
              <a:solidFill>
                <a:schemeClr val="bg1"/>
              </a:solidFill>
            </a:endParaRPr>
          </a:p>
          <a:p>
            <a:pPr marL="0" indent="0">
              <a:buNone/>
            </a:pPr>
            <a:endParaRPr lang="en-GB" sz="1800" noProof="0" dirty="0"/>
          </a:p>
          <a:p>
            <a:pPr marL="0" indent="0">
              <a:buNone/>
            </a:pPr>
            <a:endParaRPr lang="en-GB" sz="1800" noProof="0" dirty="0"/>
          </a:p>
          <a:p>
            <a:pPr marL="0" indent="0">
              <a:buNone/>
            </a:pPr>
            <a:endParaRPr lang="en-GB" sz="1900" noProof="0" dirty="0"/>
          </a:p>
          <a:p>
            <a:pPr marL="0" indent="0">
              <a:buNone/>
            </a:pPr>
            <a:endParaRPr lang="en-GB" sz="2000" noProof="0" dirty="0"/>
          </a:p>
          <a:p>
            <a:pPr marL="0" indent="0">
              <a:buNone/>
            </a:pPr>
            <a:endParaRPr lang="en-GB" sz="2200" noProof="0" dirty="0"/>
          </a:p>
          <a:p>
            <a:pPr marL="0" indent="0">
              <a:buNone/>
            </a:pPr>
            <a:endParaRPr lang="en-GB" sz="2200" noProof="0" dirty="0"/>
          </a:p>
        </p:txBody>
      </p:sp>
      <p:sp>
        <p:nvSpPr>
          <p:cNvPr id="2" name="Titel 1">
            <a:extLst>
              <a:ext uri="{FF2B5EF4-FFF2-40B4-BE49-F238E27FC236}">
                <a16:creationId xmlns:a16="http://schemas.microsoft.com/office/drawing/2014/main" id="{C673FE3A-C602-2D22-5423-B0E921B73A1F}"/>
              </a:ext>
            </a:extLst>
          </p:cNvPr>
          <p:cNvSpPr>
            <a:spLocks noGrp="1"/>
          </p:cNvSpPr>
          <p:nvPr>
            <p:ph type="title"/>
          </p:nvPr>
        </p:nvSpPr>
        <p:spPr>
          <a:solidFill>
            <a:srgbClr val="484646"/>
          </a:solidFill>
        </p:spPr>
        <p:txBody>
          <a:bodyPr/>
          <a:lstStyle/>
          <a:p>
            <a:r>
              <a:rPr lang="de-DE" dirty="0">
                <a:solidFill>
                  <a:srgbClr val="484646"/>
                </a:solidFill>
              </a:rPr>
              <a:t>Impressum</a:t>
            </a:r>
          </a:p>
        </p:txBody>
      </p:sp>
    </p:spTree>
    <p:extLst>
      <p:ext uri="{BB962C8B-B14F-4D97-AF65-F5344CB8AC3E}">
        <p14:creationId xmlns:p14="http://schemas.microsoft.com/office/powerpoint/2010/main" val="2262772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DBD5836-957D-0FB1-B77E-0886B78D30A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de-DE" dirty="0"/>
              <a:t>Notation </a:t>
            </a:r>
            <a:r>
              <a:rPr lang="en-AU" dirty="0"/>
              <a:t>“</a:t>
            </a:r>
            <a:r>
              <a:rPr lang="de-DE" dirty="0"/>
              <a:t>queer</a:t>
            </a:r>
            <a:r>
              <a:rPr lang="en-AU" dirty="0"/>
              <a:t>”</a:t>
            </a:r>
            <a:endParaRPr lang="de-DE" dirty="0"/>
          </a:p>
        </p:txBody>
      </p:sp>
      <p:pic>
        <p:nvPicPr>
          <p:cNvPr id="10" name="Grafik 9" descr="A picture of the Pride flag with a different spelling of “queer” in each colour.">
            <a:extLst>
              <a:ext uri="{FF2B5EF4-FFF2-40B4-BE49-F238E27FC236}">
                <a16:creationId xmlns:a16="http://schemas.microsoft.com/office/drawing/2014/main" id="{77DEB23C-7630-5B53-EC91-F7952F662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856" y="1112520"/>
            <a:ext cx="4632960" cy="4632960"/>
          </a:xfrm>
          <a:prstGeom prst="rect">
            <a:avLst/>
          </a:prstGeom>
        </p:spPr>
      </p:pic>
      <p:sp>
        <p:nvSpPr>
          <p:cNvPr id="12" name="Rechteck 11">
            <a:extLst>
              <a:ext uri="{FF2B5EF4-FFF2-40B4-BE49-F238E27FC236}">
                <a16:creationId xmlns:a16="http://schemas.microsoft.com/office/drawing/2014/main" id="{EB9647E5-7000-E6B6-2615-EEFDFEE7FA22}"/>
              </a:ext>
            </a:extLst>
          </p:cNvPr>
          <p:cNvSpPr/>
          <p:nvPr/>
        </p:nvSpPr>
        <p:spPr>
          <a:xfrm>
            <a:off x="2014273" y="963602"/>
            <a:ext cx="2183868" cy="923330"/>
          </a:xfrm>
          <a:prstGeom prst="rect">
            <a:avLst/>
          </a:prstGeom>
          <a:noFill/>
        </p:spPr>
        <p:txBody>
          <a:bodyPr wrap="none" lIns="91440" tIns="45720" rIns="91440" bIns="45720">
            <a:spAutoFit/>
          </a:bodyPr>
          <a:lstStyle/>
          <a:p>
            <a:pPr algn="ctr"/>
            <a:r>
              <a:rPr lang="de-DE" sz="5400" b="1" dirty="0">
                <a:ln w="6600">
                  <a:solidFill>
                    <a:schemeClr val="accent2"/>
                  </a:solidFill>
                  <a:prstDash val="solid"/>
                </a:ln>
                <a:solidFill>
                  <a:srgbClr val="FFFFFF"/>
                </a:solidFill>
                <a:effectLst>
                  <a:outerShdw dist="38100" dir="2700000" algn="tl" rotWithShape="0">
                    <a:schemeClr val="accent2"/>
                  </a:outerShdw>
                </a:effectLst>
              </a:rPr>
              <a:t>q</a:t>
            </a:r>
            <a:r>
              <a:rPr lang="de-DE" sz="5400" b="1" cap="none" spc="0" dirty="0">
                <a:ln w="6600">
                  <a:solidFill>
                    <a:schemeClr val="accent2"/>
                  </a:solidFill>
                  <a:prstDash val="solid"/>
                </a:ln>
                <a:solidFill>
                  <a:srgbClr val="FFFFFF"/>
                </a:solidFill>
                <a:effectLst>
                  <a:outerShdw dist="38100" dir="2700000" algn="tl" rotWithShape="0">
                    <a:schemeClr val="accent2"/>
                  </a:outerShdw>
                </a:effectLst>
              </a:rPr>
              <a:t>uere?</a:t>
            </a:r>
          </a:p>
        </p:txBody>
      </p:sp>
      <p:sp>
        <p:nvSpPr>
          <p:cNvPr id="13" name="Rechteck 12">
            <a:extLst>
              <a:ext uri="{FF2B5EF4-FFF2-40B4-BE49-F238E27FC236}">
                <a16:creationId xmlns:a16="http://schemas.microsoft.com/office/drawing/2014/main" id="{D339CC59-DFB6-A6EA-7E13-9BBE4BF6D063}"/>
              </a:ext>
            </a:extLst>
          </p:cNvPr>
          <p:cNvSpPr/>
          <p:nvPr/>
        </p:nvSpPr>
        <p:spPr>
          <a:xfrm>
            <a:off x="1986344" y="1750918"/>
            <a:ext cx="2165979" cy="923330"/>
          </a:xfrm>
          <a:prstGeom prst="rect">
            <a:avLst/>
          </a:prstGeom>
          <a:noFill/>
        </p:spPr>
        <p:txBody>
          <a:bodyPr wrap="none" lIns="91440" tIns="45720" rIns="91440" bIns="45720">
            <a:spAutoFit/>
          </a:bodyPr>
          <a:lstStyle/>
          <a:p>
            <a:pPr algn="ctr"/>
            <a:r>
              <a:rPr lang="de-DE" sz="5400" b="1" dirty="0" err="1">
                <a:ln w="6600">
                  <a:solidFill>
                    <a:schemeClr val="accent2"/>
                  </a:solidFill>
                  <a:prstDash val="solid"/>
                </a:ln>
                <a:solidFill>
                  <a:srgbClr val="FFFFFF"/>
                </a:solidFill>
                <a:effectLst>
                  <a:outerShdw dist="38100" dir="2700000" algn="tl" rotWithShape="0">
                    <a:schemeClr val="accent2"/>
                  </a:outerShdw>
                </a:effectLst>
              </a:rPr>
              <a:t>q</a:t>
            </a:r>
            <a:r>
              <a:rPr lang="de-DE" sz="5400" b="1" cap="none" spc="0" dirty="0" err="1">
                <a:ln w="6600">
                  <a:solidFill>
                    <a:schemeClr val="accent2"/>
                  </a:solidFill>
                  <a:prstDash val="solid"/>
                </a:ln>
                <a:solidFill>
                  <a:srgbClr val="FFFFFF"/>
                </a:solidFill>
                <a:effectLst>
                  <a:outerShdw dist="38100" dir="2700000" algn="tl" rotWithShape="0">
                    <a:schemeClr val="accent2"/>
                  </a:outerShdw>
                </a:effectLst>
              </a:rPr>
              <a:t>ueyr</a:t>
            </a:r>
            <a:r>
              <a:rPr lang="de-DE" sz="5400" b="1" cap="none" spc="0" dirty="0">
                <a:ln w="6600">
                  <a:solidFill>
                    <a:schemeClr val="accent2"/>
                  </a:solidFill>
                  <a:prstDash val="solid"/>
                </a:ln>
                <a:solidFill>
                  <a:srgbClr val="FFFFFF"/>
                </a:solidFill>
                <a:effectLst>
                  <a:outerShdw dist="38100" dir="2700000" algn="tl" rotWithShape="0">
                    <a:schemeClr val="accent2"/>
                  </a:outerShdw>
                </a:effectLst>
              </a:rPr>
              <a:t>?</a:t>
            </a:r>
          </a:p>
        </p:txBody>
      </p:sp>
      <p:sp>
        <p:nvSpPr>
          <p:cNvPr id="15" name="Rechteck 14">
            <a:extLst>
              <a:ext uri="{FF2B5EF4-FFF2-40B4-BE49-F238E27FC236}">
                <a16:creationId xmlns:a16="http://schemas.microsoft.com/office/drawing/2014/main" id="{ACB93FB6-7B15-5A9B-784A-FEF2164F065A}"/>
              </a:ext>
            </a:extLst>
          </p:cNvPr>
          <p:cNvSpPr/>
          <p:nvPr/>
        </p:nvSpPr>
        <p:spPr>
          <a:xfrm>
            <a:off x="1840348" y="2505681"/>
            <a:ext cx="2531719" cy="923330"/>
          </a:xfrm>
          <a:prstGeom prst="rect">
            <a:avLst/>
          </a:prstGeom>
          <a:noFill/>
        </p:spPr>
        <p:txBody>
          <a:bodyPr wrap="none" lIns="91440" tIns="45720" rIns="91440" bIns="45720">
            <a:spAutoFit/>
          </a:bodyPr>
          <a:lstStyle/>
          <a:p>
            <a:pPr algn="ctr"/>
            <a:r>
              <a:rPr lang="de-DE" sz="5400" b="1" dirty="0">
                <a:ln w="6600">
                  <a:solidFill>
                    <a:schemeClr val="accent2"/>
                  </a:solidFill>
                  <a:prstDash val="solid"/>
                </a:ln>
                <a:solidFill>
                  <a:srgbClr val="FFFFFF"/>
                </a:solidFill>
                <a:effectLst>
                  <a:outerShdw dist="38100" dir="2700000" algn="tl" rotWithShape="0">
                    <a:schemeClr val="accent2"/>
                  </a:outerShdw>
                </a:effectLst>
              </a:rPr>
              <a:t>q</a:t>
            </a:r>
            <a:r>
              <a:rPr lang="de-DE" sz="5400" b="1" cap="none" spc="0" dirty="0">
                <a:ln w="6600">
                  <a:solidFill>
                    <a:schemeClr val="accent2"/>
                  </a:solidFill>
                  <a:prstDash val="solid"/>
                </a:ln>
                <a:solidFill>
                  <a:srgbClr val="FFFFFF"/>
                </a:solidFill>
                <a:effectLst>
                  <a:outerShdw dist="38100" dir="2700000" algn="tl" rotWithShape="0">
                    <a:schemeClr val="accent2"/>
                  </a:outerShdw>
                </a:effectLst>
              </a:rPr>
              <a:t>ueere?</a:t>
            </a:r>
          </a:p>
        </p:txBody>
      </p:sp>
      <p:sp>
        <p:nvSpPr>
          <p:cNvPr id="14" name="Rechteck 13">
            <a:extLst>
              <a:ext uri="{FF2B5EF4-FFF2-40B4-BE49-F238E27FC236}">
                <a16:creationId xmlns:a16="http://schemas.microsoft.com/office/drawing/2014/main" id="{25D63A6B-0837-2CE4-5C7F-9EAF59A578CF}"/>
              </a:ext>
            </a:extLst>
          </p:cNvPr>
          <p:cNvSpPr/>
          <p:nvPr/>
        </p:nvSpPr>
        <p:spPr>
          <a:xfrm>
            <a:off x="2062488" y="3292997"/>
            <a:ext cx="2013693" cy="923330"/>
          </a:xfrm>
          <a:prstGeom prst="rect">
            <a:avLst/>
          </a:prstGeom>
          <a:noFill/>
        </p:spPr>
        <p:txBody>
          <a:bodyPr wrap="none" lIns="91440" tIns="45720" rIns="91440" bIns="45720">
            <a:spAutoFit/>
          </a:bodyPr>
          <a:lstStyle/>
          <a:p>
            <a:pPr algn="ctr"/>
            <a:r>
              <a:rPr lang="de-DE" sz="5400" b="1" dirty="0" err="1">
                <a:ln w="6600">
                  <a:solidFill>
                    <a:schemeClr val="accent2"/>
                  </a:solidFill>
                  <a:prstDash val="solid"/>
                </a:ln>
                <a:solidFill>
                  <a:srgbClr val="FFFFFF"/>
                </a:solidFill>
                <a:effectLst>
                  <a:outerShdw dist="38100" dir="2700000" algn="tl" rotWithShape="0">
                    <a:schemeClr val="accent2"/>
                  </a:outerShdw>
                </a:effectLst>
              </a:rPr>
              <a:t>q</a:t>
            </a:r>
            <a:r>
              <a:rPr lang="de-DE" sz="5400" b="1" cap="none" spc="0" dirty="0" err="1">
                <a:ln w="6600">
                  <a:solidFill>
                    <a:schemeClr val="accent2"/>
                  </a:solidFill>
                  <a:prstDash val="solid"/>
                </a:ln>
                <a:solidFill>
                  <a:srgbClr val="FFFFFF"/>
                </a:solidFill>
                <a:effectLst>
                  <a:outerShdw dist="38100" dir="2700000" algn="tl" rotWithShape="0">
                    <a:schemeClr val="accent2"/>
                  </a:outerShdw>
                </a:effectLst>
              </a:rPr>
              <a:t>ueir</a:t>
            </a:r>
            <a:r>
              <a:rPr lang="de-DE" sz="5400" b="1" cap="none" spc="0" dirty="0">
                <a:ln w="6600">
                  <a:solidFill>
                    <a:schemeClr val="accent2"/>
                  </a:solidFill>
                  <a:prstDash val="solid"/>
                </a:ln>
                <a:solidFill>
                  <a:srgbClr val="FFFFFF"/>
                </a:solidFill>
                <a:effectLst>
                  <a:outerShdw dist="38100" dir="2700000" algn="tl" rotWithShape="0">
                    <a:schemeClr val="accent2"/>
                  </a:outerShdw>
                </a:effectLst>
              </a:rPr>
              <a:t>?</a:t>
            </a:r>
          </a:p>
        </p:txBody>
      </p:sp>
      <p:sp>
        <p:nvSpPr>
          <p:cNvPr id="11" name="Rechteck 10">
            <a:extLst>
              <a:ext uri="{FF2B5EF4-FFF2-40B4-BE49-F238E27FC236}">
                <a16:creationId xmlns:a16="http://schemas.microsoft.com/office/drawing/2014/main" id="{E99ED4AE-D7F5-E243-A5FA-E48BBFDE3C06}"/>
              </a:ext>
            </a:extLst>
          </p:cNvPr>
          <p:cNvSpPr/>
          <p:nvPr/>
        </p:nvSpPr>
        <p:spPr>
          <a:xfrm>
            <a:off x="1973520" y="4047760"/>
            <a:ext cx="2191626" cy="923330"/>
          </a:xfrm>
          <a:prstGeom prst="rect">
            <a:avLst/>
          </a:prstGeom>
          <a:noFill/>
        </p:spPr>
        <p:txBody>
          <a:bodyPr wrap="none" lIns="91440" tIns="45720" rIns="91440" bIns="45720">
            <a:spAutoFit/>
          </a:bodyPr>
          <a:lstStyle/>
          <a:p>
            <a:pPr algn="ctr"/>
            <a:r>
              <a:rPr lang="de-DE" sz="5400" b="1" dirty="0">
                <a:ln w="6600">
                  <a:solidFill>
                    <a:schemeClr val="accent2"/>
                  </a:solidFill>
                  <a:prstDash val="solid"/>
                </a:ln>
                <a:solidFill>
                  <a:srgbClr val="FFFFFF"/>
                </a:solidFill>
                <a:effectLst>
                  <a:outerShdw dist="38100" dir="2700000" algn="tl" rotWithShape="0">
                    <a:schemeClr val="accent2"/>
                  </a:outerShdw>
                </a:effectLst>
              </a:rPr>
              <a:t>queer?</a:t>
            </a:r>
            <a:endParaRPr lang="de-DE"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Rechteck 1">
            <a:extLst>
              <a:ext uri="{FF2B5EF4-FFF2-40B4-BE49-F238E27FC236}">
                <a16:creationId xmlns:a16="http://schemas.microsoft.com/office/drawing/2014/main" id="{59B278E9-7AF0-9E8D-EED0-31DEE49B4734}"/>
              </a:ext>
            </a:extLst>
          </p:cNvPr>
          <p:cNvSpPr/>
          <p:nvPr/>
        </p:nvSpPr>
        <p:spPr>
          <a:xfrm>
            <a:off x="2014273" y="4822150"/>
            <a:ext cx="2183868" cy="923330"/>
          </a:xfrm>
          <a:prstGeom prst="rect">
            <a:avLst/>
          </a:prstGeom>
          <a:noFill/>
        </p:spPr>
        <p:txBody>
          <a:bodyPr wrap="none" lIns="91440" tIns="45720" rIns="91440" bIns="45720">
            <a:spAutoFit/>
          </a:bodyPr>
          <a:lstStyle/>
          <a:p>
            <a:pPr algn="ctr"/>
            <a:r>
              <a:rPr lang="de-DE" sz="5400" b="1" dirty="0">
                <a:ln w="6600">
                  <a:solidFill>
                    <a:schemeClr val="accent2"/>
                  </a:solidFill>
                  <a:prstDash val="solid"/>
                </a:ln>
                <a:solidFill>
                  <a:srgbClr val="FFFFFF"/>
                </a:solidFill>
                <a:effectLst>
                  <a:outerShdw dist="38100" dir="2700000" algn="tl" rotWithShape="0">
                    <a:schemeClr val="accent2"/>
                  </a:outerShdw>
                </a:effectLst>
              </a:rPr>
              <a:t>q</a:t>
            </a:r>
            <a:r>
              <a:rPr lang="de-DE" sz="5400" b="1" cap="none" spc="0" dirty="0">
                <a:ln w="6600">
                  <a:solidFill>
                    <a:schemeClr val="accent2"/>
                  </a:solidFill>
                  <a:prstDash val="solid"/>
                </a:ln>
                <a:solidFill>
                  <a:srgbClr val="FFFFFF"/>
                </a:solidFill>
                <a:effectLst>
                  <a:outerShdw dist="38100" dir="2700000" algn="tl" rotWithShape="0">
                    <a:schemeClr val="accent2"/>
                  </a:outerShdw>
                </a:effectLst>
              </a:rPr>
              <a:t>uere?</a:t>
            </a:r>
          </a:p>
        </p:txBody>
      </p:sp>
    </p:spTree>
    <p:extLst>
      <p:ext uri="{BB962C8B-B14F-4D97-AF65-F5344CB8AC3E}">
        <p14:creationId xmlns:p14="http://schemas.microsoft.com/office/powerpoint/2010/main" val="4254960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385E25D-B642-72BC-E6AE-79425B2A68F2}"/>
              </a:ext>
            </a:extLst>
          </p:cNvPr>
          <p:cNvSpPr>
            <a:spLocks noGrp="1"/>
          </p:cNvSpPr>
          <p:nvPr>
            <p:ph type="title"/>
          </p:nvPr>
        </p:nvSpPr>
        <p:spPr/>
        <p:txBody>
          <a:bodyPr/>
          <a:lstStyle/>
          <a:p>
            <a:r>
              <a:rPr lang="en-AU" dirty="0">
                <a:solidFill>
                  <a:schemeClr val="bg1"/>
                </a:solidFill>
              </a:rPr>
              <a:t>Defining “queer”</a:t>
            </a:r>
          </a:p>
        </p:txBody>
      </p:sp>
      <p:sp>
        <p:nvSpPr>
          <p:cNvPr id="6" name="Inhaltsplatzhalter 5">
            <a:extLst>
              <a:ext uri="{FF2B5EF4-FFF2-40B4-BE49-F238E27FC236}">
                <a16:creationId xmlns:a16="http://schemas.microsoft.com/office/drawing/2014/main" id="{2F583FB8-27CA-72BB-CD53-4E91FE6883AC}"/>
              </a:ext>
            </a:extLst>
          </p:cNvPr>
          <p:cNvSpPr>
            <a:spLocks noGrp="1"/>
          </p:cNvSpPr>
          <p:nvPr>
            <p:ph sz="half" idx="1"/>
          </p:nvPr>
        </p:nvSpPr>
        <p:spPr/>
        <p:txBody>
          <a:bodyPr>
            <a:normAutofit/>
          </a:bodyPr>
          <a:lstStyle/>
          <a:p>
            <a:pPr marL="0" indent="0">
              <a:buNone/>
            </a:pPr>
            <a:r>
              <a:rPr lang="en-US" sz="2200" dirty="0">
                <a:solidFill>
                  <a:schemeClr val="bg1"/>
                </a:solidFill>
              </a:rPr>
              <a:t>“Of a person: having a sexual or gender identity that does not correspond to, or that challenges, traditional (esp. heteronormative) ideas of sexuality or gender.”</a:t>
            </a:r>
          </a:p>
          <a:p>
            <a:pPr marL="0" indent="0">
              <a:buNone/>
            </a:pPr>
            <a:endParaRPr lang="en-US" sz="2200" dirty="0">
              <a:solidFill>
                <a:schemeClr val="bg1"/>
              </a:solidFill>
            </a:endParaRPr>
          </a:p>
          <a:p>
            <a:pPr marL="0" indent="0">
              <a:buNone/>
            </a:pPr>
            <a:r>
              <a:rPr lang="en-US" sz="2200" dirty="0">
                <a:solidFill>
                  <a:schemeClr val="bg1"/>
                </a:solidFill>
              </a:rPr>
              <a:t>(</a:t>
            </a:r>
            <a:r>
              <a:rPr lang="en-US" sz="2200" i="1" dirty="0">
                <a:solidFill>
                  <a:schemeClr val="bg1"/>
                </a:solidFill>
              </a:rPr>
              <a:t>OED</a:t>
            </a:r>
            <a:r>
              <a:rPr lang="en-US" sz="2200" dirty="0">
                <a:solidFill>
                  <a:schemeClr val="bg1"/>
                </a:solidFill>
              </a:rPr>
              <a:t>, “queer” 3b)</a:t>
            </a:r>
          </a:p>
          <a:p>
            <a:pPr marL="0" indent="0">
              <a:buNone/>
            </a:pPr>
            <a:endParaRPr lang="de-DE" dirty="0"/>
          </a:p>
        </p:txBody>
      </p:sp>
    </p:spTree>
    <p:extLst>
      <p:ext uri="{BB962C8B-B14F-4D97-AF65-F5344CB8AC3E}">
        <p14:creationId xmlns:p14="http://schemas.microsoft.com/office/powerpoint/2010/main" val="3409090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6">
            <a:extLst>
              <a:ext uri="{FF2B5EF4-FFF2-40B4-BE49-F238E27FC236}">
                <a16:creationId xmlns:a16="http://schemas.microsoft.com/office/drawing/2014/main" id="{1392A7D6-DB91-59F9-0758-5E14EBEFA261}"/>
              </a:ext>
            </a:extLst>
          </p:cNvPr>
          <p:cNvSpPr>
            <a:spLocks noGrp="1"/>
          </p:cNvSpPr>
          <p:nvPr>
            <p:ph type="title"/>
          </p:nvPr>
        </p:nvSpPr>
        <p:spPr>
          <a:xfrm>
            <a:off x="838200" y="365125"/>
            <a:ext cx="10515600" cy="1325563"/>
          </a:xfrm>
        </p:spPr>
        <p:txBody>
          <a:bodyPr/>
          <a:lstStyle/>
          <a:p>
            <a:r>
              <a:rPr lang="en-AU" dirty="0">
                <a:solidFill>
                  <a:schemeClr val="bg1"/>
                </a:solidFill>
              </a:rPr>
              <a:t>Defining “queer” </a:t>
            </a:r>
            <a:r>
              <a:rPr lang="en-AU" dirty="0">
                <a:solidFill>
                  <a:srgbClr val="484646"/>
                </a:solidFill>
              </a:rPr>
              <a:t>2</a:t>
            </a:r>
          </a:p>
        </p:txBody>
      </p:sp>
      <p:sp>
        <p:nvSpPr>
          <p:cNvPr id="3" name="Inhaltsplatzhalter 2">
            <a:extLst>
              <a:ext uri="{FF2B5EF4-FFF2-40B4-BE49-F238E27FC236}">
                <a16:creationId xmlns:a16="http://schemas.microsoft.com/office/drawing/2014/main" id="{E23C7DF0-8FE0-A079-C6B8-B9130184A3E2}"/>
              </a:ext>
            </a:extLst>
          </p:cNvPr>
          <p:cNvSpPr>
            <a:spLocks noGrp="1"/>
          </p:cNvSpPr>
          <p:nvPr>
            <p:ph sz="half" idx="1"/>
          </p:nvPr>
        </p:nvSpPr>
        <p:spPr/>
        <p:txBody>
          <a:bodyPr>
            <a:normAutofit/>
          </a:bodyPr>
          <a:lstStyle/>
          <a:p>
            <a:pPr marL="0" indent="0">
              <a:buNone/>
            </a:pPr>
            <a:r>
              <a:rPr lang="en-US" sz="2400" dirty="0">
                <a:solidFill>
                  <a:schemeClr val="bg1"/>
                </a:solidFill>
              </a:rPr>
              <a:t>“of, relating to, or characterized by sexual or romantic attraction that is not limited to people of a particular gender identity or sexual orientation” and </a:t>
            </a:r>
          </a:p>
          <a:p>
            <a:pPr marL="0" indent="0">
              <a:buNone/>
            </a:pPr>
            <a:r>
              <a:rPr lang="en-US" sz="2400" dirty="0">
                <a:solidFill>
                  <a:schemeClr val="bg1"/>
                </a:solidFill>
              </a:rPr>
              <a:t>“of, relating to, or being a person whose sexual orientation is not heterosexual and/or whose gender identity is not cisgender”</a:t>
            </a:r>
          </a:p>
          <a:p>
            <a:pPr marL="0" indent="0">
              <a:buNone/>
            </a:pPr>
            <a:endParaRPr lang="en-US" sz="2400" dirty="0">
              <a:solidFill>
                <a:schemeClr val="bg1"/>
              </a:solidFill>
            </a:endParaRPr>
          </a:p>
          <a:p>
            <a:pPr marL="0" indent="0">
              <a:buNone/>
            </a:pPr>
            <a:r>
              <a:rPr lang="en-US" sz="2400" dirty="0">
                <a:solidFill>
                  <a:schemeClr val="bg1"/>
                </a:solidFill>
              </a:rPr>
              <a:t> (Merriam-Webster, “queer” 2b and 2c)</a:t>
            </a:r>
          </a:p>
        </p:txBody>
      </p:sp>
    </p:spTree>
    <p:extLst>
      <p:ext uri="{BB962C8B-B14F-4D97-AF65-F5344CB8AC3E}">
        <p14:creationId xmlns:p14="http://schemas.microsoft.com/office/powerpoint/2010/main" val="1253741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1E4829F4-E300-B0D7-33AA-DB685487C5EF}"/>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nvSpPr>
        <p:spPr>
          <a:xfrm>
            <a:off x="192544" y="4399571"/>
            <a:ext cx="3438955" cy="1446550"/>
          </a:xfrm>
          <a:prstGeom prst="rect">
            <a:avLst/>
          </a:prstGeom>
          <a:noFill/>
        </p:spPr>
        <p:txBody>
          <a:bodyPr wrap="none" lIns="91440" tIns="45720" rIns="91440" bIns="45720">
            <a:spAutoFit/>
          </a:bodyPr>
          <a:lstStyle/>
          <a:p>
            <a:pPr algn="ctr"/>
            <a:r>
              <a:rPr lang="en-AU" sz="4400" b="1" cap="none" spc="0" dirty="0">
                <a:ln w="6600">
                  <a:solidFill>
                    <a:schemeClr val="accent2"/>
                  </a:solidFill>
                  <a:prstDash val="solid"/>
                </a:ln>
                <a:solidFill>
                  <a:srgbClr val="FFFFFF"/>
                </a:solidFill>
                <a:effectLst>
                  <a:outerShdw dist="38100" dir="2700000" algn="tl" rotWithShape="0">
                    <a:schemeClr val="accent2"/>
                  </a:outerShdw>
                </a:effectLst>
              </a:rPr>
              <a:t>“Trans/queer </a:t>
            </a:r>
          </a:p>
          <a:p>
            <a:pPr algn="ctr"/>
            <a:r>
              <a:rPr lang="en-AU" sz="4400" b="1" cap="none" spc="0" dirty="0">
                <a:ln w="6600">
                  <a:solidFill>
                    <a:schemeClr val="accent2"/>
                  </a:solidFill>
                  <a:prstDash val="solid"/>
                </a:ln>
                <a:solidFill>
                  <a:srgbClr val="FFFFFF"/>
                </a:solidFill>
                <a:effectLst>
                  <a:outerShdw dist="38100" dir="2700000" algn="tl" rotWithShape="0">
                    <a:schemeClr val="accent2"/>
                  </a:outerShdw>
                </a:effectLst>
              </a:rPr>
              <a:t>agenda”</a:t>
            </a:r>
          </a:p>
        </p:txBody>
      </p:sp>
      <p:sp>
        <p:nvSpPr>
          <p:cNvPr id="21" name="Rechteck 20">
            <a:extLst>
              <a:ext uri="{FF2B5EF4-FFF2-40B4-BE49-F238E27FC236}">
                <a16:creationId xmlns:a16="http://schemas.microsoft.com/office/drawing/2014/main" id="{5863DEAD-B69E-B247-232D-9466C7786FB3}"/>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nvSpPr>
        <p:spPr>
          <a:xfrm>
            <a:off x="3697648" y="4187602"/>
            <a:ext cx="2412135" cy="769441"/>
          </a:xfrm>
          <a:prstGeom prst="rect">
            <a:avLst/>
          </a:prstGeom>
          <a:noFill/>
        </p:spPr>
        <p:txBody>
          <a:bodyPr wrap="none" lIns="91440" tIns="45720" rIns="91440" bIns="45720">
            <a:spAutoFit/>
          </a:bodyPr>
          <a:lstStyle/>
          <a:p>
            <a:pPr algn="ctr"/>
            <a:r>
              <a:rPr lang="en-AU" sz="4400" b="1" cap="none" spc="0" dirty="0">
                <a:ln w="6600">
                  <a:solidFill>
                    <a:schemeClr val="accent2"/>
                  </a:solidFill>
                  <a:prstDash val="solid"/>
                </a:ln>
                <a:solidFill>
                  <a:srgbClr val="FFFFFF"/>
                </a:solidFill>
                <a:effectLst>
                  <a:outerShdw dist="38100" dir="2700000" algn="tl" rotWithShape="0">
                    <a:schemeClr val="accent2"/>
                  </a:outerShdw>
                </a:effectLst>
              </a:rPr>
              <a:t>“Pervert”</a:t>
            </a:r>
          </a:p>
        </p:txBody>
      </p:sp>
      <p:sp>
        <p:nvSpPr>
          <p:cNvPr id="8" name="Rechteck 7">
            <a:extLst>
              <a:ext uri="{FF2B5EF4-FFF2-40B4-BE49-F238E27FC236}">
                <a16:creationId xmlns:a16="http://schemas.microsoft.com/office/drawing/2014/main" id="{AF0E2586-0426-2E9E-D395-5D11F38405D2}"/>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nvSpPr>
        <p:spPr>
          <a:xfrm>
            <a:off x="4096861" y="2122846"/>
            <a:ext cx="2095445" cy="769441"/>
          </a:xfrm>
          <a:prstGeom prst="rect">
            <a:avLst/>
          </a:prstGeom>
          <a:noFill/>
        </p:spPr>
        <p:txBody>
          <a:bodyPr wrap="none" lIns="91440" tIns="45720" rIns="91440" bIns="45720">
            <a:spAutoFit/>
          </a:bodyPr>
          <a:lstStyle/>
          <a:p>
            <a:pPr algn="ctr"/>
            <a:r>
              <a:rPr lang="en-AU" sz="4400" b="1" cap="none" spc="0" dirty="0">
                <a:ln w="6600">
                  <a:solidFill>
                    <a:schemeClr val="accent2"/>
                  </a:solidFill>
                  <a:prstDash val="solid"/>
                </a:ln>
                <a:solidFill>
                  <a:srgbClr val="FFFFFF"/>
                </a:solidFill>
                <a:effectLst>
                  <a:outerShdw dist="38100" dir="2700000" algn="tl" rotWithShape="0">
                    <a:schemeClr val="accent2"/>
                  </a:outerShdw>
                </a:effectLst>
              </a:rPr>
              <a:t>“Homo”</a:t>
            </a:r>
          </a:p>
        </p:txBody>
      </p:sp>
      <p:sp>
        <p:nvSpPr>
          <p:cNvPr id="5" name="Rechteck 4">
            <a:extLst>
              <a:ext uri="{FF2B5EF4-FFF2-40B4-BE49-F238E27FC236}">
                <a16:creationId xmlns:a16="http://schemas.microsoft.com/office/drawing/2014/main" id="{10BFA630-7474-E0CF-8CAF-D67CC143974D}"/>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nvSpPr>
        <p:spPr>
          <a:xfrm>
            <a:off x="2060704" y="1161605"/>
            <a:ext cx="2189830" cy="769441"/>
          </a:xfrm>
          <a:prstGeom prst="rect">
            <a:avLst/>
          </a:prstGeom>
          <a:noFill/>
        </p:spPr>
        <p:txBody>
          <a:bodyPr wrap="none" lIns="91440" tIns="45720" rIns="91440" bIns="45720">
            <a:spAutoFit/>
          </a:bodyPr>
          <a:lstStyle/>
          <a:p>
            <a:pPr algn="ctr"/>
            <a:r>
              <a:rPr lang="en-AU" sz="4400" b="1" dirty="0">
                <a:ln w="6600">
                  <a:solidFill>
                    <a:schemeClr val="accent2"/>
                  </a:solidFill>
                  <a:prstDash val="solid"/>
                </a:ln>
                <a:solidFill>
                  <a:srgbClr val="FFFFFF"/>
                </a:solidFill>
                <a:effectLst>
                  <a:outerShdw dist="38100" dir="2700000" algn="tl" rotWithShape="0">
                    <a:schemeClr val="accent2"/>
                  </a:outerShdw>
                </a:effectLst>
              </a:rPr>
              <a:t>“</a:t>
            </a:r>
            <a:r>
              <a:rPr lang="en-AU" sz="4400" b="1" cap="none" spc="0" dirty="0">
                <a:ln w="6600">
                  <a:solidFill>
                    <a:schemeClr val="accent2"/>
                  </a:solidFill>
                  <a:prstDash val="solid"/>
                </a:ln>
                <a:solidFill>
                  <a:srgbClr val="FFFFFF"/>
                </a:solidFill>
                <a:effectLst>
                  <a:outerShdw dist="38100" dir="2700000" algn="tl" rotWithShape="0">
                    <a:schemeClr val="accent2"/>
                  </a:outerShdw>
                </a:effectLst>
              </a:rPr>
              <a:t>Sinner”</a:t>
            </a:r>
          </a:p>
        </p:txBody>
      </p:sp>
      <p:sp>
        <p:nvSpPr>
          <p:cNvPr id="7" name="Rechteck 6">
            <a:extLst>
              <a:ext uri="{FF2B5EF4-FFF2-40B4-BE49-F238E27FC236}">
                <a16:creationId xmlns:a16="http://schemas.microsoft.com/office/drawing/2014/main" id="{AF0FD571-53C3-670B-3D00-F8CEE7C2B902}"/>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nvSpPr>
        <p:spPr>
          <a:xfrm>
            <a:off x="0" y="1931046"/>
            <a:ext cx="2246577" cy="769441"/>
          </a:xfrm>
          <a:prstGeom prst="rect">
            <a:avLst/>
          </a:prstGeom>
          <a:noFill/>
        </p:spPr>
        <p:txBody>
          <a:bodyPr wrap="none" lIns="91440" tIns="45720" rIns="91440" bIns="45720">
            <a:spAutoFit/>
          </a:bodyPr>
          <a:lstStyle/>
          <a:p>
            <a:pPr algn="ctr"/>
            <a:r>
              <a:rPr lang="en-AU" sz="4400" b="1" cap="none" spc="0" dirty="0">
                <a:ln w="6600">
                  <a:solidFill>
                    <a:schemeClr val="accent2"/>
                  </a:solidFill>
                  <a:prstDash val="solid"/>
                </a:ln>
                <a:solidFill>
                  <a:srgbClr val="FFFFFF"/>
                </a:solidFill>
                <a:effectLst>
                  <a:outerShdw dist="38100" dir="2700000" algn="tl" rotWithShape="0">
                    <a:schemeClr val="accent2"/>
                  </a:outerShdw>
                </a:effectLst>
              </a:rPr>
              <a:t>“Faggot”</a:t>
            </a:r>
          </a:p>
        </p:txBody>
      </p:sp>
      <p:sp>
        <p:nvSpPr>
          <p:cNvPr id="20" name="Ellipse 19">
            <a:extLst>
              <a:ext uri="{FF2B5EF4-FFF2-40B4-BE49-F238E27FC236}">
                <a16:creationId xmlns:a16="http://schemas.microsoft.com/office/drawing/2014/main" id="{801480B0-CE6A-244D-70B2-8A7DBBC5854F}"/>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nvSpPr>
        <p:spPr>
          <a:xfrm>
            <a:off x="1341880" y="2591929"/>
            <a:ext cx="3320076" cy="162384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200" dirty="0"/>
              <a:t>Derogatory terms throughout history</a:t>
            </a:r>
          </a:p>
        </p:txBody>
      </p:sp>
      <p:sp>
        <p:nvSpPr>
          <p:cNvPr id="6" name="Titel 5">
            <a:extLst>
              <a:ext uri="{FF2B5EF4-FFF2-40B4-BE49-F238E27FC236}">
                <a16:creationId xmlns:a16="http://schemas.microsoft.com/office/drawing/2014/main" id="{D3C55926-C6C2-9D62-8EB0-86ECE3C03218}"/>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title"/>
          </p:nvPr>
        </p:nvSpPr>
        <p:spPr>
          <a:xfrm>
            <a:off x="838200" y="-1325563"/>
            <a:ext cx="10515600" cy="1325563"/>
          </a:xfrm>
        </p:spPr>
        <p:txBody>
          <a:bodyPr vert="horz" lIns="91440" tIns="45720" rIns="91440" bIns="45720" rtlCol="0" anchor="b">
            <a:normAutofit/>
          </a:bodyPr>
          <a:lstStyle/>
          <a:p>
            <a:r>
              <a:rPr lang="de-DE" dirty="0"/>
              <a:t>Derogatory terms throughout history</a:t>
            </a:r>
          </a:p>
        </p:txBody>
      </p:sp>
    </p:spTree>
    <p:extLst>
      <p:ext uri="{BB962C8B-B14F-4D97-AF65-F5344CB8AC3E}">
        <p14:creationId xmlns:p14="http://schemas.microsoft.com/office/powerpoint/2010/main" val="2926791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8E0595-4605-8351-B5D2-22BFC8840835}"/>
              </a:ext>
            </a:extLst>
          </p:cNvPr>
          <p:cNvSpPr>
            <a:spLocks noGrp="1"/>
          </p:cNvSpPr>
          <p:nvPr>
            <p:ph type="title"/>
          </p:nvPr>
        </p:nvSpPr>
        <p:spPr/>
        <p:txBody>
          <a:bodyPr/>
          <a:lstStyle/>
          <a:p>
            <a:r>
              <a:rPr lang="de-DE" dirty="0">
                <a:solidFill>
                  <a:schemeClr val="bg1"/>
                </a:solidFill>
              </a:rPr>
              <a:t>A </a:t>
            </a:r>
            <a:r>
              <a:rPr lang="de-DE" dirty="0" err="1">
                <a:solidFill>
                  <a:schemeClr val="bg1"/>
                </a:solidFill>
              </a:rPr>
              <a:t>bit</a:t>
            </a:r>
            <a:r>
              <a:rPr lang="de-DE" dirty="0">
                <a:solidFill>
                  <a:schemeClr val="bg1"/>
                </a:solidFill>
              </a:rPr>
              <a:t> of </a:t>
            </a:r>
            <a:r>
              <a:rPr lang="de-DE" dirty="0" err="1">
                <a:solidFill>
                  <a:schemeClr val="bg1"/>
                </a:solidFill>
              </a:rPr>
              <a:t>terminology</a:t>
            </a:r>
            <a:endParaRPr lang="de-DE" dirty="0">
              <a:solidFill>
                <a:schemeClr val="bg1"/>
              </a:solidFill>
            </a:endParaRPr>
          </a:p>
        </p:txBody>
      </p:sp>
      <p:pic>
        <p:nvPicPr>
          <p:cNvPr id="6" name="Inhaltsplatzhalter 5" descr="A picture showing two fists together with “LGBTQIA+” written on them.">
            <a:extLst>
              <a:ext uri="{FF2B5EF4-FFF2-40B4-BE49-F238E27FC236}">
                <a16:creationId xmlns:a16="http://schemas.microsoft.com/office/drawing/2014/main" id="{8F2A6F3F-4B17-C4BD-1AA1-5885EBEB7D6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74094"/>
            <a:ext cx="5181600" cy="3454400"/>
          </a:xfrm>
        </p:spPr>
      </p:pic>
      <p:sp>
        <p:nvSpPr>
          <p:cNvPr id="7" name="Rectangle 2">
            <a:extLst>
              <a:ext uri="{FF2B5EF4-FFF2-40B4-BE49-F238E27FC236}">
                <a16:creationId xmlns:a16="http://schemas.microsoft.com/office/drawing/2014/main" id="{20B49F8E-D3DB-827B-368B-A8273B73868D}"/>
              </a:ext>
            </a:extLst>
          </p:cNvPr>
          <p:cNvSpPr>
            <a:spLocks noChangeArrowheads="1"/>
          </p:cNvSpPr>
          <p:nvPr/>
        </p:nvSpPr>
        <p:spPr bwMode="auto">
          <a:xfrm>
            <a:off x="3207517" y="5451495"/>
            <a:ext cx="28884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de-DE" altLang="de-DE" sz="1200" dirty="0" err="1">
                <a:solidFill>
                  <a:schemeClr val="bg1">
                    <a:lumMod val="65000"/>
                  </a:schemeClr>
                </a:solidFill>
                <a:latin typeface="Arial" panose="020B0604020202020204" pitchFamily="34" charset="0"/>
              </a:rPr>
              <a:t>picture</a:t>
            </a:r>
            <a:r>
              <a:rPr lang="de-DE" altLang="de-DE" sz="1200" dirty="0">
                <a:solidFill>
                  <a:schemeClr val="bg1">
                    <a:lumMod val="65000"/>
                  </a:schemeClr>
                </a:solidFill>
                <a:latin typeface="Arial" panose="020B0604020202020204" pitchFamily="34" charset="0"/>
              </a:rPr>
              <a:t> </a:t>
            </a:r>
            <a:r>
              <a:rPr lang="de-DE" altLang="de-DE" sz="1200" dirty="0" err="1">
                <a:solidFill>
                  <a:schemeClr val="bg1">
                    <a:lumMod val="65000"/>
                  </a:schemeClr>
                </a:solidFill>
                <a:latin typeface="Arial" panose="020B0604020202020204" pitchFamily="34" charset="0"/>
              </a:rPr>
              <a:t>by</a:t>
            </a:r>
            <a:r>
              <a:rPr lang="de-DE" altLang="de-DE" sz="1200" dirty="0">
                <a:solidFill>
                  <a:schemeClr val="bg1">
                    <a:lumMod val="65000"/>
                  </a:schemeClr>
                </a:solidFill>
                <a:latin typeface="Arial" panose="020B0604020202020204" pitchFamily="34" charset="0"/>
              </a:rPr>
              <a:t> Alexander Grey on Unsplash </a:t>
            </a:r>
          </a:p>
        </p:txBody>
      </p:sp>
    </p:spTree>
    <p:extLst>
      <p:ext uri="{BB962C8B-B14F-4D97-AF65-F5344CB8AC3E}">
        <p14:creationId xmlns:p14="http://schemas.microsoft.com/office/powerpoint/2010/main" val="4057561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EC4BA9B5-8EEB-9EEE-B2A4-2C62E0CEA70C}"/>
              </a:ext>
            </a:extLst>
          </p:cNvPr>
          <p:cNvSpPr/>
          <p:nvPr/>
        </p:nvSpPr>
        <p:spPr>
          <a:xfrm>
            <a:off x="2852989" y="2965863"/>
            <a:ext cx="3025958" cy="923330"/>
          </a:xfrm>
          <a:prstGeom prst="rect">
            <a:avLst/>
          </a:prstGeom>
          <a:noFill/>
        </p:spPr>
        <p:txBody>
          <a:bodyPr wrap="none" lIns="91440" tIns="45720" rIns="91440" bIns="45720">
            <a:spAutoFit/>
          </a:bodyPr>
          <a:lstStyle/>
          <a:p>
            <a:pPr algn="ctr"/>
            <a:r>
              <a:rPr lang="de-DE" sz="5400" b="1" cap="none" spc="0" dirty="0">
                <a:ln w="22225">
                  <a:solidFill>
                    <a:schemeClr val="accent2"/>
                  </a:solidFill>
                  <a:prstDash val="solid"/>
                </a:ln>
                <a:solidFill>
                  <a:srgbClr val="C00000"/>
                </a:solidFill>
                <a:effectLst/>
              </a:rPr>
              <a:t>LGBTQIA+</a:t>
            </a:r>
          </a:p>
        </p:txBody>
      </p:sp>
      <p:sp>
        <p:nvSpPr>
          <p:cNvPr id="10" name="Rechteck 9">
            <a:extLst>
              <a:ext uri="{FF2B5EF4-FFF2-40B4-BE49-F238E27FC236}">
                <a16:creationId xmlns:a16="http://schemas.microsoft.com/office/drawing/2014/main" id="{E51D44BF-C2C9-D14C-0A0A-B79148D6E094}"/>
              </a:ext>
            </a:extLst>
          </p:cNvPr>
          <p:cNvSpPr/>
          <p:nvPr/>
        </p:nvSpPr>
        <p:spPr>
          <a:xfrm>
            <a:off x="865034" y="994115"/>
            <a:ext cx="1513556" cy="707886"/>
          </a:xfrm>
          <a:prstGeom prst="rect">
            <a:avLst/>
          </a:prstGeom>
          <a:noFill/>
        </p:spPr>
        <p:txBody>
          <a:bodyPr wrap="none" lIns="91440" tIns="45720" rIns="91440" bIns="45720">
            <a:spAutoFit/>
          </a:bodyPr>
          <a:lstStyle/>
          <a:p>
            <a:r>
              <a:rPr lang="de-DE" sz="4000" b="1" cap="none" spc="0" dirty="0" err="1">
                <a:ln w="22225">
                  <a:solidFill>
                    <a:schemeClr val="accent2"/>
                  </a:solidFill>
                  <a:prstDash val="solid"/>
                </a:ln>
                <a:solidFill>
                  <a:srgbClr val="C00000"/>
                </a:solidFill>
                <a:effectLst/>
              </a:rPr>
              <a:t>L</a:t>
            </a:r>
            <a:r>
              <a:rPr lang="de-DE" sz="3200" b="1" cap="none" spc="0" dirty="0" err="1">
                <a:ln w="22225">
                  <a:solidFill>
                    <a:schemeClr val="accent2"/>
                  </a:solidFill>
                  <a:prstDash val="solid"/>
                </a:ln>
                <a:solidFill>
                  <a:schemeClr val="accent2">
                    <a:lumMod val="40000"/>
                    <a:lumOff val="60000"/>
                  </a:schemeClr>
                </a:solidFill>
                <a:effectLst/>
              </a:rPr>
              <a:t>esbian</a:t>
            </a:r>
            <a:endParaRPr lang="de-DE" sz="4000" b="1" cap="none" spc="0" dirty="0">
              <a:ln w="22225">
                <a:solidFill>
                  <a:schemeClr val="accent2"/>
                </a:solidFill>
                <a:prstDash val="solid"/>
              </a:ln>
              <a:solidFill>
                <a:srgbClr val="C00000"/>
              </a:solidFill>
              <a:effectLst/>
            </a:endParaRPr>
          </a:p>
        </p:txBody>
      </p:sp>
      <p:sp>
        <p:nvSpPr>
          <p:cNvPr id="3" name="Rechteck 2">
            <a:extLst>
              <a:ext uri="{FF2B5EF4-FFF2-40B4-BE49-F238E27FC236}">
                <a16:creationId xmlns:a16="http://schemas.microsoft.com/office/drawing/2014/main" id="{9ACB9958-3389-6B63-9355-8B31F534B224}"/>
              </a:ext>
            </a:extLst>
          </p:cNvPr>
          <p:cNvSpPr/>
          <p:nvPr/>
        </p:nvSpPr>
        <p:spPr>
          <a:xfrm>
            <a:off x="865034" y="1582696"/>
            <a:ext cx="900183" cy="707886"/>
          </a:xfrm>
          <a:prstGeom prst="rect">
            <a:avLst/>
          </a:prstGeom>
          <a:noFill/>
        </p:spPr>
        <p:txBody>
          <a:bodyPr wrap="none" lIns="91440" tIns="45720" rIns="91440" bIns="45720">
            <a:spAutoFit/>
          </a:bodyPr>
          <a:lstStyle/>
          <a:p>
            <a:r>
              <a:rPr lang="de-DE" sz="4000" b="1" cap="none" spc="0" dirty="0">
                <a:ln w="22225">
                  <a:solidFill>
                    <a:schemeClr val="accent2"/>
                  </a:solidFill>
                  <a:prstDash val="solid"/>
                </a:ln>
                <a:solidFill>
                  <a:srgbClr val="C00000"/>
                </a:solidFill>
                <a:effectLst/>
              </a:rPr>
              <a:t>G</a:t>
            </a:r>
            <a:r>
              <a:rPr lang="de-DE" sz="3200" b="1" cap="none" spc="0" dirty="0">
                <a:ln w="22225">
                  <a:solidFill>
                    <a:schemeClr val="accent2"/>
                  </a:solidFill>
                  <a:prstDash val="solid"/>
                </a:ln>
                <a:solidFill>
                  <a:schemeClr val="accent2">
                    <a:lumMod val="40000"/>
                    <a:lumOff val="60000"/>
                  </a:schemeClr>
                </a:solidFill>
                <a:effectLst/>
              </a:rPr>
              <a:t>ay</a:t>
            </a:r>
            <a:endParaRPr lang="de-DE" sz="4000" b="1" cap="none" spc="0" dirty="0">
              <a:ln w="22225">
                <a:solidFill>
                  <a:schemeClr val="accent2"/>
                </a:solidFill>
                <a:prstDash val="solid"/>
              </a:ln>
              <a:solidFill>
                <a:srgbClr val="C00000"/>
              </a:solidFill>
              <a:effectLst/>
            </a:endParaRPr>
          </a:p>
        </p:txBody>
      </p:sp>
      <p:sp>
        <p:nvSpPr>
          <p:cNvPr id="11" name="Rechteck 10">
            <a:extLst>
              <a:ext uri="{FF2B5EF4-FFF2-40B4-BE49-F238E27FC236}">
                <a16:creationId xmlns:a16="http://schemas.microsoft.com/office/drawing/2014/main" id="{CCAED142-647E-0527-D0B3-04197E80699B}"/>
              </a:ext>
            </a:extLst>
          </p:cNvPr>
          <p:cNvSpPr/>
          <p:nvPr/>
        </p:nvSpPr>
        <p:spPr>
          <a:xfrm>
            <a:off x="838200" y="5302987"/>
            <a:ext cx="1682512" cy="707886"/>
          </a:xfrm>
          <a:prstGeom prst="rect">
            <a:avLst/>
          </a:prstGeom>
          <a:noFill/>
        </p:spPr>
        <p:txBody>
          <a:bodyPr wrap="none" lIns="91440" tIns="45720" rIns="91440" bIns="45720">
            <a:spAutoFit/>
          </a:bodyPr>
          <a:lstStyle/>
          <a:p>
            <a:r>
              <a:rPr lang="de-DE" sz="4000" b="1" dirty="0">
                <a:ln w="22225">
                  <a:solidFill>
                    <a:schemeClr val="accent2"/>
                  </a:solidFill>
                  <a:prstDash val="solid"/>
                </a:ln>
                <a:solidFill>
                  <a:srgbClr val="C00000"/>
                </a:solidFill>
              </a:rPr>
              <a:t>+ </a:t>
            </a:r>
            <a:r>
              <a:rPr lang="de-DE" sz="4000" b="1" dirty="0" err="1">
                <a:ln w="22225">
                  <a:solidFill>
                    <a:schemeClr val="accent2"/>
                  </a:solidFill>
                  <a:prstDash val="solid"/>
                </a:ln>
                <a:solidFill>
                  <a:srgbClr val="C00000"/>
                </a:solidFill>
              </a:rPr>
              <a:t>more</a:t>
            </a:r>
            <a:endParaRPr lang="de-DE" sz="4000" b="1" cap="none" spc="0" dirty="0">
              <a:ln w="22225">
                <a:solidFill>
                  <a:schemeClr val="accent2"/>
                </a:solidFill>
                <a:prstDash val="solid"/>
              </a:ln>
              <a:solidFill>
                <a:srgbClr val="C00000"/>
              </a:solidFill>
              <a:effectLst/>
            </a:endParaRPr>
          </a:p>
        </p:txBody>
      </p:sp>
      <p:sp>
        <p:nvSpPr>
          <p:cNvPr id="12" name="Rechteck 11">
            <a:extLst>
              <a:ext uri="{FF2B5EF4-FFF2-40B4-BE49-F238E27FC236}">
                <a16:creationId xmlns:a16="http://schemas.microsoft.com/office/drawing/2014/main" id="{5DF97F29-3423-76A1-C0D2-A8446B5C5728}"/>
              </a:ext>
            </a:extLst>
          </p:cNvPr>
          <p:cNvSpPr/>
          <p:nvPr/>
        </p:nvSpPr>
        <p:spPr>
          <a:xfrm>
            <a:off x="865034" y="2174475"/>
            <a:ext cx="1644168" cy="707886"/>
          </a:xfrm>
          <a:prstGeom prst="rect">
            <a:avLst/>
          </a:prstGeom>
          <a:noFill/>
        </p:spPr>
        <p:txBody>
          <a:bodyPr wrap="none" lIns="91440" tIns="45720" rIns="91440" bIns="45720">
            <a:spAutoFit/>
          </a:bodyPr>
          <a:lstStyle/>
          <a:p>
            <a:r>
              <a:rPr lang="de-DE" sz="4000" b="1" cap="none" spc="0" dirty="0" err="1">
                <a:ln w="22225">
                  <a:solidFill>
                    <a:schemeClr val="accent2"/>
                  </a:solidFill>
                  <a:prstDash val="solid"/>
                </a:ln>
                <a:solidFill>
                  <a:srgbClr val="C00000"/>
                </a:solidFill>
                <a:effectLst/>
              </a:rPr>
              <a:t>B</a:t>
            </a:r>
            <a:r>
              <a:rPr lang="de-DE" sz="3200" b="1" cap="none" spc="0" dirty="0" err="1">
                <a:ln w="22225">
                  <a:solidFill>
                    <a:schemeClr val="accent2"/>
                  </a:solidFill>
                  <a:prstDash val="solid"/>
                </a:ln>
                <a:solidFill>
                  <a:schemeClr val="accent2">
                    <a:lumMod val="40000"/>
                    <a:lumOff val="60000"/>
                  </a:schemeClr>
                </a:solidFill>
                <a:effectLst/>
              </a:rPr>
              <a:t>isexual</a:t>
            </a:r>
            <a:endParaRPr lang="de-DE" sz="4000" b="1" cap="none" spc="0" dirty="0">
              <a:ln w="22225">
                <a:solidFill>
                  <a:schemeClr val="accent2"/>
                </a:solidFill>
                <a:prstDash val="solid"/>
              </a:ln>
              <a:solidFill>
                <a:srgbClr val="C00000"/>
              </a:solidFill>
              <a:effectLst/>
            </a:endParaRPr>
          </a:p>
        </p:txBody>
      </p:sp>
      <p:sp>
        <p:nvSpPr>
          <p:cNvPr id="13" name="Rechteck 12">
            <a:extLst>
              <a:ext uri="{FF2B5EF4-FFF2-40B4-BE49-F238E27FC236}">
                <a16:creationId xmlns:a16="http://schemas.microsoft.com/office/drawing/2014/main" id="{8208647C-1141-188A-AD61-E5F5484514B9}"/>
              </a:ext>
            </a:extLst>
          </p:cNvPr>
          <p:cNvSpPr/>
          <p:nvPr/>
        </p:nvSpPr>
        <p:spPr>
          <a:xfrm>
            <a:off x="899562" y="2790028"/>
            <a:ext cx="1159869" cy="707886"/>
          </a:xfrm>
          <a:prstGeom prst="rect">
            <a:avLst/>
          </a:prstGeom>
          <a:noFill/>
        </p:spPr>
        <p:txBody>
          <a:bodyPr wrap="none" lIns="91440" tIns="45720" rIns="91440" bIns="45720">
            <a:spAutoFit/>
          </a:bodyPr>
          <a:lstStyle/>
          <a:p>
            <a:r>
              <a:rPr lang="de-DE" sz="4000" b="1" cap="none" spc="0" dirty="0">
                <a:ln w="22225">
                  <a:solidFill>
                    <a:schemeClr val="accent2"/>
                  </a:solidFill>
                  <a:prstDash val="solid"/>
                </a:ln>
                <a:solidFill>
                  <a:srgbClr val="C00000"/>
                </a:solidFill>
                <a:effectLst/>
              </a:rPr>
              <a:t>T</a:t>
            </a:r>
            <a:r>
              <a:rPr lang="de-DE" sz="3200" b="1" cap="none" spc="0" dirty="0">
                <a:ln w="22225">
                  <a:solidFill>
                    <a:schemeClr val="accent2"/>
                  </a:solidFill>
                  <a:prstDash val="solid"/>
                </a:ln>
                <a:solidFill>
                  <a:schemeClr val="accent2">
                    <a:lumMod val="40000"/>
                    <a:lumOff val="60000"/>
                  </a:schemeClr>
                </a:solidFill>
                <a:effectLst/>
              </a:rPr>
              <a:t>rans</a:t>
            </a:r>
            <a:endParaRPr lang="de-DE" sz="4000" b="1" cap="none" spc="0" dirty="0">
              <a:ln w="22225">
                <a:solidFill>
                  <a:schemeClr val="accent2"/>
                </a:solidFill>
                <a:prstDash val="solid"/>
              </a:ln>
              <a:solidFill>
                <a:srgbClr val="C00000"/>
              </a:solidFill>
              <a:effectLst/>
            </a:endParaRPr>
          </a:p>
        </p:txBody>
      </p:sp>
      <p:sp>
        <p:nvSpPr>
          <p:cNvPr id="14" name="Rechteck 13">
            <a:extLst>
              <a:ext uri="{FF2B5EF4-FFF2-40B4-BE49-F238E27FC236}">
                <a16:creationId xmlns:a16="http://schemas.microsoft.com/office/drawing/2014/main" id="{3A487ACF-C2E8-5CCB-6CCC-244ECEC834F1}"/>
              </a:ext>
            </a:extLst>
          </p:cNvPr>
          <p:cNvSpPr/>
          <p:nvPr/>
        </p:nvSpPr>
        <p:spPr>
          <a:xfrm>
            <a:off x="865034" y="3456327"/>
            <a:ext cx="1316386" cy="707886"/>
          </a:xfrm>
          <a:prstGeom prst="rect">
            <a:avLst/>
          </a:prstGeom>
          <a:noFill/>
        </p:spPr>
        <p:txBody>
          <a:bodyPr wrap="none" lIns="91440" tIns="45720" rIns="91440" bIns="45720">
            <a:spAutoFit/>
          </a:bodyPr>
          <a:lstStyle/>
          <a:p>
            <a:r>
              <a:rPr lang="de-DE" sz="4000" b="1" cap="none" spc="0" dirty="0">
                <a:ln w="22225">
                  <a:solidFill>
                    <a:schemeClr val="accent2"/>
                  </a:solidFill>
                  <a:prstDash val="solid"/>
                </a:ln>
                <a:solidFill>
                  <a:srgbClr val="C00000"/>
                </a:solidFill>
                <a:effectLst/>
              </a:rPr>
              <a:t>Q</a:t>
            </a:r>
            <a:r>
              <a:rPr lang="de-DE" sz="3200" b="1" cap="none" spc="0" dirty="0">
                <a:ln w="22225">
                  <a:solidFill>
                    <a:schemeClr val="accent2"/>
                  </a:solidFill>
                  <a:prstDash val="solid"/>
                </a:ln>
                <a:solidFill>
                  <a:schemeClr val="accent2">
                    <a:lumMod val="40000"/>
                    <a:lumOff val="60000"/>
                  </a:schemeClr>
                </a:solidFill>
                <a:effectLst/>
              </a:rPr>
              <a:t>ueer</a:t>
            </a:r>
            <a:endParaRPr lang="de-DE" sz="4000" b="1" cap="none" spc="0" dirty="0">
              <a:ln w="22225">
                <a:solidFill>
                  <a:schemeClr val="accent2"/>
                </a:solidFill>
                <a:prstDash val="solid"/>
              </a:ln>
              <a:solidFill>
                <a:srgbClr val="C00000"/>
              </a:solidFill>
              <a:effectLst/>
            </a:endParaRPr>
          </a:p>
        </p:txBody>
      </p:sp>
      <p:sp>
        <p:nvSpPr>
          <p:cNvPr id="15" name="Rechteck 14">
            <a:extLst>
              <a:ext uri="{FF2B5EF4-FFF2-40B4-BE49-F238E27FC236}">
                <a16:creationId xmlns:a16="http://schemas.microsoft.com/office/drawing/2014/main" id="{764AE029-BB1C-FC8C-61F6-C3AA9186FB38}"/>
              </a:ext>
            </a:extLst>
          </p:cNvPr>
          <p:cNvSpPr/>
          <p:nvPr/>
        </p:nvSpPr>
        <p:spPr>
          <a:xfrm>
            <a:off x="899562" y="4071881"/>
            <a:ext cx="1575111" cy="707886"/>
          </a:xfrm>
          <a:prstGeom prst="rect">
            <a:avLst/>
          </a:prstGeom>
          <a:noFill/>
        </p:spPr>
        <p:txBody>
          <a:bodyPr wrap="none" lIns="91440" tIns="45720" rIns="91440" bIns="45720">
            <a:spAutoFit/>
          </a:bodyPr>
          <a:lstStyle/>
          <a:p>
            <a:r>
              <a:rPr lang="de-DE" sz="4000" b="1" dirty="0">
                <a:ln w="22225">
                  <a:solidFill>
                    <a:schemeClr val="accent2"/>
                  </a:solidFill>
                  <a:prstDash val="solid"/>
                </a:ln>
                <a:solidFill>
                  <a:srgbClr val="C00000"/>
                </a:solidFill>
              </a:rPr>
              <a:t>I</a:t>
            </a:r>
            <a:r>
              <a:rPr lang="de-DE" sz="3200" b="1" dirty="0">
                <a:ln w="22225">
                  <a:solidFill>
                    <a:schemeClr val="accent2"/>
                  </a:solidFill>
                  <a:prstDash val="solid"/>
                </a:ln>
                <a:solidFill>
                  <a:schemeClr val="accent2">
                    <a:lumMod val="40000"/>
                    <a:lumOff val="60000"/>
                  </a:schemeClr>
                </a:solidFill>
              </a:rPr>
              <a:t>ntersex</a:t>
            </a:r>
          </a:p>
        </p:txBody>
      </p:sp>
      <p:sp>
        <p:nvSpPr>
          <p:cNvPr id="17" name="Rechteck 16">
            <a:extLst>
              <a:ext uri="{FF2B5EF4-FFF2-40B4-BE49-F238E27FC236}">
                <a16:creationId xmlns:a16="http://schemas.microsoft.com/office/drawing/2014/main" id="{795D29A0-F459-F735-52CC-3166B7CB882A}"/>
              </a:ext>
            </a:extLst>
          </p:cNvPr>
          <p:cNvSpPr/>
          <p:nvPr/>
        </p:nvSpPr>
        <p:spPr>
          <a:xfrm>
            <a:off x="838200" y="4687434"/>
            <a:ext cx="1567224" cy="707886"/>
          </a:xfrm>
          <a:prstGeom prst="rect">
            <a:avLst/>
          </a:prstGeom>
          <a:noFill/>
        </p:spPr>
        <p:txBody>
          <a:bodyPr wrap="none" lIns="91440" tIns="45720" rIns="91440" bIns="45720">
            <a:spAutoFit/>
          </a:bodyPr>
          <a:lstStyle/>
          <a:p>
            <a:r>
              <a:rPr lang="de-DE" sz="4000" b="1" cap="none" spc="0" dirty="0">
                <a:ln w="22225">
                  <a:solidFill>
                    <a:schemeClr val="accent2"/>
                  </a:solidFill>
                  <a:prstDash val="solid"/>
                </a:ln>
                <a:solidFill>
                  <a:srgbClr val="C00000"/>
                </a:solidFill>
                <a:effectLst/>
              </a:rPr>
              <a:t>A</a:t>
            </a:r>
            <a:r>
              <a:rPr lang="de-DE" sz="3200" b="1" cap="none" spc="0" dirty="0">
                <a:ln w="22225">
                  <a:solidFill>
                    <a:schemeClr val="accent2"/>
                  </a:solidFill>
                  <a:prstDash val="solid"/>
                </a:ln>
                <a:solidFill>
                  <a:schemeClr val="accent2">
                    <a:lumMod val="40000"/>
                    <a:lumOff val="60000"/>
                  </a:schemeClr>
                </a:solidFill>
                <a:effectLst/>
              </a:rPr>
              <a:t>sexual</a:t>
            </a:r>
          </a:p>
        </p:txBody>
      </p:sp>
      <p:sp>
        <p:nvSpPr>
          <p:cNvPr id="5" name="Titel 4">
            <a:extLst>
              <a:ext uri="{FF2B5EF4-FFF2-40B4-BE49-F238E27FC236}">
                <a16:creationId xmlns:a16="http://schemas.microsoft.com/office/drawing/2014/main" id="{7939CCEE-1FE6-5B4F-04F4-FD558DC216B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de-DE" dirty="0"/>
              <a:t>LGBTQIA+</a:t>
            </a:r>
          </a:p>
        </p:txBody>
      </p:sp>
    </p:spTree>
    <p:extLst>
      <p:ext uri="{BB962C8B-B14F-4D97-AF65-F5344CB8AC3E}">
        <p14:creationId xmlns:p14="http://schemas.microsoft.com/office/powerpoint/2010/main" val="36286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P spid="11" grpId="0"/>
      <p:bldP spid="12" grpId="0"/>
      <p:bldP spid="13" grpId="0"/>
      <p:bldP spid="14" grpId="0"/>
      <p:bldP spid="15" grpId="0"/>
      <p:bldP spid="17"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1512</Words>
  <Application>Microsoft Macintosh PowerPoint</Application>
  <PresentationFormat>Breitbild</PresentationFormat>
  <Paragraphs>153</Paragraphs>
  <Slides>39</Slides>
  <Notes>2</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39</vt:i4>
      </vt:variant>
    </vt:vector>
  </HeadingPairs>
  <TitlesOfParts>
    <vt:vector size="44" baseType="lpstr">
      <vt:lpstr>Arial</vt:lpstr>
      <vt:lpstr>Calibri</vt:lpstr>
      <vt:lpstr>Calibri Light</vt:lpstr>
      <vt:lpstr>Office</vt:lpstr>
      <vt:lpstr>Office Theme</vt:lpstr>
      <vt:lpstr>Kerstin-Anja Münderlein  Gender, Sex and Queerness in Cultural Studies</vt:lpstr>
      <vt:lpstr>Queer as folk…?</vt:lpstr>
      <vt:lpstr>Queer as folk…? 2</vt:lpstr>
      <vt:lpstr>Notation “queer”</vt:lpstr>
      <vt:lpstr>Defining “queer”</vt:lpstr>
      <vt:lpstr>Defining “queer” 2</vt:lpstr>
      <vt:lpstr>Derogatory terms throughout history</vt:lpstr>
      <vt:lpstr>A bit of terminology</vt:lpstr>
      <vt:lpstr>LGBTQIA+</vt:lpstr>
      <vt:lpstr>Sex vs. gender</vt:lpstr>
      <vt:lpstr>Cisgender/cis</vt:lpstr>
      <vt:lpstr>Transgender/ trans</vt:lpstr>
      <vt:lpstr>Transgender pride flag</vt:lpstr>
      <vt:lpstr>Literature</vt:lpstr>
      <vt:lpstr>Nonbinary/ Non-binary</vt:lpstr>
      <vt:lpstr>Nonbinary flag</vt:lpstr>
      <vt:lpstr>Literature 2</vt:lpstr>
      <vt:lpstr>some more gender terms</vt:lpstr>
      <vt:lpstr>Genderqueer</vt:lpstr>
      <vt:lpstr>Genderfluid</vt:lpstr>
      <vt:lpstr>Agender</vt:lpstr>
      <vt:lpstr>Intersex</vt:lpstr>
      <vt:lpstr>Sexuality</vt:lpstr>
      <vt:lpstr>Lesbian and Gay</vt:lpstr>
      <vt:lpstr>Bi(sexual) and Pan(sexual)</vt:lpstr>
      <vt:lpstr>Omnisexual and Asexual/Ace</vt:lpstr>
      <vt:lpstr>Asexual/Ace</vt:lpstr>
      <vt:lpstr>discussion of genders and sexuality</vt:lpstr>
      <vt:lpstr>Scapegoats and Sexuality: Gender, Diversity, and the Making of the 'Other' in Political Discourse 1</vt:lpstr>
      <vt:lpstr>Scapegoats and Sexuality: Gender, Diversity, and the Making of the 'Other' in Political Discourse 2</vt:lpstr>
      <vt:lpstr>Scapegoats and Sexuality: Gender, Diversity, and the Making of the 'Other' in Political Discourse 3</vt:lpstr>
      <vt:lpstr>Quote: Marxism and Literature</vt:lpstr>
      <vt:lpstr>Including more diversity on medial representation 1</vt:lpstr>
      <vt:lpstr>Including more diversity on medial representation 2</vt:lpstr>
      <vt:lpstr>Heartstopper 2</vt:lpstr>
      <vt:lpstr>queer representation and recognition</vt:lpstr>
      <vt:lpstr>Inter*Inclusive Pride Flag</vt:lpstr>
      <vt:lpstr>References</vt:lpstr>
      <vt:lpstr>Impressum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‘Gender, Sex and Queerness in Cultural Studies’ by Kerstin-Anja Münderlein from the multimedia series #Diversities of the University of Bamberg</dc:title>
  <dc:subject/>
  <dc:creator>Münderlein, Kerstin-Anja</dc:creator>
  <cp:keywords/>
  <dc:description/>
  <cp:lastModifiedBy>Sirin Reinhold</cp:lastModifiedBy>
  <cp:revision>46</cp:revision>
  <dcterms:created xsi:type="dcterms:W3CDTF">2024-09-27T11:16:06Z</dcterms:created>
  <dcterms:modified xsi:type="dcterms:W3CDTF">2025-06-04T13:32:02Z</dcterms:modified>
  <cp:category/>
</cp:coreProperties>
</file>