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60" r:id="rId2"/>
    <p:sldId id="262" r:id="rId3"/>
    <p:sldId id="301" r:id="rId4"/>
    <p:sldId id="267" r:id="rId5"/>
    <p:sldId id="269" r:id="rId6"/>
    <p:sldId id="271" r:id="rId7"/>
    <p:sldId id="272" r:id="rId8"/>
    <p:sldId id="273" r:id="rId9"/>
    <p:sldId id="274" r:id="rId10"/>
    <p:sldId id="277" r:id="rId11"/>
    <p:sldId id="279" r:id="rId12"/>
    <p:sldId id="282" r:id="rId13"/>
    <p:sldId id="284" r:id="rId14"/>
    <p:sldId id="286" r:id="rId15"/>
    <p:sldId id="290" r:id="rId16"/>
    <p:sldId id="291" r:id="rId17"/>
    <p:sldId id="292" r:id="rId18"/>
    <p:sldId id="293" r:id="rId19"/>
    <p:sldId id="295" r:id="rId20"/>
    <p:sldId id="298" r:id="rId21"/>
    <p:sldId id="303" r:id="rId22"/>
    <p:sldId id="30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F26960-FA88-65AC-1818-0C49E5126835}" name="Julia Gareis" initials="JG" userId="b238f1990ba2b9d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4646"/>
    <a:srgbClr val="878783"/>
    <a:srgbClr val="878762"/>
    <a:srgbClr val="876062"/>
    <a:srgbClr val="606062"/>
    <a:srgbClr val="6160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97"/>
    <p:restoredTop sz="95986"/>
  </p:normalViewPr>
  <p:slideViewPr>
    <p:cSldViewPr snapToGrid="0">
      <p:cViewPr varScale="1">
        <p:scale>
          <a:sx n="123" d="100"/>
          <a:sy n="123" d="100"/>
        </p:scale>
        <p:origin x="1248" y="16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CA22556-6C98-A24D-9D29-E6D8F3BC5135}" type="datetimeFigureOut">
              <a:rPr lang="en-DE" smtClean="0"/>
              <a:t>11/17/25</a:t>
            </a:fld>
            <a:endParaRPr lang="en-DE"/>
          </a:p>
        </p:txBody>
      </p:sp>
      <p:sp>
        <p:nvSpPr>
          <p:cNvPr id="5" name="Footer Placeholder 4"/>
          <p:cNvSpPr>
            <a:spLocks noGrp="1"/>
          </p:cNvSpPr>
          <p:nvPr>
            <p:ph type="ftr" sz="quarter" idx="11"/>
          </p:nvPr>
        </p:nvSpPr>
        <p:spPr/>
        <p:txBody>
          <a:bodyPr/>
          <a:lstStyle/>
          <a:p>
            <a:endParaRPr lang="en-DE"/>
          </a:p>
        </p:txBody>
      </p:sp>
      <p:sp>
        <p:nvSpPr>
          <p:cNvPr id="6" name="Slide Number Placeholder 5"/>
          <p:cNvSpPr>
            <a:spLocks noGrp="1"/>
          </p:cNvSpPr>
          <p:nvPr>
            <p:ph type="sldNum" sz="quarter" idx="12"/>
          </p:nvPr>
        </p:nvSpPr>
        <p:spPr/>
        <p:txBody>
          <a:bodyPr/>
          <a:lstStyle/>
          <a:p>
            <a:fld id="{283F9BD4-DB43-4E41-A5E9-1624E1AF137C}" type="slidenum">
              <a:rPr lang="en-DE" smtClean="0"/>
              <a:t>‹Nr.›</a:t>
            </a:fld>
            <a:endParaRPr lang="en-DE"/>
          </a:p>
        </p:txBody>
      </p:sp>
    </p:spTree>
    <p:extLst>
      <p:ext uri="{BB962C8B-B14F-4D97-AF65-F5344CB8AC3E}">
        <p14:creationId xmlns:p14="http://schemas.microsoft.com/office/powerpoint/2010/main" val="3758868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CA22556-6C98-A24D-9D29-E6D8F3BC5135}" type="datetimeFigureOut">
              <a:rPr lang="en-DE" smtClean="0"/>
              <a:t>11/17/25</a:t>
            </a:fld>
            <a:endParaRPr lang="en-DE"/>
          </a:p>
        </p:txBody>
      </p:sp>
      <p:sp>
        <p:nvSpPr>
          <p:cNvPr id="5" name="Footer Placeholder 4"/>
          <p:cNvSpPr>
            <a:spLocks noGrp="1"/>
          </p:cNvSpPr>
          <p:nvPr>
            <p:ph type="ftr" sz="quarter" idx="11"/>
          </p:nvPr>
        </p:nvSpPr>
        <p:spPr/>
        <p:txBody>
          <a:bodyPr/>
          <a:lstStyle/>
          <a:p>
            <a:endParaRPr lang="en-DE"/>
          </a:p>
        </p:txBody>
      </p:sp>
      <p:sp>
        <p:nvSpPr>
          <p:cNvPr id="6" name="Slide Number Placeholder 5"/>
          <p:cNvSpPr>
            <a:spLocks noGrp="1"/>
          </p:cNvSpPr>
          <p:nvPr>
            <p:ph type="sldNum" sz="quarter" idx="12"/>
          </p:nvPr>
        </p:nvSpPr>
        <p:spPr/>
        <p:txBody>
          <a:bodyPr/>
          <a:lstStyle/>
          <a:p>
            <a:fld id="{283F9BD4-DB43-4E41-A5E9-1624E1AF137C}" type="slidenum">
              <a:rPr lang="en-DE" smtClean="0"/>
              <a:t>‹Nr.›</a:t>
            </a:fld>
            <a:endParaRPr lang="en-DE"/>
          </a:p>
        </p:txBody>
      </p:sp>
    </p:spTree>
    <p:extLst>
      <p:ext uri="{BB962C8B-B14F-4D97-AF65-F5344CB8AC3E}">
        <p14:creationId xmlns:p14="http://schemas.microsoft.com/office/powerpoint/2010/main" val="1532764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CA22556-6C98-A24D-9D29-E6D8F3BC5135}" type="datetimeFigureOut">
              <a:rPr lang="en-DE" smtClean="0"/>
              <a:t>11/17/25</a:t>
            </a:fld>
            <a:endParaRPr lang="en-DE"/>
          </a:p>
        </p:txBody>
      </p:sp>
      <p:sp>
        <p:nvSpPr>
          <p:cNvPr id="5" name="Footer Placeholder 4"/>
          <p:cNvSpPr>
            <a:spLocks noGrp="1"/>
          </p:cNvSpPr>
          <p:nvPr>
            <p:ph type="ftr" sz="quarter" idx="11"/>
          </p:nvPr>
        </p:nvSpPr>
        <p:spPr/>
        <p:txBody>
          <a:bodyPr/>
          <a:lstStyle/>
          <a:p>
            <a:endParaRPr lang="en-DE"/>
          </a:p>
        </p:txBody>
      </p:sp>
      <p:sp>
        <p:nvSpPr>
          <p:cNvPr id="6" name="Slide Number Placeholder 5"/>
          <p:cNvSpPr>
            <a:spLocks noGrp="1"/>
          </p:cNvSpPr>
          <p:nvPr>
            <p:ph type="sldNum" sz="quarter" idx="12"/>
          </p:nvPr>
        </p:nvSpPr>
        <p:spPr/>
        <p:txBody>
          <a:bodyPr/>
          <a:lstStyle/>
          <a:p>
            <a:fld id="{283F9BD4-DB43-4E41-A5E9-1624E1AF137C}" type="slidenum">
              <a:rPr lang="en-DE" smtClean="0"/>
              <a:t>‹Nr.›</a:t>
            </a:fld>
            <a:endParaRPr lang="en-DE"/>
          </a:p>
        </p:txBody>
      </p:sp>
    </p:spTree>
    <p:extLst>
      <p:ext uri="{BB962C8B-B14F-4D97-AF65-F5344CB8AC3E}">
        <p14:creationId xmlns:p14="http://schemas.microsoft.com/office/powerpoint/2010/main" val="80477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CA22556-6C98-A24D-9D29-E6D8F3BC5135}" type="datetimeFigureOut">
              <a:rPr lang="en-DE" smtClean="0"/>
              <a:t>11/17/25</a:t>
            </a:fld>
            <a:endParaRPr lang="en-DE"/>
          </a:p>
        </p:txBody>
      </p:sp>
      <p:sp>
        <p:nvSpPr>
          <p:cNvPr id="5" name="Footer Placeholder 4"/>
          <p:cNvSpPr>
            <a:spLocks noGrp="1"/>
          </p:cNvSpPr>
          <p:nvPr>
            <p:ph type="ftr" sz="quarter" idx="11"/>
          </p:nvPr>
        </p:nvSpPr>
        <p:spPr/>
        <p:txBody>
          <a:bodyPr/>
          <a:lstStyle/>
          <a:p>
            <a:endParaRPr lang="en-DE"/>
          </a:p>
        </p:txBody>
      </p:sp>
      <p:sp>
        <p:nvSpPr>
          <p:cNvPr id="6" name="Slide Number Placeholder 5"/>
          <p:cNvSpPr>
            <a:spLocks noGrp="1"/>
          </p:cNvSpPr>
          <p:nvPr>
            <p:ph type="sldNum" sz="quarter" idx="12"/>
          </p:nvPr>
        </p:nvSpPr>
        <p:spPr/>
        <p:txBody>
          <a:bodyPr/>
          <a:lstStyle/>
          <a:p>
            <a:fld id="{283F9BD4-DB43-4E41-A5E9-1624E1AF137C}" type="slidenum">
              <a:rPr lang="en-DE" smtClean="0"/>
              <a:t>‹Nr.›</a:t>
            </a:fld>
            <a:endParaRPr lang="en-DE"/>
          </a:p>
        </p:txBody>
      </p:sp>
    </p:spTree>
    <p:extLst>
      <p:ext uri="{BB962C8B-B14F-4D97-AF65-F5344CB8AC3E}">
        <p14:creationId xmlns:p14="http://schemas.microsoft.com/office/powerpoint/2010/main" val="787372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CA22556-6C98-A24D-9D29-E6D8F3BC5135}" type="datetimeFigureOut">
              <a:rPr lang="en-DE" smtClean="0"/>
              <a:t>11/17/25</a:t>
            </a:fld>
            <a:endParaRPr lang="en-DE"/>
          </a:p>
        </p:txBody>
      </p:sp>
      <p:sp>
        <p:nvSpPr>
          <p:cNvPr id="5" name="Footer Placeholder 4"/>
          <p:cNvSpPr>
            <a:spLocks noGrp="1"/>
          </p:cNvSpPr>
          <p:nvPr>
            <p:ph type="ftr" sz="quarter" idx="11"/>
          </p:nvPr>
        </p:nvSpPr>
        <p:spPr/>
        <p:txBody>
          <a:bodyPr/>
          <a:lstStyle/>
          <a:p>
            <a:endParaRPr lang="en-DE"/>
          </a:p>
        </p:txBody>
      </p:sp>
      <p:sp>
        <p:nvSpPr>
          <p:cNvPr id="6" name="Slide Number Placeholder 5"/>
          <p:cNvSpPr>
            <a:spLocks noGrp="1"/>
          </p:cNvSpPr>
          <p:nvPr>
            <p:ph type="sldNum" sz="quarter" idx="12"/>
          </p:nvPr>
        </p:nvSpPr>
        <p:spPr/>
        <p:txBody>
          <a:bodyPr/>
          <a:lstStyle/>
          <a:p>
            <a:fld id="{283F9BD4-DB43-4E41-A5E9-1624E1AF137C}" type="slidenum">
              <a:rPr lang="en-DE" smtClean="0"/>
              <a:t>‹Nr.›</a:t>
            </a:fld>
            <a:endParaRPr lang="en-DE"/>
          </a:p>
        </p:txBody>
      </p:sp>
    </p:spTree>
    <p:extLst>
      <p:ext uri="{BB962C8B-B14F-4D97-AF65-F5344CB8AC3E}">
        <p14:creationId xmlns:p14="http://schemas.microsoft.com/office/powerpoint/2010/main" val="4163675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CA22556-6C98-A24D-9D29-E6D8F3BC5135}" type="datetimeFigureOut">
              <a:rPr lang="en-DE" smtClean="0"/>
              <a:t>11/17/25</a:t>
            </a:fld>
            <a:endParaRPr lang="en-DE"/>
          </a:p>
        </p:txBody>
      </p:sp>
      <p:sp>
        <p:nvSpPr>
          <p:cNvPr id="6" name="Footer Placeholder 5"/>
          <p:cNvSpPr>
            <a:spLocks noGrp="1"/>
          </p:cNvSpPr>
          <p:nvPr>
            <p:ph type="ftr" sz="quarter" idx="11"/>
          </p:nvPr>
        </p:nvSpPr>
        <p:spPr/>
        <p:txBody>
          <a:bodyPr/>
          <a:lstStyle/>
          <a:p>
            <a:endParaRPr lang="en-DE"/>
          </a:p>
        </p:txBody>
      </p:sp>
      <p:sp>
        <p:nvSpPr>
          <p:cNvPr id="7" name="Slide Number Placeholder 6"/>
          <p:cNvSpPr>
            <a:spLocks noGrp="1"/>
          </p:cNvSpPr>
          <p:nvPr>
            <p:ph type="sldNum" sz="quarter" idx="12"/>
          </p:nvPr>
        </p:nvSpPr>
        <p:spPr/>
        <p:txBody>
          <a:bodyPr/>
          <a:lstStyle/>
          <a:p>
            <a:fld id="{283F9BD4-DB43-4E41-A5E9-1624E1AF137C}" type="slidenum">
              <a:rPr lang="en-DE" smtClean="0"/>
              <a:t>‹Nr.›</a:t>
            </a:fld>
            <a:endParaRPr lang="en-DE"/>
          </a:p>
        </p:txBody>
      </p:sp>
    </p:spTree>
    <p:extLst>
      <p:ext uri="{BB962C8B-B14F-4D97-AF65-F5344CB8AC3E}">
        <p14:creationId xmlns:p14="http://schemas.microsoft.com/office/powerpoint/2010/main" val="1392271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CA22556-6C98-A24D-9D29-E6D8F3BC5135}" type="datetimeFigureOut">
              <a:rPr lang="en-DE" smtClean="0"/>
              <a:t>11/17/25</a:t>
            </a:fld>
            <a:endParaRPr lang="en-DE"/>
          </a:p>
        </p:txBody>
      </p:sp>
      <p:sp>
        <p:nvSpPr>
          <p:cNvPr id="8" name="Footer Placeholder 7"/>
          <p:cNvSpPr>
            <a:spLocks noGrp="1"/>
          </p:cNvSpPr>
          <p:nvPr>
            <p:ph type="ftr" sz="quarter" idx="11"/>
          </p:nvPr>
        </p:nvSpPr>
        <p:spPr/>
        <p:txBody>
          <a:bodyPr/>
          <a:lstStyle/>
          <a:p>
            <a:endParaRPr lang="en-DE"/>
          </a:p>
        </p:txBody>
      </p:sp>
      <p:sp>
        <p:nvSpPr>
          <p:cNvPr id="9" name="Slide Number Placeholder 8"/>
          <p:cNvSpPr>
            <a:spLocks noGrp="1"/>
          </p:cNvSpPr>
          <p:nvPr>
            <p:ph type="sldNum" sz="quarter" idx="12"/>
          </p:nvPr>
        </p:nvSpPr>
        <p:spPr/>
        <p:txBody>
          <a:bodyPr/>
          <a:lstStyle/>
          <a:p>
            <a:fld id="{283F9BD4-DB43-4E41-A5E9-1624E1AF137C}" type="slidenum">
              <a:rPr lang="en-DE" smtClean="0"/>
              <a:t>‹Nr.›</a:t>
            </a:fld>
            <a:endParaRPr lang="en-DE"/>
          </a:p>
        </p:txBody>
      </p:sp>
    </p:spTree>
    <p:extLst>
      <p:ext uri="{BB962C8B-B14F-4D97-AF65-F5344CB8AC3E}">
        <p14:creationId xmlns:p14="http://schemas.microsoft.com/office/powerpoint/2010/main" val="812420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CA22556-6C98-A24D-9D29-E6D8F3BC5135}" type="datetimeFigureOut">
              <a:rPr lang="en-DE" smtClean="0"/>
              <a:t>11/17/25</a:t>
            </a:fld>
            <a:endParaRPr lang="en-DE"/>
          </a:p>
        </p:txBody>
      </p:sp>
      <p:sp>
        <p:nvSpPr>
          <p:cNvPr id="4" name="Footer Placeholder 3"/>
          <p:cNvSpPr>
            <a:spLocks noGrp="1"/>
          </p:cNvSpPr>
          <p:nvPr>
            <p:ph type="ftr" sz="quarter" idx="11"/>
          </p:nvPr>
        </p:nvSpPr>
        <p:spPr/>
        <p:txBody>
          <a:bodyPr/>
          <a:lstStyle/>
          <a:p>
            <a:endParaRPr lang="en-DE"/>
          </a:p>
        </p:txBody>
      </p:sp>
      <p:sp>
        <p:nvSpPr>
          <p:cNvPr id="5" name="Slide Number Placeholder 4"/>
          <p:cNvSpPr>
            <a:spLocks noGrp="1"/>
          </p:cNvSpPr>
          <p:nvPr>
            <p:ph type="sldNum" sz="quarter" idx="12"/>
          </p:nvPr>
        </p:nvSpPr>
        <p:spPr/>
        <p:txBody>
          <a:bodyPr/>
          <a:lstStyle/>
          <a:p>
            <a:fld id="{283F9BD4-DB43-4E41-A5E9-1624E1AF137C}" type="slidenum">
              <a:rPr lang="en-DE" smtClean="0"/>
              <a:t>‹Nr.›</a:t>
            </a:fld>
            <a:endParaRPr lang="en-DE"/>
          </a:p>
        </p:txBody>
      </p:sp>
    </p:spTree>
    <p:extLst>
      <p:ext uri="{BB962C8B-B14F-4D97-AF65-F5344CB8AC3E}">
        <p14:creationId xmlns:p14="http://schemas.microsoft.com/office/powerpoint/2010/main" val="3613130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22556-6C98-A24D-9D29-E6D8F3BC5135}" type="datetimeFigureOut">
              <a:rPr lang="en-DE" smtClean="0"/>
              <a:t>11/17/25</a:t>
            </a:fld>
            <a:endParaRPr lang="en-DE"/>
          </a:p>
        </p:txBody>
      </p:sp>
      <p:sp>
        <p:nvSpPr>
          <p:cNvPr id="3" name="Footer Placeholder 2"/>
          <p:cNvSpPr>
            <a:spLocks noGrp="1"/>
          </p:cNvSpPr>
          <p:nvPr>
            <p:ph type="ftr" sz="quarter" idx="11"/>
          </p:nvPr>
        </p:nvSpPr>
        <p:spPr/>
        <p:txBody>
          <a:bodyPr/>
          <a:lstStyle/>
          <a:p>
            <a:endParaRPr lang="en-DE"/>
          </a:p>
        </p:txBody>
      </p:sp>
      <p:sp>
        <p:nvSpPr>
          <p:cNvPr id="4" name="Slide Number Placeholder 3"/>
          <p:cNvSpPr>
            <a:spLocks noGrp="1"/>
          </p:cNvSpPr>
          <p:nvPr>
            <p:ph type="sldNum" sz="quarter" idx="12"/>
          </p:nvPr>
        </p:nvSpPr>
        <p:spPr/>
        <p:txBody>
          <a:bodyPr/>
          <a:lstStyle/>
          <a:p>
            <a:fld id="{283F9BD4-DB43-4E41-A5E9-1624E1AF137C}" type="slidenum">
              <a:rPr lang="en-DE" smtClean="0"/>
              <a:t>‹Nr.›</a:t>
            </a:fld>
            <a:endParaRPr lang="en-DE"/>
          </a:p>
        </p:txBody>
      </p:sp>
    </p:spTree>
    <p:extLst>
      <p:ext uri="{BB962C8B-B14F-4D97-AF65-F5344CB8AC3E}">
        <p14:creationId xmlns:p14="http://schemas.microsoft.com/office/powerpoint/2010/main" val="869428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CA22556-6C98-A24D-9D29-E6D8F3BC5135}" type="datetimeFigureOut">
              <a:rPr lang="en-DE" smtClean="0"/>
              <a:t>11/17/25</a:t>
            </a:fld>
            <a:endParaRPr lang="en-DE"/>
          </a:p>
        </p:txBody>
      </p:sp>
      <p:sp>
        <p:nvSpPr>
          <p:cNvPr id="6" name="Footer Placeholder 5"/>
          <p:cNvSpPr>
            <a:spLocks noGrp="1"/>
          </p:cNvSpPr>
          <p:nvPr>
            <p:ph type="ftr" sz="quarter" idx="11"/>
          </p:nvPr>
        </p:nvSpPr>
        <p:spPr/>
        <p:txBody>
          <a:bodyPr/>
          <a:lstStyle/>
          <a:p>
            <a:endParaRPr lang="en-DE"/>
          </a:p>
        </p:txBody>
      </p:sp>
      <p:sp>
        <p:nvSpPr>
          <p:cNvPr id="7" name="Slide Number Placeholder 6"/>
          <p:cNvSpPr>
            <a:spLocks noGrp="1"/>
          </p:cNvSpPr>
          <p:nvPr>
            <p:ph type="sldNum" sz="quarter" idx="12"/>
          </p:nvPr>
        </p:nvSpPr>
        <p:spPr/>
        <p:txBody>
          <a:bodyPr/>
          <a:lstStyle/>
          <a:p>
            <a:fld id="{283F9BD4-DB43-4E41-A5E9-1624E1AF137C}" type="slidenum">
              <a:rPr lang="en-DE" smtClean="0"/>
              <a:t>‹Nr.›</a:t>
            </a:fld>
            <a:endParaRPr lang="en-DE"/>
          </a:p>
        </p:txBody>
      </p:sp>
    </p:spTree>
    <p:extLst>
      <p:ext uri="{BB962C8B-B14F-4D97-AF65-F5344CB8AC3E}">
        <p14:creationId xmlns:p14="http://schemas.microsoft.com/office/powerpoint/2010/main" val="241823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CA22556-6C98-A24D-9D29-E6D8F3BC5135}" type="datetimeFigureOut">
              <a:rPr lang="en-DE" smtClean="0"/>
              <a:t>11/17/25</a:t>
            </a:fld>
            <a:endParaRPr lang="en-DE"/>
          </a:p>
        </p:txBody>
      </p:sp>
      <p:sp>
        <p:nvSpPr>
          <p:cNvPr id="6" name="Footer Placeholder 5"/>
          <p:cNvSpPr>
            <a:spLocks noGrp="1"/>
          </p:cNvSpPr>
          <p:nvPr>
            <p:ph type="ftr" sz="quarter" idx="11"/>
          </p:nvPr>
        </p:nvSpPr>
        <p:spPr/>
        <p:txBody>
          <a:bodyPr/>
          <a:lstStyle/>
          <a:p>
            <a:endParaRPr lang="en-DE"/>
          </a:p>
        </p:txBody>
      </p:sp>
      <p:sp>
        <p:nvSpPr>
          <p:cNvPr id="7" name="Slide Number Placeholder 6"/>
          <p:cNvSpPr>
            <a:spLocks noGrp="1"/>
          </p:cNvSpPr>
          <p:nvPr>
            <p:ph type="sldNum" sz="quarter" idx="12"/>
          </p:nvPr>
        </p:nvSpPr>
        <p:spPr/>
        <p:txBody>
          <a:bodyPr/>
          <a:lstStyle/>
          <a:p>
            <a:fld id="{283F9BD4-DB43-4E41-A5E9-1624E1AF137C}" type="slidenum">
              <a:rPr lang="en-DE" smtClean="0"/>
              <a:t>‹Nr.›</a:t>
            </a:fld>
            <a:endParaRPr lang="en-DE"/>
          </a:p>
        </p:txBody>
      </p:sp>
    </p:spTree>
    <p:extLst>
      <p:ext uri="{BB962C8B-B14F-4D97-AF65-F5344CB8AC3E}">
        <p14:creationId xmlns:p14="http://schemas.microsoft.com/office/powerpoint/2010/main" val="1274125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22556-6C98-A24D-9D29-E6D8F3BC5135}" type="datetimeFigureOut">
              <a:rPr lang="en-DE" smtClean="0"/>
              <a:t>11/17/25</a:t>
            </a:fld>
            <a:endParaRPr lang="en-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3F9BD4-DB43-4E41-A5E9-1624E1AF137C}" type="slidenum">
              <a:rPr lang="en-DE" smtClean="0"/>
              <a:t>‹Nr.›</a:t>
            </a:fld>
            <a:endParaRPr lang="en-DE"/>
          </a:p>
        </p:txBody>
      </p:sp>
    </p:spTree>
    <p:extLst>
      <p:ext uri="{BB962C8B-B14F-4D97-AF65-F5344CB8AC3E}">
        <p14:creationId xmlns:p14="http://schemas.microsoft.com/office/powerpoint/2010/main" val="57750761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bpb.de/themen/rechtsextremismus/dossier-rechtsextremismus/260332/aspekte-antisemitismuskritischer-bildungsarbeit/" TargetMode="External"/><Relationship Id="rId3" Type="http://schemas.openxmlformats.org/officeDocument/2006/relationships/hyperlink" Target="https://www.bpb.de/themen/antisemitismus/dossier-antisemitismus/555654/definitionen-von-antisemitismus/" TargetMode="External"/><Relationship Id="rId7" Type="http://schemas.openxmlformats.org/officeDocument/2006/relationships/hyperlink" Target="https://www.bpb.de/themen/antisemitismus/dossier-antisemitismus/307644/was-ist-moderner-antisemitismus/" TargetMode="External"/><Relationship Id="rId2" Type="http://schemas.openxmlformats.org/officeDocument/2006/relationships/hyperlink" Target="https://doi.org/10.46499/1732" TargetMode="External"/><Relationship Id="rId1" Type="http://schemas.openxmlformats.org/officeDocument/2006/relationships/slideLayout" Target="../slideLayouts/slideLayout2.xml"/><Relationship Id="rId6" Type="http://schemas.openxmlformats.org/officeDocument/2006/relationships/hyperlink" Target="https://www.bpb.de/shop/zeitschriften/apuz/verschwoerungstheorien-2021/339288/verschwoerungsmythen-und-antisemitismus/" TargetMode="External"/><Relationship Id="rId5" Type="http://schemas.openxmlformats.org/officeDocument/2006/relationships/hyperlink" Target="https://holocaustremembrance.com/resources/arbeitsdefinition-antisemitismus" TargetMode="External"/><Relationship Id="rId4" Type="http://schemas.openxmlformats.org/officeDocument/2006/relationships/hyperlink" Target="https://www.bpb.de/themen/antisemitismus/dossier-antisemitismus/321575/sekundaerer-antisemitismus/" TargetMode="External"/><Relationship Id="rId9" Type="http://schemas.openxmlformats.org/officeDocument/2006/relationships/hyperlink" Target="https://www.bpb.de/themen/antisemitismus/dossier-antisemitismus/506186/antisemitismus-als-herausforderung-der-praktischen-bildungsarbeit/"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8464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734CA6-A31D-261D-E375-C7A97C04531E}"/>
              </a:ext>
            </a:extLst>
          </p:cNvPr>
          <p:cNvSpPr>
            <a:spLocks noGrp="1"/>
          </p:cNvSpPr>
          <p:nvPr>
            <p:ph idx="1"/>
          </p:nvPr>
        </p:nvSpPr>
        <p:spPr>
          <a:xfrm>
            <a:off x="638756" y="729352"/>
            <a:ext cx="4717015" cy="6261651"/>
          </a:xfrm>
        </p:spPr>
        <p:txBody>
          <a:bodyPr>
            <a:normAutofit/>
          </a:bodyPr>
          <a:lstStyle/>
          <a:p>
            <a:pPr marL="0" indent="0">
              <a:buNone/>
            </a:pPr>
            <a:endParaRPr lang="en-DE" sz="2200" b="1"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endParaRPr lang="de-DE" sz="22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endParaRPr lang="de-DE" sz="22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endParaRPr lang="de-DE" sz="22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endParaRPr lang="de-DE" sz="22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endParaRPr lang="de-DE" sz="2200" dirty="0">
              <a:latin typeface="Calibri" panose="020F0502020204030204" pitchFamily="34" charset="0"/>
              <a:ea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E2F7266C-4950-276C-5600-997F245D9B10}"/>
              </a:ext>
            </a:extLst>
          </p:cNvPr>
          <p:cNvSpPr txBox="1">
            <a:spLocks/>
          </p:cNvSpPr>
          <p:nvPr/>
        </p:nvSpPr>
        <p:spPr>
          <a:xfrm>
            <a:off x="437321" y="1036426"/>
            <a:ext cx="6275206" cy="42213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800" b="1" dirty="0"/>
              <a:t>Kathrin Gies</a:t>
            </a:r>
            <a:br>
              <a:rPr lang="de-DE" sz="4800" b="1" dirty="0"/>
            </a:br>
            <a:br>
              <a:rPr lang="de-DE" sz="4800" b="1" dirty="0"/>
            </a:br>
            <a:r>
              <a:rPr lang="de-DE" sz="4800" b="1" dirty="0"/>
              <a:t>Antisemitismuskritische</a:t>
            </a:r>
            <a:br>
              <a:rPr lang="en-DE" sz="4800" b="1"/>
            </a:br>
            <a:r>
              <a:rPr lang="de-DE" sz="4800" b="1" dirty="0"/>
              <a:t>Bildung</a:t>
            </a:r>
            <a:r>
              <a:rPr lang="en-DE" sz="4800" b="1"/>
              <a:t> </a:t>
            </a:r>
            <a:endParaRPr lang="en-DE" sz="4800" b="1" dirty="0"/>
          </a:p>
        </p:txBody>
      </p:sp>
    </p:spTree>
    <p:extLst>
      <p:ext uri="{BB962C8B-B14F-4D97-AF65-F5344CB8AC3E}">
        <p14:creationId xmlns:p14="http://schemas.microsoft.com/office/powerpoint/2010/main" val="1105065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84646"/>
        </a:solidFill>
        <a:effectLst/>
      </p:bgPr>
    </p:bg>
    <p:spTree>
      <p:nvGrpSpPr>
        <p:cNvPr id="1" name="">
          <a:extLst>
            <a:ext uri="{FF2B5EF4-FFF2-40B4-BE49-F238E27FC236}">
              <a16:creationId xmlns:a16="http://schemas.microsoft.com/office/drawing/2014/main" id="{CAAFDCC6-677B-D3B1-75B5-56C885C9147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BB6506-4325-2572-3B7F-2761D1811839}"/>
              </a:ext>
            </a:extLst>
          </p:cNvPr>
          <p:cNvSpPr>
            <a:spLocks noGrp="1"/>
          </p:cNvSpPr>
          <p:nvPr>
            <p:ph idx="1"/>
          </p:nvPr>
        </p:nvSpPr>
        <p:spPr>
          <a:xfrm>
            <a:off x="638756" y="729352"/>
            <a:ext cx="4717015" cy="6261651"/>
          </a:xfrm>
        </p:spPr>
        <p:txBody>
          <a:bodyPr>
            <a:normAutofit/>
          </a:bodyPr>
          <a:lstStyle/>
          <a:p>
            <a:pPr marL="0" indent="0">
              <a:buNone/>
            </a:pPr>
            <a:endParaRPr lang="en-DE" sz="2200" b="1"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r>
              <a:rPr lang="de-DE" sz="2200" dirty="0">
                <a:latin typeface="Calibri" panose="020F0502020204030204" pitchFamily="34" charset="0"/>
                <a:ea typeface="Calibri" panose="020F0502020204030204" pitchFamily="34" charset="0"/>
                <a:cs typeface="Calibri" panose="020F0502020204030204" pitchFamily="34" charset="0"/>
              </a:rPr>
              <a:t>1. Sekundärer Antisemitismus / Schuldabwehr-Antisemitismus</a:t>
            </a:r>
          </a:p>
          <a:p>
            <a:pPr marL="0" indent="0">
              <a:lnSpc>
                <a:spcPct val="100000"/>
              </a:lnSpc>
              <a:buNone/>
            </a:pPr>
            <a:r>
              <a:rPr lang="de-DE" sz="2200" dirty="0">
                <a:latin typeface="Calibri" panose="020F0502020204030204" pitchFamily="34" charset="0"/>
                <a:ea typeface="Calibri" panose="020F0502020204030204" pitchFamily="34" charset="0"/>
                <a:cs typeface="Calibri" panose="020F0502020204030204" pitchFamily="34" charset="0"/>
              </a:rPr>
              <a:t>2. Antisemitische Verschwörungsfantasien</a:t>
            </a:r>
          </a:p>
        </p:txBody>
      </p:sp>
      <p:sp>
        <p:nvSpPr>
          <p:cNvPr id="5" name="TextBox 4">
            <a:extLst>
              <a:ext uri="{FF2B5EF4-FFF2-40B4-BE49-F238E27FC236}">
                <a16:creationId xmlns:a16="http://schemas.microsoft.com/office/drawing/2014/main" id="{96B0E241-006A-EE12-9985-2885E2FB8C5B}"/>
              </a:ext>
            </a:extLst>
          </p:cNvPr>
          <p:cNvSpPr txBox="1"/>
          <p:nvPr/>
        </p:nvSpPr>
        <p:spPr>
          <a:xfrm>
            <a:off x="580204" y="227016"/>
            <a:ext cx="6101542" cy="646331"/>
          </a:xfrm>
          <a:prstGeom prst="rect">
            <a:avLst/>
          </a:prstGeom>
          <a:noFill/>
        </p:spPr>
        <p:txBody>
          <a:bodyPr wrap="square">
            <a:spAutoFit/>
          </a:bodyPr>
          <a:lstStyle/>
          <a:p>
            <a:r>
              <a:rPr lang="de-DE" sz="3600" b="1" dirty="0">
                <a:latin typeface="+mj-lt"/>
              </a:rPr>
              <a:t>Aktuelle Problemfelder</a:t>
            </a:r>
            <a:endParaRPr lang="en-DE" sz="3600" dirty="0">
              <a:latin typeface="+mj-lt"/>
            </a:endParaRPr>
          </a:p>
        </p:txBody>
      </p:sp>
    </p:spTree>
    <p:extLst>
      <p:ext uri="{BB962C8B-B14F-4D97-AF65-F5344CB8AC3E}">
        <p14:creationId xmlns:p14="http://schemas.microsoft.com/office/powerpoint/2010/main" val="2049723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84646"/>
        </a:solidFill>
        <a:effectLst/>
      </p:bgPr>
    </p:bg>
    <p:spTree>
      <p:nvGrpSpPr>
        <p:cNvPr id="1" name="">
          <a:extLst>
            <a:ext uri="{FF2B5EF4-FFF2-40B4-BE49-F238E27FC236}">
              <a16:creationId xmlns:a16="http://schemas.microsoft.com/office/drawing/2014/main" id="{CAAFDCC6-677B-D3B1-75B5-56C885C9147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BB6506-4325-2572-3B7F-2761D1811839}"/>
              </a:ext>
            </a:extLst>
          </p:cNvPr>
          <p:cNvSpPr>
            <a:spLocks noGrp="1"/>
          </p:cNvSpPr>
          <p:nvPr>
            <p:ph idx="1"/>
          </p:nvPr>
        </p:nvSpPr>
        <p:spPr>
          <a:xfrm>
            <a:off x="638756" y="729352"/>
            <a:ext cx="4717015" cy="6261651"/>
          </a:xfrm>
        </p:spPr>
        <p:txBody>
          <a:bodyPr>
            <a:normAutofit/>
          </a:bodyPr>
          <a:lstStyle/>
          <a:p>
            <a:pPr marL="0" indent="0">
              <a:buNone/>
            </a:pPr>
            <a:endParaRPr lang="en-DE" sz="2200" b="1"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r>
              <a:rPr lang="de-DE" sz="2200" dirty="0">
                <a:latin typeface="Calibri" panose="020F0502020204030204" pitchFamily="34" charset="0"/>
                <a:ea typeface="Calibri" panose="020F0502020204030204" pitchFamily="34" charset="0"/>
                <a:cs typeface="Calibri" panose="020F0502020204030204" pitchFamily="34" charset="0"/>
              </a:rPr>
              <a:t>1. Sekundärer Antisemitismus / Schuldabwehr-Antisemitismus</a:t>
            </a:r>
          </a:p>
          <a:p>
            <a:pPr marL="0" indent="0">
              <a:lnSpc>
                <a:spcPct val="100000"/>
              </a:lnSpc>
              <a:buNone/>
            </a:pPr>
            <a:r>
              <a:rPr lang="de-DE" sz="2200" dirty="0">
                <a:latin typeface="Calibri" panose="020F0502020204030204" pitchFamily="34" charset="0"/>
                <a:ea typeface="Calibri" panose="020F0502020204030204" pitchFamily="34" charset="0"/>
                <a:cs typeface="Calibri" panose="020F0502020204030204" pitchFamily="34" charset="0"/>
              </a:rPr>
              <a:t>2. Antisemitische Verschwörungsfantasien</a:t>
            </a:r>
          </a:p>
          <a:p>
            <a:pPr marL="0" indent="0">
              <a:lnSpc>
                <a:spcPct val="100000"/>
              </a:lnSpc>
              <a:buNone/>
            </a:pPr>
            <a:r>
              <a:rPr lang="de-DE" sz="2200" dirty="0">
                <a:latin typeface="Calibri" panose="020F0502020204030204" pitchFamily="34" charset="0"/>
                <a:ea typeface="Calibri" panose="020F0502020204030204" pitchFamily="34" charset="0"/>
                <a:cs typeface="Calibri" panose="020F0502020204030204" pitchFamily="34" charset="0"/>
              </a:rPr>
              <a:t>3. Antisemitismus in Jugendkulturen</a:t>
            </a:r>
          </a:p>
        </p:txBody>
      </p:sp>
      <p:sp>
        <p:nvSpPr>
          <p:cNvPr id="5" name="TextBox 4">
            <a:extLst>
              <a:ext uri="{FF2B5EF4-FFF2-40B4-BE49-F238E27FC236}">
                <a16:creationId xmlns:a16="http://schemas.microsoft.com/office/drawing/2014/main" id="{96B0E241-006A-EE12-9985-2885E2FB8C5B}"/>
              </a:ext>
            </a:extLst>
          </p:cNvPr>
          <p:cNvSpPr txBox="1"/>
          <p:nvPr/>
        </p:nvSpPr>
        <p:spPr>
          <a:xfrm>
            <a:off x="580204" y="227016"/>
            <a:ext cx="6101542" cy="646331"/>
          </a:xfrm>
          <a:prstGeom prst="rect">
            <a:avLst/>
          </a:prstGeom>
          <a:noFill/>
        </p:spPr>
        <p:txBody>
          <a:bodyPr wrap="square">
            <a:spAutoFit/>
          </a:bodyPr>
          <a:lstStyle/>
          <a:p>
            <a:r>
              <a:rPr lang="de-DE" sz="3600" b="1" dirty="0">
                <a:latin typeface="+mj-lt"/>
              </a:rPr>
              <a:t>Aktuelle Problemfelder</a:t>
            </a:r>
            <a:endParaRPr lang="en-DE" sz="3600" dirty="0">
              <a:latin typeface="+mj-lt"/>
            </a:endParaRPr>
          </a:p>
        </p:txBody>
      </p:sp>
    </p:spTree>
    <p:extLst>
      <p:ext uri="{BB962C8B-B14F-4D97-AF65-F5344CB8AC3E}">
        <p14:creationId xmlns:p14="http://schemas.microsoft.com/office/powerpoint/2010/main" val="137873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84646"/>
        </a:solidFill>
        <a:effectLst/>
      </p:bgPr>
    </p:bg>
    <p:spTree>
      <p:nvGrpSpPr>
        <p:cNvPr id="1" name="">
          <a:extLst>
            <a:ext uri="{FF2B5EF4-FFF2-40B4-BE49-F238E27FC236}">
              <a16:creationId xmlns:a16="http://schemas.microsoft.com/office/drawing/2014/main" id="{CAAFDCC6-677B-D3B1-75B5-56C885C9147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BB6506-4325-2572-3B7F-2761D1811839}"/>
              </a:ext>
            </a:extLst>
          </p:cNvPr>
          <p:cNvSpPr>
            <a:spLocks noGrp="1"/>
          </p:cNvSpPr>
          <p:nvPr>
            <p:ph idx="1"/>
          </p:nvPr>
        </p:nvSpPr>
        <p:spPr>
          <a:xfrm>
            <a:off x="638756" y="729352"/>
            <a:ext cx="4717015" cy="6261651"/>
          </a:xfrm>
        </p:spPr>
        <p:txBody>
          <a:bodyPr>
            <a:normAutofit/>
          </a:bodyPr>
          <a:lstStyle/>
          <a:p>
            <a:pPr marL="0" indent="0">
              <a:buNone/>
            </a:pPr>
            <a:endParaRPr lang="en-DE" sz="2200" b="1"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r>
              <a:rPr lang="de-DE" sz="2200" dirty="0">
                <a:latin typeface="Calibri" panose="020F0502020204030204" pitchFamily="34" charset="0"/>
                <a:ea typeface="Calibri" panose="020F0502020204030204" pitchFamily="34" charset="0"/>
                <a:cs typeface="Calibri" panose="020F0502020204030204" pitchFamily="34" charset="0"/>
              </a:rPr>
              <a:t>1. Sekundärer Antisemitismus / Schuldabwehr-Antisemitismus</a:t>
            </a:r>
          </a:p>
          <a:p>
            <a:pPr marL="0" indent="0">
              <a:lnSpc>
                <a:spcPct val="100000"/>
              </a:lnSpc>
              <a:buNone/>
            </a:pPr>
            <a:r>
              <a:rPr lang="de-DE" sz="2200" dirty="0">
                <a:latin typeface="Calibri" panose="020F0502020204030204" pitchFamily="34" charset="0"/>
                <a:ea typeface="Calibri" panose="020F0502020204030204" pitchFamily="34" charset="0"/>
                <a:cs typeface="Calibri" panose="020F0502020204030204" pitchFamily="34" charset="0"/>
              </a:rPr>
              <a:t>2. Antisemitische Verschwörungsfantasien</a:t>
            </a:r>
          </a:p>
          <a:p>
            <a:pPr marL="0" indent="0">
              <a:lnSpc>
                <a:spcPct val="100000"/>
              </a:lnSpc>
              <a:buNone/>
            </a:pPr>
            <a:r>
              <a:rPr lang="de-DE" sz="2200" dirty="0">
                <a:latin typeface="Calibri" panose="020F0502020204030204" pitchFamily="34" charset="0"/>
                <a:ea typeface="Calibri" panose="020F0502020204030204" pitchFamily="34" charset="0"/>
                <a:cs typeface="Calibri" panose="020F0502020204030204" pitchFamily="34" charset="0"/>
              </a:rPr>
              <a:t>3. Antisemitismus in Jugendkulturen</a:t>
            </a:r>
          </a:p>
          <a:p>
            <a:pPr marL="0" indent="0">
              <a:lnSpc>
                <a:spcPct val="100000"/>
              </a:lnSpc>
              <a:buNone/>
            </a:pPr>
            <a:r>
              <a:rPr lang="de-DE" sz="2200" dirty="0">
                <a:latin typeface="Calibri" panose="020F0502020204030204" pitchFamily="34" charset="0"/>
                <a:ea typeface="Calibri" panose="020F0502020204030204" pitchFamily="34" charset="0"/>
                <a:cs typeface="Calibri" panose="020F0502020204030204" pitchFamily="34" charset="0"/>
              </a:rPr>
              <a:t>4. Israelbezogener Antisemitismus</a:t>
            </a:r>
          </a:p>
        </p:txBody>
      </p:sp>
      <p:sp>
        <p:nvSpPr>
          <p:cNvPr id="5" name="TextBox 4">
            <a:extLst>
              <a:ext uri="{FF2B5EF4-FFF2-40B4-BE49-F238E27FC236}">
                <a16:creationId xmlns:a16="http://schemas.microsoft.com/office/drawing/2014/main" id="{96B0E241-006A-EE12-9985-2885E2FB8C5B}"/>
              </a:ext>
            </a:extLst>
          </p:cNvPr>
          <p:cNvSpPr txBox="1"/>
          <p:nvPr/>
        </p:nvSpPr>
        <p:spPr>
          <a:xfrm>
            <a:off x="580204" y="227016"/>
            <a:ext cx="6101542" cy="646331"/>
          </a:xfrm>
          <a:prstGeom prst="rect">
            <a:avLst/>
          </a:prstGeom>
          <a:noFill/>
        </p:spPr>
        <p:txBody>
          <a:bodyPr wrap="square">
            <a:spAutoFit/>
          </a:bodyPr>
          <a:lstStyle/>
          <a:p>
            <a:r>
              <a:rPr lang="de-DE" sz="3600" b="1" dirty="0">
                <a:latin typeface="+mj-lt"/>
              </a:rPr>
              <a:t>Aktuelle Problemfelder</a:t>
            </a:r>
            <a:endParaRPr lang="en-DE" sz="3600" dirty="0">
              <a:latin typeface="+mj-lt"/>
            </a:endParaRPr>
          </a:p>
        </p:txBody>
      </p:sp>
    </p:spTree>
    <p:extLst>
      <p:ext uri="{BB962C8B-B14F-4D97-AF65-F5344CB8AC3E}">
        <p14:creationId xmlns:p14="http://schemas.microsoft.com/office/powerpoint/2010/main" val="1109595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84646"/>
        </a:solidFill>
        <a:effectLst/>
      </p:bgPr>
    </p:bg>
    <p:spTree>
      <p:nvGrpSpPr>
        <p:cNvPr id="1" name="">
          <a:extLst>
            <a:ext uri="{FF2B5EF4-FFF2-40B4-BE49-F238E27FC236}">
              <a16:creationId xmlns:a16="http://schemas.microsoft.com/office/drawing/2014/main" id="{CAAFDCC6-677B-D3B1-75B5-56C885C9147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BB6506-4325-2572-3B7F-2761D1811839}"/>
              </a:ext>
            </a:extLst>
          </p:cNvPr>
          <p:cNvSpPr>
            <a:spLocks noGrp="1"/>
          </p:cNvSpPr>
          <p:nvPr>
            <p:ph idx="1"/>
          </p:nvPr>
        </p:nvSpPr>
        <p:spPr>
          <a:xfrm>
            <a:off x="638756" y="729352"/>
            <a:ext cx="4717015" cy="6261651"/>
          </a:xfrm>
        </p:spPr>
        <p:txBody>
          <a:bodyPr>
            <a:normAutofit/>
          </a:bodyPr>
          <a:lstStyle/>
          <a:p>
            <a:pPr marL="0" indent="0">
              <a:buNone/>
            </a:pPr>
            <a:endParaRPr lang="en-DE" sz="2200" b="1"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endParaRPr lang="de-DE" sz="22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endParaRPr lang="de-DE" sz="22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r>
              <a:rPr lang="de-DE" sz="2200" dirty="0">
                <a:latin typeface="Calibri" panose="020F0502020204030204" pitchFamily="34" charset="0"/>
                <a:ea typeface="Calibri" panose="020F0502020204030204" pitchFamily="34" charset="0"/>
                <a:cs typeface="Calibri" panose="020F0502020204030204" pitchFamily="34" charset="0"/>
              </a:rPr>
              <a:t>1. Selbstreflexion und Biografie-Arbeit</a:t>
            </a:r>
          </a:p>
        </p:txBody>
      </p:sp>
      <p:sp>
        <p:nvSpPr>
          <p:cNvPr id="5" name="TextBox 4">
            <a:extLst>
              <a:ext uri="{FF2B5EF4-FFF2-40B4-BE49-F238E27FC236}">
                <a16:creationId xmlns:a16="http://schemas.microsoft.com/office/drawing/2014/main" id="{96B0E241-006A-EE12-9985-2885E2FB8C5B}"/>
              </a:ext>
            </a:extLst>
          </p:cNvPr>
          <p:cNvSpPr txBox="1"/>
          <p:nvPr/>
        </p:nvSpPr>
        <p:spPr>
          <a:xfrm>
            <a:off x="580204" y="227016"/>
            <a:ext cx="6101542" cy="1754326"/>
          </a:xfrm>
          <a:prstGeom prst="rect">
            <a:avLst/>
          </a:prstGeom>
          <a:noFill/>
        </p:spPr>
        <p:txBody>
          <a:bodyPr wrap="square">
            <a:spAutoFit/>
          </a:bodyPr>
          <a:lstStyle/>
          <a:p>
            <a:r>
              <a:rPr lang="de-DE" sz="3600" b="1" dirty="0">
                <a:latin typeface="+mj-lt"/>
              </a:rPr>
              <a:t>Grundsätze </a:t>
            </a:r>
          </a:p>
          <a:p>
            <a:r>
              <a:rPr lang="de-DE" sz="3600" b="1" dirty="0">
                <a:latin typeface="+mj-lt"/>
              </a:rPr>
              <a:t>antisemitismuskritischer Bildungsarbeit</a:t>
            </a:r>
            <a:endParaRPr lang="en-DE" sz="3600" dirty="0">
              <a:latin typeface="+mj-lt"/>
            </a:endParaRPr>
          </a:p>
        </p:txBody>
      </p:sp>
    </p:spTree>
    <p:extLst>
      <p:ext uri="{BB962C8B-B14F-4D97-AF65-F5344CB8AC3E}">
        <p14:creationId xmlns:p14="http://schemas.microsoft.com/office/powerpoint/2010/main" val="1612756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84646"/>
        </a:solidFill>
        <a:effectLst/>
      </p:bgPr>
    </p:bg>
    <p:spTree>
      <p:nvGrpSpPr>
        <p:cNvPr id="1" name="">
          <a:extLst>
            <a:ext uri="{FF2B5EF4-FFF2-40B4-BE49-F238E27FC236}">
              <a16:creationId xmlns:a16="http://schemas.microsoft.com/office/drawing/2014/main" id="{CAAFDCC6-677B-D3B1-75B5-56C885C9147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BB6506-4325-2572-3B7F-2761D1811839}"/>
              </a:ext>
            </a:extLst>
          </p:cNvPr>
          <p:cNvSpPr>
            <a:spLocks noGrp="1"/>
          </p:cNvSpPr>
          <p:nvPr>
            <p:ph idx="1"/>
          </p:nvPr>
        </p:nvSpPr>
        <p:spPr>
          <a:xfrm>
            <a:off x="638756" y="729352"/>
            <a:ext cx="4717015" cy="6261651"/>
          </a:xfrm>
        </p:spPr>
        <p:txBody>
          <a:bodyPr>
            <a:normAutofit/>
          </a:bodyPr>
          <a:lstStyle/>
          <a:p>
            <a:pPr marL="0" indent="0">
              <a:buNone/>
            </a:pPr>
            <a:endParaRPr lang="en-DE" sz="2200" b="1"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endParaRPr lang="de-DE" sz="22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endParaRPr lang="de-DE" sz="22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r>
              <a:rPr lang="de-DE" sz="2200" dirty="0">
                <a:latin typeface="Calibri" panose="020F0502020204030204" pitchFamily="34" charset="0"/>
                <a:ea typeface="Calibri" panose="020F0502020204030204" pitchFamily="34" charset="0"/>
                <a:cs typeface="Calibri" panose="020F0502020204030204" pitchFamily="34" charset="0"/>
              </a:rPr>
              <a:t>1. Selbstreflexion und Biografie-Arbeit</a:t>
            </a:r>
          </a:p>
          <a:p>
            <a:pPr marL="0" indent="0">
              <a:lnSpc>
                <a:spcPct val="100000"/>
              </a:lnSpc>
              <a:buNone/>
            </a:pPr>
            <a:r>
              <a:rPr lang="de-DE" sz="2200" dirty="0">
                <a:latin typeface="Calibri" panose="020F0502020204030204" pitchFamily="34" charset="0"/>
                <a:ea typeface="Calibri" panose="020F0502020204030204" pitchFamily="34" charset="0"/>
                <a:cs typeface="Calibri" panose="020F0502020204030204" pitchFamily="34" charset="0"/>
              </a:rPr>
              <a:t>2. </a:t>
            </a:r>
            <a:r>
              <a:rPr lang="de-DE" sz="2200" dirty="0" err="1">
                <a:latin typeface="Calibri" panose="020F0502020204030204" pitchFamily="34" charset="0"/>
                <a:ea typeface="Calibri" panose="020F0502020204030204" pitchFamily="34" charset="0"/>
                <a:cs typeface="Calibri" panose="020F0502020204030204" pitchFamily="34" charset="0"/>
              </a:rPr>
              <a:t>Deutekompetenz</a:t>
            </a:r>
            <a:r>
              <a:rPr lang="de-DE" sz="2200" dirty="0">
                <a:latin typeface="Calibri" panose="020F0502020204030204" pitchFamily="34" charset="0"/>
                <a:ea typeface="Calibri" panose="020F0502020204030204" pitchFamily="34" charset="0"/>
                <a:cs typeface="Calibri" panose="020F0502020204030204" pitchFamily="34" charset="0"/>
              </a:rPr>
              <a:t> (Erscheinungsformen und Funktionen von Antisemitismus)</a:t>
            </a:r>
          </a:p>
        </p:txBody>
      </p:sp>
      <p:sp>
        <p:nvSpPr>
          <p:cNvPr id="5" name="TextBox 4">
            <a:extLst>
              <a:ext uri="{FF2B5EF4-FFF2-40B4-BE49-F238E27FC236}">
                <a16:creationId xmlns:a16="http://schemas.microsoft.com/office/drawing/2014/main" id="{96B0E241-006A-EE12-9985-2885E2FB8C5B}"/>
              </a:ext>
            </a:extLst>
          </p:cNvPr>
          <p:cNvSpPr txBox="1"/>
          <p:nvPr/>
        </p:nvSpPr>
        <p:spPr>
          <a:xfrm>
            <a:off x="580204" y="227016"/>
            <a:ext cx="6101542" cy="1754326"/>
          </a:xfrm>
          <a:prstGeom prst="rect">
            <a:avLst/>
          </a:prstGeom>
          <a:noFill/>
        </p:spPr>
        <p:txBody>
          <a:bodyPr wrap="square">
            <a:spAutoFit/>
          </a:bodyPr>
          <a:lstStyle/>
          <a:p>
            <a:r>
              <a:rPr lang="de-DE" sz="3600" b="1" dirty="0">
                <a:latin typeface="+mj-lt"/>
              </a:rPr>
              <a:t>Grundsätze </a:t>
            </a:r>
          </a:p>
          <a:p>
            <a:r>
              <a:rPr lang="de-DE" sz="3600" b="1" dirty="0">
                <a:latin typeface="+mj-lt"/>
              </a:rPr>
              <a:t>antisemitismuskritischer Bildungsarbeit</a:t>
            </a:r>
            <a:endParaRPr lang="en-DE" sz="3600" dirty="0">
              <a:latin typeface="+mj-lt"/>
            </a:endParaRPr>
          </a:p>
        </p:txBody>
      </p:sp>
    </p:spTree>
    <p:extLst>
      <p:ext uri="{BB962C8B-B14F-4D97-AF65-F5344CB8AC3E}">
        <p14:creationId xmlns:p14="http://schemas.microsoft.com/office/powerpoint/2010/main" val="1992844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84646"/>
        </a:solidFill>
        <a:effectLst/>
      </p:bgPr>
    </p:bg>
    <p:spTree>
      <p:nvGrpSpPr>
        <p:cNvPr id="1" name="">
          <a:extLst>
            <a:ext uri="{FF2B5EF4-FFF2-40B4-BE49-F238E27FC236}">
              <a16:creationId xmlns:a16="http://schemas.microsoft.com/office/drawing/2014/main" id="{CAAFDCC6-677B-D3B1-75B5-56C885C9147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BB6506-4325-2572-3B7F-2761D1811839}"/>
              </a:ext>
            </a:extLst>
          </p:cNvPr>
          <p:cNvSpPr>
            <a:spLocks noGrp="1"/>
          </p:cNvSpPr>
          <p:nvPr>
            <p:ph idx="1"/>
          </p:nvPr>
        </p:nvSpPr>
        <p:spPr>
          <a:xfrm>
            <a:off x="638756" y="729352"/>
            <a:ext cx="4717015" cy="6261651"/>
          </a:xfrm>
        </p:spPr>
        <p:txBody>
          <a:bodyPr>
            <a:normAutofit/>
          </a:bodyPr>
          <a:lstStyle/>
          <a:p>
            <a:pPr marL="0" indent="0">
              <a:buNone/>
            </a:pPr>
            <a:endParaRPr lang="en-DE" sz="2200" b="1"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endParaRPr lang="de-DE" sz="22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endParaRPr lang="de-DE" sz="22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r>
              <a:rPr lang="de-DE" sz="2200" dirty="0">
                <a:latin typeface="Calibri" panose="020F0502020204030204" pitchFamily="34" charset="0"/>
                <a:ea typeface="Calibri" panose="020F0502020204030204" pitchFamily="34" charset="0"/>
                <a:cs typeface="Calibri" panose="020F0502020204030204" pitchFamily="34" charset="0"/>
              </a:rPr>
              <a:t>1. Selbstreflexion und Biografie-Arbeit</a:t>
            </a:r>
          </a:p>
          <a:p>
            <a:pPr marL="0" indent="0">
              <a:lnSpc>
                <a:spcPct val="100000"/>
              </a:lnSpc>
              <a:buNone/>
            </a:pPr>
            <a:r>
              <a:rPr lang="de-DE" sz="2200" dirty="0">
                <a:latin typeface="Calibri" panose="020F0502020204030204" pitchFamily="34" charset="0"/>
                <a:ea typeface="Calibri" panose="020F0502020204030204" pitchFamily="34" charset="0"/>
                <a:cs typeface="Calibri" panose="020F0502020204030204" pitchFamily="34" charset="0"/>
              </a:rPr>
              <a:t>2. </a:t>
            </a:r>
            <a:r>
              <a:rPr lang="de-DE" sz="2200" dirty="0" err="1">
                <a:latin typeface="Calibri" panose="020F0502020204030204" pitchFamily="34" charset="0"/>
                <a:ea typeface="Calibri" panose="020F0502020204030204" pitchFamily="34" charset="0"/>
                <a:cs typeface="Calibri" panose="020F0502020204030204" pitchFamily="34" charset="0"/>
              </a:rPr>
              <a:t>Deutekompetenz</a:t>
            </a:r>
            <a:r>
              <a:rPr lang="de-DE" sz="2200" dirty="0">
                <a:latin typeface="Calibri" panose="020F0502020204030204" pitchFamily="34" charset="0"/>
                <a:ea typeface="Calibri" panose="020F0502020204030204" pitchFamily="34" charset="0"/>
                <a:cs typeface="Calibri" panose="020F0502020204030204" pitchFamily="34" charset="0"/>
              </a:rPr>
              <a:t> (Erscheinungsformen und Funktionen von Antisemitismus)</a:t>
            </a:r>
          </a:p>
          <a:p>
            <a:pPr marL="0" indent="0">
              <a:lnSpc>
                <a:spcPct val="100000"/>
              </a:lnSpc>
              <a:buNone/>
            </a:pPr>
            <a:r>
              <a:rPr lang="de-DE" sz="2200" dirty="0">
                <a:latin typeface="Calibri" panose="020F0502020204030204" pitchFamily="34" charset="0"/>
                <a:ea typeface="Calibri" panose="020F0502020204030204" pitchFamily="34" charset="0"/>
                <a:cs typeface="Calibri" panose="020F0502020204030204" pitchFamily="34" charset="0"/>
              </a:rPr>
              <a:t>3. Berücksichtigung der Betroffenenperspektive</a:t>
            </a:r>
          </a:p>
        </p:txBody>
      </p:sp>
      <p:sp>
        <p:nvSpPr>
          <p:cNvPr id="5" name="TextBox 4">
            <a:extLst>
              <a:ext uri="{FF2B5EF4-FFF2-40B4-BE49-F238E27FC236}">
                <a16:creationId xmlns:a16="http://schemas.microsoft.com/office/drawing/2014/main" id="{96B0E241-006A-EE12-9985-2885E2FB8C5B}"/>
              </a:ext>
            </a:extLst>
          </p:cNvPr>
          <p:cNvSpPr txBox="1"/>
          <p:nvPr/>
        </p:nvSpPr>
        <p:spPr>
          <a:xfrm>
            <a:off x="580204" y="227016"/>
            <a:ext cx="6101542" cy="1754326"/>
          </a:xfrm>
          <a:prstGeom prst="rect">
            <a:avLst/>
          </a:prstGeom>
          <a:noFill/>
        </p:spPr>
        <p:txBody>
          <a:bodyPr wrap="square">
            <a:spAutoFit/>
          </a:bodyPr>
          <a:lstStyle/>
          <a:p>
            <a:r>
              <a:rPr lang="de-DE" sz="3600" b="1" dirty="0">
                <a:latin typeface="+mj-lt"/>
              </a:rPr>
              <a:t>Grundsätze </a:t>
            </a:r>
          </a:p>
          <a:p>
            <a:r>
              <a:rPr lang="de-DE" sz="3600" b="1" dirty="0">
                <a:latin typeface="+mj-lt"/>
              </a:rPr>
              <a:t>antisemitismuskritischer Bildungsarbeit</a:t>
            </a:r>
            <a:endParaRPr lang="en-DE" sz="3600" dirty="0">
              <a:latin typeface="+mj-lt"/>
            </a:endParaRPr>
          </a:p>
        </p:txBody>
      </p:sp>
    </p:spTree>
    <p:extLst>
      <p:ext uri="{BB962C8B-B14F-4D97-AF65-F5344CB8AC3E}">
        <p14:creationId xmlns:p14="http://schemas.microsoft.com/office/powerpoint/2010/main" val="2739341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84646"/>
        </a:solidFill>
        <a:effectLst/>
      </p:bgPr>
    </p:bg>
    <p:spTree>
      <p:nvGrpSpPr>
        <p:cNvPr id="1" name="">
          <a:extLst>
            <a:ext uri="{FF2B5EF4-FFF2-40B4-BE49-F238E27FC236}">
              <a16:creationId xmlns:a16="http://schemas.microsoft.com/office/drawing/2014/main" id="{CAAFDCC6-677B-D3B1-75B5-56C885C9147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BB6506-4325-2572-3B7F-2761D1811839}"/>
              </a:ext>
            </a:extLst>
          </p:cNvPr>
          <p:cNvSpPr>
            <a:spLocks noGrp="1"/>
          </p:cNvSpPr>
          <p:nvPr>
            <p:ph idx="1"/>
          </p:nvPr>
        </p:nvSpPr>
        <p:spPr>
          <a:xfrm>
            <a:off x="638756" y="729352"/>
            <a:ext cx="4717015" cy="6261651"/>
          </a:xfrm>
        </p:spPr>
        <p:txBody>
          <a:bodyPr>
            <a:normAutofit/>
          </a:bodyPr>
          <a:lstStyle/>
          <a:p>
            <a:pPr marL="0" indent="0">
              <a:buNone/>
            </a:pPr>
            <a:endParaRPr lang="en-DE" sz="2200" b="1"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endParaRPr lang="de-DE" sz="22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endParaRPr lang="de-DE" sz="22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r>
              <a:rPr lang="de-DE" sz="2200" dirty="0">
                <a:latin typeface="Calibri" panose="020F0502020204030204" pitchFamily="34" charset="0"/>
                <a:ea typeface="Calibri" panose="020F0502020204030204" pitchFamily="34" charset="0"/>
                <a:cs typeface="Calibri" panose="020F0502020204030204" pitchFamily="34" charset="0"/>
              </a:rPr>
              <a:t>1. Selbstreflexion und Biografie-Arbeit</a:t>
            </a:r>
          </a:p>
          <a:p>
            <a:pPr marL="0" indent="0">
              <a:lnSpc>
                <a:spcPct val="100000"/>
              </a:lnSpc>
              <a:buNone/>
            </a:pPr>
            <a:r>
              <a:rPr lang="de-DE" sz="2200" dirty="0">
                <a:latin typeface="Calibri" panose="020F0502020204030204" pitchFamily="34" charset="0"/>
                <a:ea typeface="Calibri" panose="020F0502020204030204" pitchFamily="34" charset="0"/>
                <a:cs typeface="Calibri" panose="020F0502020204030204" pitchFamily="34" charset="0"/>
              </a:rPr>
              <a:t>2. </a:t>
            </a:r>
            <a:r>
              <a:rPr lang="de-DE" sz="2200" dirty="0" err="1">
                <a:latin typeface="Calibri" panose="020F0502020204030204" pitchFamily="34" charset="0"/>
                <a:ea typeface="Calibri" panose="020F0502020204030204" pitchFamily="34" charset="0"/>
                <a:cs typeface="Calibri" panose="020F0502020204030204" pitchFamily="34" charset="0"/>
              </a:rPr>
              <a:t>Deutekompetenz</a:t>
            </a:r>
            <a:r>
              <a:rPr lang="de-DE" sz="2200" dirty="0">
                <a:latin typeface="Calibri" panose="020F0502020204030204" pitchFamily="34" charset="0"/>
                <a:ea typeface="Calibri" panose="020F0502020204030204" pitchFamily="34" charset="0"/>
                <a:cs typeface="Calibri" panose="020F0502020204030204" pitchFamily="34" charset="0"/>
              </a:rPr>
              <a:t> (Erscheinungsformen und Funktionen von Antisemitismus)</a:t>
            </a:r>
          </a:p>
          <a:p>
            <a:pPr marL="0" indent="0">
              <a:lnSpc>
                <a:spcPct val="100000"/>
              </a:lnSpc>
              <a:buNone/>
            </a:pPr>
            <a:r>
              <a:rPr lang="de-DE" sz="2200" dirty="0">
                <a:latin typeface="Calibri" panose="020F0502020204030204" pitchFamily="34" charset="0"/>
                <a:ea typeface="Calibri" panose="020F0502020204030204" pitchFamily="34" charset="0"/>
                <a:cs typeface="Calibri" panose="020F0502020204030204" pitchFamily="34" charset="0"/>
              </a:rPr>
              <a:t>3. Berücksichtigung der Betroffenenperspektive </a:t>
            </a:r>
          </a:p>
          <a:p>
            <a:pPr marL="0" indent="0">
              <a:lnSpc>
                <a:spcPct val="100000"/>
              </a:lnSpc>
              <a:buNone/>
            </a:pPr>
            <a:endParaRPr lang="de-DE" sz="22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r>
              <a:rPr lang="de-DE" sz="2200" b="1" dirty="0">
                <a:latin typeface="Calibri" panose="020F0502020204030204" pitchFamily="34" charset="0"/>
                <a:ea typeface="Calibri" panose="020F0502020204030204" pitchFamily="34" charset="0"/>
                <a:cs typeface="Calibri" panose="020F0502020204030204" pitchFamily="34" charset="0"/>
              </a:rPr>
              <a:t>Ziel:</a:t>
            </a:r>
            <a:r>
              <a:rPr lang="de-DE" sz="2200" dirty="0">
                <a:latin typeface="Calibri" panose="020F0502020204030204" pitchFamily="34" charset="0"/>
                <a:ea typeface="Calibri" panose="020F0502020204030204" pitchFamily="34" charset="0"/>
                <a:cs typeface="Calibri" panose="020F0502020204030204" pitchFamily="34" charset="0"/>
              </a:rPr>
              <a:t> Handlungsoptionen ausloten und strukturelle Transformationen anstoßen</a:t>
            </a:r>
          </a:p>
        </p:txBody>
      </p:sp>
      <p:sp>
        <p:nvSpPr>
          <p:cNvPr id="5" name="TextBox 4">
            <a:extLst>
              <a:ext uri="{FF2B5EF4-FFF2-40B4-BE49-F238E27FC236}">
                <a16:creationId xmlns:a16="http://schemas.microsoft.com/office/drawing/2014/main" id="{96B0E241-006A-EE12-9985-2885E2FB8C5B}"/>
              </a:ext>
            </a:extLst>
          </p:cNvPr>
          <p:cNvSpPr txBox="1"/>
          <p:nvPr/>
        </p:nvSpPr>
        <p:spPr>
          <a:xfrm>
            <a:off x="580204" y="227016"/>
            <a:ext cx="6101542" cy="1754326"/>
          </a:xfrm>
          <a:prstGeom prst="rect">
            <a:avLst/>
          </a:prstGeom>
          <a:noFill/>
        </p:spPr>
        <p:txBody>
          <a:bodyPr wrap="square">
            <a:spAutoFit/>
          </a:bodyPr>
          <a:lstStyle/>
          <a:p>
            <a:r>
              <a:rPr lang="de-DE" sz="3600" b="1" dirty="0">
                <a:latin typeface="+mj-lt"/>
              </a:rPr>
              <a:t>Grundsätze </a:t>
            </a:r>
          </a:p>
          <a:p>
            <a:r>
              <a:rPr lang="de-DE" sz="3600" b="1" dirty="0">
                <a:latin typeface="+mj-lt"/>
              </a:rPr>
              <a:t>antisemitismuskritischer Bildungsarbeit</a:t>
            </a:r>
            <a:endParaRPr lang="en-DE" sz="3600" dirty="0">
              <a:latin typeface="+mj-lt"/>
            </a:endParaRPr>
          </a:p>
        </p:txBody>
      </p:sp>
    </p:spTree>
    <p:extLst>
      <p:ext uri="{BB962C8B-B14F-4D97-AF65-F5344CB8AC3E}">
        <p14:creationId xmlns:p14="http://schemas.microsoft.com/office/powerpoint/2010/main" val="4011374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84646"/>
        </a:solidFill>
        <a:effectLst/>
      </p:bgPr>
    </p:bg>
    <p:spTree>
      <p:nvGrpSpPr>
        <p:cNvPr id="1" name="">
          <a:extLst>
            <a:ext uri="{FF2B5EF4-FFF2-40B4-BE49-F238E27FC236}">
              <a16:creationId xmlns:a16="http://schemas.microsoft.com/office/drawing/2014/main" id="{CAAFDCC6-677B-D3B1-75B5-56C885C9147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BB6506-4325-2572-3B7F-2761D1811839}"/>
              </a:ext>
            </a:extLst>
          </p:cNvPr>
          <p:cNvSpPr>
            <a:spLocks noGrp="1"/>
          </p:cNvSpPr>
          <p:nvPr>
            <p:ph idx="1"/>
          </p:nvPr>
        </p:nvSpPr>
        <p:spPr>
          <a:xfrm>
            <a:off x="638756" y="729352"/>
            <a:ext cx="4717015" cy="6261651"/>
          </a:xfrm>
        </p:spPr>
        <p:txBody>
          <a:bodyPr>
            <a:normAutofit/>
          </a:bodyPr>
          <a:lstStyle/>
          <a:p>
            <a:pPr marL="0" indent="0">
              <a:buNone/>
            </a:pPr>
            <a:endParaRPr lang="en-DE" sz="2200" b="1"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endParaRPr lang="de-DE" sz="22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endParaRPr lang="de-DE" sz="22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endParaRPr lang="de-DE" sz="2200" dirty="0">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6B0E241-006A-EE12-9985-2885E2FB8C5B}"/>
              </a:ext>
            </a:extLst>
          </p:cNvPr>
          <p:cNvSpPr txBox="1"/>
          <p:nvPr/>
        </p:nvSpPr>
        <p:spPr>
          <a:xfrm>
            <a:off x="580204" y="227016"/>
            <a:ext cx="6101542" cy="1754326"/>
          </a:xfrm>
          <a:prstGeom prst="rect">
            <a:avLst/>
          </a:prstGeom>
          <a:noFill/>
        </p:spPr>
        <p:txBody>
          <a:bodyPr wrap="square">
            <a:spAutoFit/>
          </a:bodyPr>
          <a:lstStyle/>
          <a:p>
            <a:r>
              <a:rPr lang="de-DE" sz="3600" b="1" dirty="0">
                <a:latin typeface="+mj-lt"/>
              </a:rPr>
              <a:t>Antisemitismuskritische </a:t>
            </a:r>
          </a:p>
          <a:p>
            <a:r>
              <a:rPr lang="de-DE" sz="3600" b="1" dirty="0">
                <a:latin typeface="+mj-lt"/>
              </a:rPr>
              <a:t>Bildungsarbeit als </a:t>
            </a:r>
          </a:p>
          <a:p>
            <a:r>
              <a:rPr lang="de-DE" sz="3600" b="1" dirty="0">
                <a:latin typeface="+mj-lt"/>
              </a:rPr>
              <a:t>Querschnittsaufgabe</a:t>
            </a:r>
            <a:endParaRPr lang="en-DE" sz="3600" dirty="0">
              <a:latin typeface="+mj-lt"/>
            </a:endParaRPr>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291" y="2346358"/>
            <a:ext cx="2786891" cy="3965196"/>
          </a:xfrm>
          <a:prstGeom prst="rect">
            <a:avLst/>
          </a:prstGeom>
        </p:spPr>
      </p:pic>
    </p:spTree>
    <p:extLst>
      <p:ext uri="{BB962C8B-B14F-4D97-AF65-F5344CB8AC3E}">
        <p14:creationId xmlns:p14="http://schemas.microsoft.com/office/powerpoint/2010/main" val="519240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84646"/>
        </a:solidFill>
        <a:effectLst/>
      </p:bgPr>
    </p:bg>
    <p:spTree>
      <p:nvGrpSpPr>
        <p:cNvPr id="1" name="">
          <a:extLst>
            <a:ext uri="{FF2B5EF4-FFF2-40B4-BE49-F238E27FC236}">
              <a16:creationId xmlns:a16="http://schemas.microsoft.com/office/drawing/2014/main" id="{CAAFDCC6-677B-D3B1-75B5-56C885C9147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BB6506-4325-2572-3B7F-2761D1811839}"/>
              </a:ext>
            </a:extLst>
          </p:cNvPr>
          <p:cNvSpPr>
            <a:spLocks noGrp="1"/>
          </p:cNvSpPr>
          <p:nvPr>
            <p:ph idx="1"/>
          </p:nvPr>
        </p:nvSpPr>
        <p:spPr>
          <a:xfrm>
            <a:off x="638756" y="729352"/>
            <a:ext cx="4717015" cy="6261651"/>
          </a:xfrm>
        </p:spPr>
        <p:txBody>
          <a:bodyPr>
            <a:normAutofit/>
          </a:bodyPr>
          <a:lstStyle/>
          <a:p>
            <a:pPr marL="0" indent="0">
              <a:buNone/>
            </a:pPr>
            <a:endParaRPr lang="en-DE" sz="2200" b="1"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endParaRPr lang="de-DE" sz="22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endParaRPr lang="de-DE" sz="2200" dirty="0">
              <a:latin typeface="Calibri" panose="020F0502020204030204" pitchFamily="34" charset="0"/>
              <a:ea typeface="Calibri" panose="020F0502020204030204" pitchFamily="34" charset="0"/>
              <a:cs typeface="Calibri" panose="020F0502020204030204" pitchFamily="34" charset="0"/>
            </a:endParaRPr>
          </a:p>
          <a:p>
            <a:pPr>
              <a:lnSpc>
                <a:spcPct val="100000"/>
              </a:lnSpc>
            </a:pPr>
            <a:r>
              <a:rPr lang="de-DE" sz="2200" dirty="0">
                <a:latin typeface="Calibri" panose="020F0502020204030204" pitchFamily="34" charset="0"/>
                <a:ea typeface="Calibri" panose="020F0502020204030204" pitchFamily="34" charset="0"/>
                <a:cs typeface="Calibri" panose="020F0502020204030204" pitchFamily="34" charset="0"/>
              </a:rPr>
              <a:t>Lehrer*innen und Schüler*innen als Subjekte antisemitismuskritischer Bildung</a:t>
            </a:r>
          </a:p>
        </p:txBody>
      </p:sp>
      <p:sp>
        <p:nvSpPr>
          <p:cNvPr id="5" name="TextBox 4">
            <a:extLst>
              <a:ext uri="{FF2B5EF4-FFF2-40B4-BE49-F238E27FC236}">
                <a16:creationId xmlns:a16="http://schemas.microsoft.com/office/drawing/2014/main" id="{96B0E241-006A-EE12-9985-2885E2FB8C5B}"/>
              </a:ext>
            </a:extLst>
          </p:cNvPr>
          <p:cNvSpPr txBox="1"/>
          <p:nvPr/>
        </p:nvSpPr>
        <p:spPr>
          <a:xfrm>
            <a:off x="580204" y="227016"/>
            <a:ext cx="6101542" cy="1754326"/>
          </a:xfrm>
          <a:prstGeom prst="rect">
            <a:avLst/>
          </a:prstGeom>
          <a:noFill/>
        </p:spPr>
        <p:txBody>
          <a:bodyPr wrap="square">
            <a:spAutoFit/>
          </a:bodyPr>
          <a:lstStyle/>
          <a:p>
            <a:r>
              <a:rPr lang="de-DE" sz="3600" b="1" dirty="0">
                <a:latin typeface="+mj-lt"/>
              </a:rPr>
              <a:t>Antisemitismuskritische </a:t>
            </a:r>
          </a:p>
          <a:p>
            <a:r>
              <a:rPr lang="de-DE" sz="3600" b="1" dirty="0">
                <a:latin typeface="+mj-lt"/>
              </a:rPr>
              <a:t>Bildungsarbeit als </a:t>
            </a:r>
          </a:p>
          <a:p>
            <a:r>
              <a:rPr lang="de-DE" sz="3600" b="1" dirty="0">
                <a:latin typeface="+mj-lt"/>
              </a:rPr>
              <a:t>Querschnittsaufgabe</a:t>
            </a:r>
            <a:endParaRPr lang="en-DE" sz="3600" dirty="0">
              <a:latin typeface="+mj-lt"/>
            </a:endParaRPr>
          </a:p>
        </p:txBody>
      </p:sp>
    </p:spTree>
    <p:extLst>
      <p:ext uri="{BB962C8B-B14F-4D97-AF65-F5344CB8AC3E}">
        <p14:creationId xmlns:p14="http://schemas.microsoft.com/office/powerpoint/2010/main" val="105358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84646"/>
        </a:solidFill>
        <a:effectLst/>
      </p:bgPr>
    </p:bg>
    <p:spTree>
      <p:nvGrpSpPr>
        <p:cNvPr id="1" name="">
          <a:extLst>
            <a:ext uri="{FF2B5EF4-FFF2-40B4-BE49-F238E27FC236}">
              <a16:creationId xmlns:a16="http://schemas.microsoft.com/office/drawing/2014/main" id="{CAAFDCC6-677B-D3B1-75B5-56C885C9147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BB6506-4325-2572-3B7F-2761D1811839}"/>
              </a:ext>
            </a:extLst>
          </p:cNvPr>
          <p:cNvSpPr>
            <a:spLocks noGrp="1"/>
          </p:cNvSpPr>
          <p:nvPr>
            <p:ph idx="1"/>
          </p:nvPr>
        </p:nvSpPr>
        <p:spPr>
          <a:xfrm>
            <a:off x="638756" y="729352"/>
            <a:ext cx="4717015" cy="6261651"/>
          </a:xfrm>
        </p:spPr>
        <p:txBody>
          <a:bodyPr>
            <a:normAutofit/>
          </a:bodyPr>
          <a:lstStyle/>
          <a:p>
            <a:pPr marL="0" indent="0">
              <a:buNone/>
            </a:pPr>
            <a:endParaRPr lang="en-DE" sz="2200" b="1"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endParaRPr lang="de-DE" sz="22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endParaRPr lang="de-DE" sz="2200" dirty="0">
              <a:latin typeface="Calibri" panose="020F0502020204030204" pitchFamily="34" charset="0"/>
              <a:ea typeface="Calibri" panose="020F0502020204030204" pitchFamily="34" charset="0"/>
              <a:cs typeface="Calibri" panose="020F0502020204030204" pitchFamily="34" charset="0"/>
            </a:endParaRPr>
          </a:p>
          <a:p>
            <a:pPr>
              <a:lnSpc>
                <a:spcPct val="100000"/>
              </a:lnSpc>
            </a:pPr>
            <a:r>
              <a:rPr lang="de-DE" sz="2200" dirty="0">
                <a:latin typeface="Calibri" panose="020F0502020204030204" pitchFamily="34" charset="0"/>
                <a:ea typeface="Calibri" panose="020F0502020204030204" pitchFamily="34" charset="0"/>
                <a:cs typeface="Calibri" panose="020F0502020204030204" pitchFamily="34" charset="0"/>
              </a:rPr>
              <a:t>Lehrer*innen und Schüler*innen als Subjekte antisemitismuskritischer Bildung</a:t>
            </a:r>
          </a:p>
          <a:p>
            <a:pPr>
              <a:lnSpc>
                <a:spcPct val="100000"/>
              </a:lnSpc>
            </a:pPr>
            <a:r>
              <a:rPr lang="de-DE" sz="2200" dirty="0">
                <a:latin typeface="Calibri" panose="020F0502020204030204" pitchFamily="34" charset="0"/>
                <a:ea typeface="Calibri" panose="020F0502020204030204" pitchFamily="34" charset="0"/>
                <a:cs typeface="Calibri" panose="020F0502020204030204" pitchFamily="34" charset="0"/>
              </a:rPr>
              <a:t>Professionalisierung in allen drei Ausbildungsphasen von Lehrkräften</a:t>
            </a:r>
          </a:p>
        </p:txBody>
      </p:sp>
      <p:sp>
        <p:nvSpPr>
          <p:cNvPr id="5" name="TextBox 4">
            <a:extLst>
              <a:ext uri="{FF2B5EF4-FFF2-40B4-BE49-F238E27FC236}">
                <a16:creationId xmlns:a16="http://schemas.microsoft.com/office/drawing/2014/main" id="{96B0E241-006A-EE12-9985-2885E2FB8C5B}"/>
              </a:ext>
            </a:extLst>
          </p:cNvPr>
          <p:cNvSpPr txBox="1"/>
          <p:nvPr/>
        </p:nvSpPr>
        <p:spPr>
          <a:xfrm>
            <a:off x="580204" y="227016"/>
            <a:ext cx="6101542" cy="1754326"/>
          </a:xfrm>
          <a:prstGeom prst="rect">
            <a:avLst/>
          </a:prstGeom>
          <a:noFill/>
        </p:spPr>
        <p:txBody>
          <a:bodyPr wrap="square">
            <a:spAutoFit/>
          </a:bodyPr>
          <a:lstStyle/>
          <a:p>
            <a:r>
              <a:rPr lang="de-DE" sz="3600" b="1" dirty="0">
                <a:latin typeface="+mj-lt"/>
              </a:rPr>
              <a:t>Antisemitismuskritische </a:t>
            </a:r>
          </a:p>
          <a:p>
            <a:r>
              <a:rPr lang="de-DE" sz="3600" b="1" dirty="0">
                <a:latin typeface="+mj-lt"/>
              </a:rPr>
              <a:t>Bildungsarbeit als </a:t>
            </a:r>
          </a:p>
          <a:p>
            <a:r>
              <a:rPr lang="de-DE" sz="3600" b="1" dirty="0">
                <a:latin typeface="+mj-lt"/>
              </a:rPr>
              <a:t>Querschnittsaufgabe</a:t>
            </a:r>
            <a:endParaRPr lang="en-DE" sz="3600" dirty="0">
              <a:latin typeface="+mj-lt"/>
            </a:endParaRPr>
          </a:p>
        </p:txBody>
      </p:sp>
    </p:spTree>
    <p:extLst>
      <p:ext uri="{BB962C8B-B14F-4D97-AF65-F5344CB8AC3E}">
        <p14:creationId xmlns:p14="http://schemas.microsoft.com/office/powerpoint/2010/main" val="3800554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84646"/>
        </a:solidFill>
        <a:effectLst/>
      </p:bgPr>
    </p:bg>
    <p:spTree>
      <p:nvGrpSpPr>
        <p:cNvPr id="1" name="">
          <a:extLst>
            <a:ext uri="{FF2B5EF4-FFF2-40B4-BE49-F238E27FC236}">
              <a16:creationId xmlns:a16="http://schemas.microsoft.com/office/drawing/2014/main" id="{BB38648B-5A77-B997-9B5D-CCF65C2CE57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DF4EFA-BD60-ED92-C6DC-406DBDED62D6}"/>
              </a:ext>
            </a:extLst>
          </p:cNvPr>
          <p:cNvSpPr>
            <a:spLocks noGrp="1"/>
          </p:cNvSpPr>
          <p:nvPr>
            <p:ph idx="1"/>
          </p:nvPr>
        </p:nvSpPr>
        <p:spPr>
          <a:xfrm>
            <a:off x="638756" y="729352"/>
            <a:ext cx="4717015" cy="6261651"/>
          </a:xfrm>
        </p:spPr>
        <p:txBody>
          <a:bodyPr>
            <a:normAutofit/>
          </a:bodyPr>
          <a:lstStyle/>
          <a:p>
            <a:pPr marL="0" indent="0">
              <a:buNone/>
            </a:pPr>
            <a:endParaRPr lang="en-DE" sz="2200" b="1"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endParaRPr lang="de-DE" sz="22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endParaRPr lang="de-DE" sz="22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endParaRPr lang="de-DE" sz="22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endParaRPr lang="de-DE" sz="22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endParaRPr lang="de-DE" sz="22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tabLst>
                <a:tab pos="1520825" algn="l"/>
              </a:tabLst>
            </a:pPr>
            <a:r>
              <a:rPr lang="de-DE" sz="1400" dirty="0">
                <a:latin typeface="Calibri" panose="020F0502020204030204" pitchFamily="34" charset="0"/>
                <a:ea typeface="Calibri" panose="020F0502020204030204" pitchFamily="34" charset="0"/>
                <a:cs typeface="Calibri" panose="020F0502020204030204" pitchFamily="34" charset="0"/>
              </a:rPr>
              <a:t>(2020)</a:t>
            </a:r>
            <a:r>
              <a:rPr lang="de-DE" sz="2200" dirty="0">
                <a:latin typeface="Calibri" panose="020F0502020204030204" pitchFamily="34" charset="0"/>
                <a:ea typeface="Calibri" panose="020F0502020204030204" pitchFamily="34" charset="0"/>
                <a:cs typeface="Calibri" panose="020F0502020204030204" pitchFamily="34" charset="0"/>
              </a:rPr>
              <a:t>	</a:t>
            </a:r>
          </a:p>
          <a:p>
            <a:pPr marL="0" indent="0">
              <a:lnSpc>
                <a:spcPct val="100000"/>
              </a:lnSpc>
              <a:buNone/>
              <a:tabLst>
                <a:tab pos="1520825" algn="l"/>
              </a:tabLst>
            </a:pPr>
            <a:r>
              <a:rPr lang="de-DE" sz="2200" dirty="0">
                <a:latin typeface="Calibri" panose="020F0502020204030204" pitchFamily="34" charset="0"/>
                <a:ea typeface="Calibri" panose="020F0502020204030204" pitchFamily="34" charset="0"/>
                <a:cs typeface="Calibri" panose="020F0502020204030204" pitchFamily="34" charset="0"/>
              </a:rPr>
              <a:t>Schulen als… </a:t>
            </a:r>
          </a:p>
          <a:p>
            <a:pPr>
              <a:lnSpc>
                <a:spcPct val="100000"/>
              </a:lnSpc>
              <a:buFontTx/>
              <a:buChar char="-"/>
            </a:pPr>
            <a:r>
              <a:rPr lang="de-DE" sz="2200" dirty="0">
                <a:latin typeface="Calibri" panose="020F0502020204030204" pitchFamily="34" charset="0"/>
                <a:ea typeface="Calibri" panose="020F0502020204030204" pitchFamily="34" charset="0"/>
                <a:cs typeface="Calibri" panose="020F0502020204030204" pitchFamily="34" charset="0"/>
              </a:rPr>
              <a:t>Mikrokosmos des Antisemitismus in der deutschen Gesellschaft</a:t>
            </a:r>
          </a:p>
          <a:p>
            <a:pPr>
              <a:lnSpc>
                <a:spcPct val="100000"/>
              </a:lnSpc>
              <a:buFontTx/>
              <a:buChar char="-"/>
            </a:pPr>
            <a:r>
              <a:rPr lang="de-DE" sz="2200" dirty="0">
                <a:latin typeface="Calibri" panose="020F0502020204030204" pitchFamily="34" charset="0"/>
                <a:ea typeface="Calibri" panose="020F0502020204030204" pitchFamily="34" charset="0"/>
                <a:cs typeface="Calibri" panose="020F0502020204030204" pitchFamily="34" charset="0"/>
              </a:rPr>
              <a:t>Bildungs-/Erziehungsinstanz gegen Antisemitismus</a:t>
            </a:r>
            <a:endParaRPr lang="en-DE" sz="20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26597AD0-F48B-85DF-6D34-7512EB10B1D2}"/>
              </a:ext>
            </a:extLst>
          </p:cNvPr>
          <p:cNvSpPr txBox="1"/>
          <p:nvPr/>
        </p:nvSpPr>
        <p:spPr>
          <a:xfrm>
            <a:off x="580204" y="227016"/>
            <a:ext cx="6101542" cy="1200329"/>
          </a:xfrm>
          <a:prstGeom prst="rect">
            <a:avLst/>
          </a:prstGeom>
          <a:noFill/>
        </p:spPr>
        <p:txBody>
          <a:bodyPr wrap="square">
            <a:spAutoFit/>
          </a:bodyPr>
          <a:lstStyle/>
          <a:p>
            <a:r>
              <a:rPr lang="de-DE" sz="3600" b="1" dirty="0">
                <a:latin typeface="+mj-lt"/>
              </a:rPr>
              <a:t>Antisemitismus in Schule</a:t>
            </a:r>
          </a:p>
          <a:p>
            <a:r>
              <a:rPr lang="de-DE" sz="3600" b="1" dirty="0">
                <a:latin typeface="+mj-lt"/>
              </a:rPr>
              <a:t>und Gesellschaft</a:t>
            </a:r>
            <a:endParaRPr lang="en-DE" sz="3600" dirty="0">
              <a:latin typeface="+mj-lt"/>
            </a:endParaRPr>
          </a:p>
        </p:txBody>
      </p:sp>
      <p:pic>
        <p:nvPicPr>
          <p:cNvPr id="7" name="Grafik 6" descr="Ein Bild, das Text, Screenshot, Schrift, Design enthält.&#10;&#10;KI-generierte Inhalte können fehlerhaft sein.">
            <a:extLst>
              <a:ext uri="{FF2B5EF4-FFF2-40B4-BE49-F238E27FC236}">
                <a16:creationId xmlns:a16="http://schemas.microsoft.com/office/drawing/2014/main" id="{8D054E3B-F267-3536-A46D-84E13BDE41C3}"/>
              </a:ext>
            </a:extLst>
          </p:cNvPr>
          <p:cNvPicPr>
            <a:picLocks noChangeAspect="1"/>
          </p:cNvPicPr>
          <p:nvPr/>
        </p:nvPicPr>
        <p:blipFill>
          <a:blip r:embed="rId2"/>
          <a:stretch>
            <a:fillRect/>
          </a:stretch>
        </p:blipFill>
        <p:spPr>
          <a:xfrm>
            <a:off x="737470" y="1523733"/>
            <a:ext cx="1338312" cy="2025312"/>
          </a:xfrm>
          <a:prstGeom prst="rect">
            <a:avLst/>
          </a:prstGeom>
        </p:spPr>
      </p:pic>
    </p:spTree>
    <p:extLst>
      <p:ext uri="{BB962C8B-B14F-4D97-AF65-F5344CB8AC3E}">
        <p14:creationId xmlns:p14="http://schemas.microsoft.com/office/powerpoint/2010/main" val="2929548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84646"/>
        </a:solidFill>
        <a:effectLst/>
      </p:bgPr>
    </p:bg>
    <p:spTree>
      <p:nvGrpSpPr>
        <p:cNvPr id="1" name="">
          <a:extLst>
            <a:ext uri="{FF2B5EF4-FFF2-40B4-BE49-F238E27FC236}">
              <a16:creationId xmlns:a16="http://schemas.microsoft.com/office/drawing/2014/main" id="{CAAFDCC6-677B-D3B1-75B5-56C885C9147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BB6506-4325-2572-3B7F-2761D1811839}"/>
              </a:ext>
            </a:extLst>
          </p:cNvPr>
          <p:cNvSpPr>
            <a:spLocks noGrp="1"/>
          </p:cNvSpPr>
          <p:nvPr>
            <p:ph idx="1"/>
          </p:nvPr>
        </p:nvSpPr>
        <p:spPr>
          <a:xfrm>
            <a:off x="638756" y="729352"/>
            <a:ext cx="4717015" cy="6261651"/>
          </a:xfrm>
        </p:spPr>
        <p:txBody>
          <a:bodyPr>
            <a:normAutofit/>
          </a:bodyPr>
          <a:lstStyle/>
          <a:p>
            <a:pPr marL="0" indent="0">
              <a:buNone/>
            </a:pPr>
            <a:endParaRPr lang="en-DE" sz="2200" b="1"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endParaRPr lang="de-DE" sz="22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endParaRPr lang="de-DE" sz="2200" dirty="0">
              <a:latin typeface="Calibri" panose="020F0502020204030204" pitchFamily="34" charset="0"/>
              <a:ea typeface="Calibri" panose="020F0502020204030204" pitchFamily="34" charset="0"/>
              <a:cs typeface="Calibri" panose="020F0502020204030204" pitchFamily="34" charset="0"/>
            </a:endParaRPr>
          </a:p>
          <a:p>
            <a:pPr>
              <a:lnSpc>
                <a:spcPct val="100000"/>
              </a:lnSpc>
            </a:pPr>
            <a:r>
              <a:rPr lang="de-DE" sz="2200" dirty="0">
                <a:latin typeface="Calibri" panose="020F0502020204030204" pitchFamily="34" charset="0"/>
                <a:ea typeface="Calibri" panose="020F0502020204030204" pitchFamily="34" charset="0"/>
                <a:cs typeface="Calibri" panose="020F0502020204030204" pitchFamily="34" charset="0"/>
              </a:rPr>
              <a:t>Lehrer*innen und Schüler*innen als Subjekte antisemitismuskritischer Bildung</a:t>
            </a:r>
          </a:p>
          <a:p>
            <a:pPr>
              <a:lnSpc>
                <a:spcPct val="100000"/>
              </a:lnSpc>
            </a:pPr>
            <a:r>
              <a:rPr lang="de-DE" sz="2200" dirty="0">
                <a:latin typeface="Calibri" panose="020F0502020204030204" pitchFamily="34" charset="0"/>
                <a:ea typeface="Calibri" panose="020F0502020204030204" pitchFamily="34" charset="0"/>
                <a:cs typeface="Calibri" panose="020F0502020204030204" pitchFamily="34" charset="0"/>
              </a:rPr>
              <a:t>Professionalisierung in allen drei Ausbildungsphasen von Lehrkräften</a:t>
            </a:r>
          </a:p>
          <a:p>
            <a:pPr>
              <a:lnSpc>
                <a:spcPct val="100000"/>
              </a:lnSpc>
            </a:pPr>
            <a:r>
              <a:rPr lang="de-DE" sz="2200" dirty="0">
                <a:latin typeface="Calibri" panose="020F0502020204030204" pitchFamily="34" charset="0"/>
                <a:ea typeface="Calibri" panose="020F0502020204030204" pitchFamily="34" charset="0"/>
                <a:cs typeface="Calibri" panose="020F0502020204030204" pitchFamily="34" charset="0"/>
              </a:rPr>
              <a:t>Interdisziplinäres Feld an der Universität Bamberg: Theologie, Pädagogik, Sozialpsychologie, Judaistik, Literatur- und Kulturwissenschaften</a:t>
            </a:r>
          </a:p>
        </p:txBody>
      </p:sp>
      <p:sp>
        <p:nvSpPr>
          <p:cNvPr id="5" name="TextBox 4">
            <a:extLst>
              <a:ext uri="{FF2B5EF4-FFF2-40B4-BE49-F238E27FC236}">
                <a16:creationId xmlns:a16="http://schemas.microsoft.com/office/drawing/2014/main" id="{96B0E241-006A-EE12-9985-2885E2FB8C5B}"/>
              </a:ext>
            </a:extLst>
          </p:cNvPr>
          <p:cNvSpPr txBox="1"/>
          <p:nvPr/>
        </p:nvSpPr>
        <p:spPr>
          <a:xfrm>
            <a:off x="580204" y="227016"/>
            <a:ext cx="6101542" cy="1754326"/>
          </a:xfrm>
          <a:prstGeom prst="rect">
            <a:avLst/>
          </a:prstGeom>
          <a:noFill/>
        </p:spPr>
        <p:txBody>
          <a:bodyPr wrap="square">
            <a:spAutoFit/>
          </a:bodyPr>
          <a:lstStyle/>
          <a:p>
            <a:r>
              <a:rPr lang="de-DE" sz="3600" b="1" dirty="0">
                <a:latin typeface="+mj-lt"/>
              </a:rPr>
              <a:t>Antisemitismuskritische </a:t>
            </a:r>
          </a:p>
          <a:p>
            <a:r>
              <a:rPr lang="de-DE" sz="3600" b="1" dirty="0">
                <a:latin typeface="+mj-lt"/>
              </a:rPr>
              <a:t>Bildungsarbeit als </a:t>
            </a:r>
          </a:p>
          <a:p>
            <a:r>
              <a:rPr lang="de-DE" sz="3600" b="1" dirty="0">
                <a:latin typeface="+mj-lt"/>
              </a:rPr>
              <a:t>Querschnittsaufgabe</a:t>
            </a:r>
            <a:endParaRPr lang="en-DE" sz="3600" dirty="0">
              <a:latin typeface="+mj-lt"/>
            </a:endParaRPr>
          </a:p>
        </p:txBody>
      </p:sp>
    </p:spTree>
    <p:extLst>
      <p:ext uri="{BB962C8B-B14F-4D97-AF65-F5344CB8AC3E}">
        <p14:creationId xmlns:p14="http://schemas.microsoft.com/office/powerpoint/2010/main" val="1767177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84646"/>
        </a:solidFill>
        <a:effectLst/>
      </p:bgPr>
    </p:bg>
    <p:spTree>
      <p:nvGrpSpPr>
        <p:cNvPr id="1" name="">
          <a:extLst>
            <a:ext uri="{FF2B5EF4-FFF2-40B4-BE49-F238E27FC236}">
              <a16:creationId xmlns:a16="http://schemas.microsoft.com/office/drawing/2014/main" id="{695746A5-D03F-9F51-93F2-57CE99E40CC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4D3DB9-8BB3-39C0-D2D3-14ADBEEA3B58}"/>
              </a:ext>
            </a:extLst>
          </p:cNvPr>
          <p:cNvSpPr>
            <a:spLocks noGrp="1"/>
          </p:cNvSpPr>
          <p:nvPr>
            <p:ph idx="1"/>
          </p:nvPr>
        </p:nvSpPr>
        <p:spPr>
          <a:xfrm>
            <a:off x="580204" y="860869"/>
            <a:ext cx="11105569" cy="6117656"/>
          </a:xfrm>
        </p:spPr>
        <p:txBody>
          <a:bodyPr>
            <a:normAutofit fontScale="47500" lnSpcReduction="20000"/>
          </a:bodyPr>
          <a:lstStyle/>
          <a:p>
            <a:pPr marL="0" indent="0">
              <a:buNone/>
            </a:pPr>
            <a:endParaRPr lang="en-DE" sz="2200" b="1" dirty="0">
              <a:latin typeface="Calibri" panose="020F0502020204030204" pitchFamily="34" charset="0"/>
              <a:ea typeface="Calibri" panose="020F0502020204030204" pitchFamily="34" charset="0"/>
              <a:cs typeface="Calibri" panose="020F0502020204030204" pitchFamily="34" charset="0"/>
            </a:endParaRPr>
          </a:p>
          <a:p>
            <a:r>
              <a:rPr lang="de-DE" sz="2200" dirty="0"/>
              <a:t>Baier, Jakob, und Marc Grimm, Hrsg. </a:t>
            </a:r>
            <a:r>
              <a:rPr lang="de-DE" sz="2200" i="1" dirty="0"/>
              <a:t>Antisemitismus in Jugendkulturen: Erscheinungsformen und Gegenstrategien</a:t>
            </a:r>
            <a:r>
              <a:rPr lang="de-DE" sz="2200" dirty="0"/>
              <a:t>. Antisemitismus und Bildung, Band 3. Frankfurt/M: Wochenschau Verlag, 2022. </a:t>
            </a:r>
            <a:r>
              <a:rPr lang="de-DE" sz="2200" u="sng" dirty="0">
                <a:hlinkClick r:id="rId2">
                  <a:extLst>
                    <a:ext uri="{A12FA001-AC4F-418D-AE19-62706E023703}">
                      <ahyp:hlinkClr xmlns:ahyp="http://schemas.microsoft.com/office/drawing/2018/hyperlinkcolor" val="tx"/>
                    </a:ext>
                  </a:extLst>
                </a:hlinkClick>
              </a:rPr>
              <a:t>https://doi.org/10.46499/1732</a:t>
            </a:r>
            <a:r>
              <a:rPr lang="de-DE" sz="2200" dirty="0"/>
              <a:t>.</a:t>
            </a:r>
          </a:p>
          <a:p>
            <a:r>
              <a:rPr lang="de-DE" sz="2200" dirty="0"/>
              <a:t>Bernstein, Julia. </a:t>
            </a:r>
            <a:r>
              <a:rPr lang="de-DE" sz="2200" i="1" dirty="0"/>
              <a:t>Antisemitismus an Schulen in Deutschland. Befunde – Analysen – Handlungsoptionen. </a:t>
            </a:r>
            <a:r>
              <a:rPr lang="de-DE" sz="2200" dirty="0"/>
              <a:t>Weinheim Basel: Beltz Juventa, 2020.</a:t>
            </a:r>
          </a:p>
          <a:p>
            <a:r>
              <a:rPr lang="de-DE" sz="2200" dirty="0"/>
              <a:t>Bernstein, Julia, und Florian </a:t>
            </a:r>
            <a:r>
              <a:rPr lang="de-DE" sz="2200" dirty="0" err="1"/>
              <a:t>Diddens</a:t>
            </a:r>
            <a:r>
              <a:rPr lang="de-DE" sz="2200" dirty="0"/>
              <a:t>. ”Antisemitismus an Schulen. Forschungsbefunde und Handlungsoptionen.“ </a:t>
            </a:r>
            <a:r>
              <a:rPr lang="de-DE" sz="2200" i="1" dirty="0"/>
              <a:t>Engagement</a:t>
            </a:r>
            <a:r>
              <a:rPr lang="de-DE" sz="2200" dirty="0"/>
              <a:t>. </a:t>
            </a:r>
            <a:r>
              <a:rPr lang="de-DE" sz="2200" i="1" dirty="0"/>
              <a:t>Zeitschrift für Erziehung und Schule</a:t>
            </a:r>
            <a:r>
              <a:rPr lang="de-DE" sz="2200" dirty="0"/>
              <a:t> 38, Nr. 4 (2020): 199–212.</a:t>
            </a:r>
          </a:p>
          <a:p>
            <a:r>
              <a:rPr lang="de-DE" sz="2200" dirty="0"/>
              <a:t>Bernstein, Julia, und Florian </a:t>
            </a:r>
            <a:r>
              <a:rPr lang="de-DE" sz="2200" dirty="0" err="1"/>
              <a:t>Diddens</a:t>
            </a:r>
            <a:r>
              <a:rPr lang="de-DE" sz="2200" dirty="0"/>
              <a:t>. ”Umgang mit Antisemitismus in der Schule.“ Ausgabe Politik und Zeitgeschichte 26-27 (2020): 42–47, 42.</a:t>
            </a:r>
          </a:p>
          <a:p>
            <a:r>
              <a:rPr lang="de-DE" sz="2200" dirty="0" err="1"/>
              <a:t>Chernivsky</a:t>
            </a:r>
            <a:r>
              <a:rPr lang="de-DE" sz="2200" dirty="0"/>
              <a:t>, Marina. ”Qualitätsmerkmale antisemitismuskritischer Bildung.“ </a:t>
            </a:r>
            <a:r>
              <a:rPr lang="de-DE" sz="2200" i="1" dirty="0"/>
              <a:t>Journal für politische Bildung</a:t>
            </a:r>
            <a:r>
              <a:rPr lang="de-DE" sz="2200" dirty="0"/>
              <a:t> 1 (2025): 50–54.</a:t>
            </a:r>
          </a:p>
          <a:p>
            <a:r>
              <a:rPr lang="de-DE" sz="2200" dirty="0"/>
              <a:t>Decker, Oliver, Johannes Kiess, und Elmar Brähler. ”Antisemitismus als individuelles Ressentiment und gesellschaftliches Sediment – empirische Befunde.“ In </a:t>
            </a:r>
            <a:r>
              <a:rPr lang="de-DE" sz="2200" i="1" dirty="0"/>
              <a:t>Vereint im Ressentiment: Autoritäre Dynamiken und rechtsextreme Einstellungen. Leipziger Autoritarismus Studie 2024, </a:t>
            </a:r>
            <a:r>
              <a:rPr lang="de-DE" sz="2200" dirty="0"/>
              <a:t>herausgegeben von</a:t>
            </a:r>
            <a:r>
              <a:rPr lang="de-DE" sz="2200" i="1" dirty="0"/>
              <a:t> </a:t>
            </a:r>
            <a:r>
              <a:rPr lang="de-DE" sz="2200" dirty="0"/>
              <a:t>Oliver Decker, Johannes Kiess, </a:t>
            </a:r>
            <a:r>
              <a:rPr lang="de-DE" sz="2200" dirty="0" err="1"/>
              <a:t>Ayline</a:t>
            </a:r>
            <a:r>
              <a:rPr lang="de-DE" sz="2200" dirty="0"/>
              <a:t> Heller und Elmar Brähler</a:t>
            </a:r>
            <a:r>
              <a:rPr lang="de-DE" sz="2200" i="1" dirty="0"/>
              <a:t>.</a:t>
            </a:r>
            <a:r>
              <a:rPr lang="de-DE" sz="2200" dirty="0"/>
              <a:t> Gießen: </a:t>
            </a:r>
            <a:r>
              <a:rPr lang="de-DE" sz="2200"/>
              <a:t>Psychosozial Verlag, </a:t>
            </a:r>
            <a:r>
              <a:rPr lang="de-DE" sz="2200" dirty="0"/>
              <a:t>2024: 133–160, 153.</a:t>
            </a:r>
          </a:p>
          <a:p>
            <a:r>
              <a:rPr lang="de-DE" sz="2200" dirty="0"/>
              <a:t>Holz, Klaus, und Thomas </a:t>
            </a:r>
            <a:r>
              <a:rPr lang="de-DE" sz="2200" dirty="0" err="1"/>
              <a:t>Haury</a:t>
            </a:r>
            <a:r>
              <a:rPr lang="de-DE" sz="2200" dirty="0"/>
              <a:t>. Antisemitismus gegen Israel. Hamburg: Hamburger Edition, 2021: 355–356.</a:t>
            </a:r>
          </a:p>
          <a:p>
            <a:r>
              <a:rPr lang="de-DE" sz="2200" dirty="0"/>
              <a:t>Holz, Klaus. ”Definitionen von Antisemitismus</a:t>
            </a:r>
            <a:r>
              <a:rPr lang="de-DE" sz="2200" i="1" dirty="0"/>
              <a:t>.“  Bundeszentrale für politische Bildung</a:t>
            </a:r>
            <a:r>
              <a:rPr lang="de-DE" sz="2200" dirty="0"/>
              <a:t>, 25.10.2024. </a:t>
            </a:r>
            <a:r>
              <a:rPr lang="de-DE" sz="2200" u="sng" dirty="0">
                <a:hlinkClick r:id="rId3">
                  <a:extLst>
                    <a:ext uri="{A12FA001-AC4F-418D-AE19-62706E023703}">
                      <ahyp:hlinkClr xmlns:ahyp="http://schemas.microsoft.com/office/drawing/2018/hyperlinkcolor" val="tx"/>
                    </a:ext>
                  </a:extLst>
                </a:hlinkClick>
              </a:rPr>
              <a:t>https://www.bpb.de/themen/antisemitismus/dossier-antisemitismus/555654/definitionen-von-antisemitismus/</a:t>
            </a:r>
            <a:r>
              <a:rPr lang="de-DE" sz="2200" dirty="0"/>
              <a:t>.</a:t>
            </a:r>
          </a:p>
          <a:p>
            <a:r>
              <a:rPr lang="de-DE" sz="2200" dirty="0" err="1"/>
              <a:t>Höttemann</a:t>
            </a:r>
            <a:r>
              <a:rPr lang="de-DE" sz="2200" dirty="0"/>
              <a:t>, Michael. ”Sekundärer Antisemitismus: Antisemitismus nach Auschwitz.“ </a:t>
            </a:r>
            <a:r>
              <a:rPr lang="de-DE" sz="2200" i="1" dirty="0"/>
              <a:t>Bundeszentrale für politische Bildung</a:t>
            </a:r>
            <a:r>
              <a:rPr lang="de-DE" sz="2200" dirty="0"/>
              <a:t>, 23.11.2020 </a:t>
            </a:r>
            <a:r>
              <a:rPr lang="de-DE" sz="2200" u="sng" dirty="0">
                <a:hlinkClick r:id="rId4">
                  <a:extLst>
                    <a:ext uri="{A12FA001-AC4F-418D-AE19-62706E023703}">
                      <ahyp:hlinkClr xmlns:ahyp="http://schemas.microsoft.com/office/drawing/2018/hyperlinkcolor" val="tx"/>
                    </a:ext>
                  </a:extLst>
                </a:hlinkClick>
              </a:rPr>
              <a:t>https://www.bpb.de/themen/antisemitismus/dossier-antisemitismus/321575/sekundaerer-antisemitismus/</a:t>
            </a:r>
            <a:r>
              <a:rPr lang="de-DE" sz="2200" dirty="0"/>
              <a:t>.</a:t>
            </a:r>
          </a:p>
          <a:p>
            <a:r>
              <a:rPr lang="de-DE" sz="2200" dirty="0"/>
              <a:t>International Holocaust </a:t>
            </a:r>
            <a:r>
              <a:rPr lang="de-DE" sz="2200" dirty="0" err="1"/>
              <a:t>Remembrance</a:t>
            </a:r>
            <a:r>
              <a:rPr lang="de-DE" sz="2200" dirty="0"/>
              <a:t> Alliance. ”Arbeitsdefinition von Antisemitismus.“ 26. Mai 2016. </a:t>
            </a:r>
            <a:r>
              <a:rPr lang="de-DE" sz="2200" u="sng" dirty="0">
                <a:hlinkClick r:id="rId5">
                  <a:extLst>
                    <a:ext uri="{A12FA001-AC4F-418D-AE19-62706E023703}">
                      <ahyp:hlinkClr xmlns:ahyp="http://schemas.microsoft.com/office/drawing/2018/hyperlinkcolor" val="tx"/>
                    </a:ext>
                  </a:extLst>
                </a:hlinkClick>
              </a:rPr>
              <a:t>https://holocaustremembrance.com/resources/arbeitsdefinition-antisemitismus</a:t>
            </a:r>
            <a:r>
              <a:rPr lang="de-DE" sz="2200" dirty="0"/>
              <a:t>.</a:t>
            </a:r>
          </a:p>
          <a:p>
            <a:r>
              <a:rPr lang="de-DE" sz="2200" dirty="0" err="1"/>
              <a:t>Ochel</a:t>
            </a:r>
            <a:r>
              <a:rPr lang="de-DE" sz="2200" dirty="0"/>
              <a:t>, Hannah, und Isabella Reisch. ”Antisemitismus in der Jugendkultur: Freizeitliche Begegnungsorte von Antisemitismus und Jugend: Wie kann Bildungsarbeit an diesen Orten präventiv wirksam werden?“ Zeitschrift für christlich-jüdische Begegnungen 1 (2023): 77–85. </a:t>
            </a:r>
          </a:p>
          <a:p>
            <a:r>
              <a:rPr lang="de-DE" sz="2200" dirty="0"/>
              <a:t>Rüb, Paula Maria. </a:t>
            </a:r>
            <a:r>
              <a:rPr lang="de-DE" sz="2200" i="1" dirty="0"/>
              <a:t>Der Umgang mit Antisemitismus im Unterricht: eine qualitativ-rekonstruktive Studie zu Orientierungen von Lehrkräften</a:t>
            </a:r>
            <a:r>
              <a:rPr lang="de-DE" sz="2200" dirty="0"/>
              <a:t>. </a:t>
            </a:r>
            <a:r>
              <a:rPr lang="de-DE" sz="2200" dirty="0" err="1"/>
              <a:t>klinkhardt</a:t>
            </a:r>
            <a:r>
              <a:rPr lang="de-DE" sz="2200" dirty="0"/>
              <a:t> </a:t>
            </a:r>
            <a:r>
              <a:rPr lang="de-DE" sz="2200" dirty="0" err="1"/>
              <a:t>forschung</a:t>
            </a:r>
            <a:r>
              <a:rPr lang="de-DE" sz="2200" dirty="0"/>
              <a:t>. Bad Heilbrunn: Verlag Julius Klinkhardt, 2023.</a:t>
            </a:r>
          </a:p>
          <a:p>
            <a:r>
              <a:rPr lang="de-DE" sz="2200" dirty="0"/>
              <a:t>Razavi, Bijan, Samuel Stern, und Furkan Yüksel. ”</a:t>
            </a:r>
            <a:r>
              <a:rPr lang="de-DE" sz="2200" i="1" dirty="0"/>
              <a:t>Ressentiment im Mantel der Kritik? Antirassistische und postkoloniale Debatten aus antisemitismuskritischer Perspektive</a:t>
            </a:r>
            <a:r>
              <a:rPr lang="de-DE" sz="2200" dirty="0"/>
              <a:t>.“ In </a:t>
            </a:r>
            <a:r>
              <a:rPr lang="de-DE" sz="2200" i="1" dirty="0"/>
              <a:t>Gegen Antisemitismus!</a:t>
            </a:r>
            <a:r>
              <a:rPr lang="de-DE" sz="2200" dirty="0"/>
              <a:t>, herausgegeben von Kathrin Gies, Jana Hock und Lena </a:t>
            </a:r>
            <a:r>
              <a:rPr lang="de-DE" sz="2200" dirty="0" err="1"/>
              <a:t>Janneck</a:t>
            </a:r>
            <a:r>
              <a:rPr lang="de-DE" sz="2200" dirty="0"/>
              <a:t>, Bd. 46 (</a:t>
            </a:r>
            <a:r>
              <a:rPr lang="de-DE" sz="2200" dirty="0" err="1"/>
              <a:t>BamTS</a:t>
            </a:r>
            <a:r>
              <a:rPr lang="de-DE" sz="2200" dirty="0"/>
              <a:t>). Bamberg: University </a:t>
            </a:r>
            <a:r>
              <a:rPr lang="de-DE" sz="2200" dirty="0" err="1"/>
              <a:t>of</a:t>
            </a:r>
            <a:r>
              <a:rPr lang="de-DE" sz="2200" dirty="0"/>
              <a:t> Bamberg Press, 2025, 33–57 (im Erscheinen).</a:t>
            </a:r>
          </a:p>
          <a:p>
            <a:r>
              <a:rPr lang="de-DE" sz="2200" dirty="0"/>
              <a:t>Salzborn, Samuel. ”Verschwörungsmythen und Antisemitismus.“  </a:t>
            </a:r>
            <a:r>
              <a:rPr lang="de-DE" sz="2200" i="1" dirty="0"/>
              <a:t>Bundeszentrale für politische Bildung</a:t>
            </a:r>
            <a:r>
              <a:rPr lang="de-DE" sz="2200" dirty="0"/>
              <a:t>, 27.08.2021. </a:t>
            </a:r>
            <a:r>
              <a:rPr lang="de-DE" sz="2200" u="sng" dirty="0">
                <a:hlinkClick r:id="rId6">
                  <a:extLst>
                    <a:ext uri="{A12FA001-AC4F-418D-AE19-62706E023703}">
                      <ahyp:hlinkClr xmlns:ahyp="http://schemas.microsoft.com/office/drawing/2018/hyperlinkcolor" val="tx"/>
                    </a:ext>
                  </a:extLst>
                </a:hlinkClick>
              </a:rPr>
              <a:t>https://www.bpb.de/shop/zeitschriften/apuz/verschwoerungstheorien-2021/339288/verschwoerungsmythen-und-antisemitismus/</a:t>
            </a:r>
            <a:r>
              <a:rPr lang="de-DE" sz="2200" dirty="0"/>
              <a:t>.</a:t>
            </a:r>
          </a:p>
          <a:p>
            <a:r>
              <a:rPr lang="de-DE" sz="2200" dirty="0"/>
              <a:t>Salzborn, Samuel. ”Was ist Antisemitismus?.“ </a:t>
            </a:r>
            <a:r>
              <a:rPr lang="de-DE" sz="2200" i="1" dirty="0"/>
              <a:t>Bundeszentrale für politische Bildung</a:t>
            </a:r>
            <a:r>
              <a:rPr lang="de-DE" sz="2200" dirty="0"/>
              <a:t>, 30.04.2020. </a:t>
            </a:r>
            <a:r>
              <a:rPr lang="de-DE" sz="2200" u="sng" dirty="0">
                <a:hlinkClick r:id="rId7">
                  <a:extLst>
                    <a:ext uri="{A12FA001-AC4F-418D-AE19-62706E023703}">
                      <ahyp:hlinkClr xmlns:ahyp="http://schemas.microsoft.com/office/drawing/2018/hyperlinkcolor" val="tx"/>
                    </a:ext>
                  </a:extLst>
                </a:hlinkClick>
              </a:rPr>
              <a:t>https://www.bpb.de/themen/antisemitismus/dossier-antisemitismus/307644/was-ist-moderner-antisemitismus/</a:t>
            </a:r>
            <a:r>
              <a:rPr lang="de-DE" sz="2200" dirty="0"/>
              <a:t>.</a:t>
            </a:r>
          </a:p>
          <a:p>
            <a:r>
              <a:rPr lang="de-DE" sz="2200" dirty="0"/>
              <a:t>Stender, Wolfram. ”Aspekte antisemitismuskritischer Bildung.“ </a:t>
            </a:r>
            <a:r>
              <a:rPr lang="de-DE" sz="2200" i="1" dirty="0"/>
              <a:t>Bundeszentrale für politische Bildung</a:t>
            </a:r>
            <a:r>
              <a:rPr lang="de-DE" sz="2200" dirty="0"/>
              <a:t>, 24.11.2017. </a:t>
            </a:r>
            <a:r>
              <a:rPr lang="de-DE" sz="2200" u="sng" dirty="0">
                <a:hlinkClick r:id="rId8">
                  <a:extLst>
                    <a:ext uri="{A12FA001-AC4F-418D-AE19-62706E023703}">
                      <ahyp:hlinkClr xmlns:ahyp="http://schemas.microsoft.com/office/drawing/2018/hyperlinkcolor" val="tx"/>
                    </a:ext>
                  </a:extLst>
                </a:hlinkClick>
              </a:rPr>
              <a:t>https://www.bpb.de/themen/rechtsextremismus/dossier-rechtsextremismus/260332/aspekte-antisemitismuskritischer-bildungsarbeit/</a:t>
            </a:r>
            <a:r>
              <a:rPr lang="de-DE" sz="2200" dirty="0"/>
              <a:t>.</a:t>
            </a:r>
          </a:p>
          <a:p>
            <a:r>
              <a:rPr lang="de-DE" sz="2200" dirty="0"/>
              <a:t>Yilmaz, Burak. ”</a:t>
            </a:r>
            <a:r>
              <a:rPr lang="de-DE" sz="2200" i="1" dirty="0"/>
              <a:t>Antisemitismus als Herausforderung der praktischen Bildungsarbeit</a:t>
            </a:r>
            <a:r>
              <a:rPr lang="de-DE" sz="2200" dirty="0"/>
              <a:t>.“ </a:t>
            </a:r>
            <a:r>
              <a:rPr lang="de-DE" sz="2200" i="1" dirty="0"/>
              <a:t>Bundeszentrale für politische Bildung</a:t>
            </a:r>
            <a:r>
              <a:rPr lang="de-DE" sz="2200" dirty="0"/>
              <a:t>, 15.03.2002. </a:t>
            </a:r>
            <a:r>
              <a:rPr lang="de-DE" sz="2200" u="sng" dirty="0">
                <a:hlinkClick r:id="rId9">
                  <a:extLst>
                    <a:ext uri="{A12FA001-AC4F-418D-AE19-62706E023703}">
                      <ahyp:hlinkClr xmlns:ahyp="http://schemas.microsoft.com/office/drawing/2018/hyperlinkcolor" val="tx"/>
                    </a:ext>
                  </a:extLst>
                </a:hlinkClick>
              </a:rPr>
              <a:t>https://www.bpb.de/themen/antisemitismus/dossier-antisemitismus/506186/antisemitismus-als-herausforderung-der-praktischen-bildungsarbeit/</a:t>
            </a:r>
            <a:r>
              <a:rPr lang="de-DE" sz="2200" dirty="0"/>
              <a:t>.</a:t>
            </a:r>
          </a:p>
          <a:p>
            <a:r>
              <a:rPr lang="de-DE" sz="2200" dirty="0"/>
              <a:t>Zick, Andreas, Beate Küpper, und Nico </a:t>
            </a:r>
            <a:r>
              <a:rPr lang="de-DE" sz="2200" dirty="0" err="1"/>
              <a:t>Mokros</a:t>
            </a:r>
            <a:r>
              <a:rPr lang="de-DE" sz="2200" dirty="0"/>
              <a:t>, Hrsg. </a:t>
            </a:r>
            <a:r>
              <a:rPr lang="de-DE" sz="2200" i="1" dirty="0"/>
              <a:t>Die distanzierte Mitte: rechtsextreme und demokratiegefährdende Einstellungen in Deutschland 2022/23</a:t>
            </a:r>
            <a:r>
              <a:rPr lang="de-DE" sz="2200" dirty="0"/>
              <a:t>. Bonn: Dietz, 2023: 161.</a:t>
            </a:r>
          </a:p>
          <a:p>
            <a:pPr marL="0" indent="0">
              <a:lnSpc>
                <a:spcPct val="100000"/>
              </a:lnSpc>
              <a:buNone/>
            </a:pPr>
            <a:endParaRPr lang="de-DE" sz="2200" dirty="0">
              <a:ea typeface="Calibri" panose="020F0502020204030204" pitchFamily="34" charset="0"/>
              <a:cs typeface="Calibri" panose="020F0502020204030204" pitchFamily="34" charset="0"/>
            </a:endParaRPr>
          </a:p>
          <a:p>
            <a:pPr marL="0" indent="0">
              <a:lnSpc>
                <a:spcPct val="100000"/>
              </a:lnSpc>
              <a:buNone/>
            </a:pPr>
            <a:endParaRPr lang="de-DE" sz="2200" dirty="0">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C85986A5-B32F-BBA8-87CE-BCAD25EF7A6D}"/>
              </a:ext>
            </a:extLst>
          </p:cNvPr>
          <p:cNvSpPr txBox="1"/>
          <p:nvPr/>
        </p:nvSpPr>
        <p:spPr>
          <a:xfrm>
            <a:off x="580204" y="227016"/>
            <a:ext cx="6101542" cy="646331"/>
          </a:xfrm>
          <a:prstGeom prst="rect">
            <a:avLst/>
          </a:prstGeom>
          <a:noFill/>
        </p:spPr>
        <p:txBody>
          <a:bodyPr wrap="square">
            <a:spAutoFit/>
          </a:bodyPr>
          <a:lstStyle/>
          <a:p>
            <a:r>
              <a:rPr lang="de-DE" sz="3600" b="1" dirty="0">
                <a:latin typeface="+mj-lt"/>
              </a:rPr>
              <a:t>Referenzen</a:t>
            </a:r>
            <a:endParaRPr lang="en-DE" sz="3600" dirty="0">
              <a:latin typeface="+mj-lt"/>
            </a:endParaRPr>
          </a:p>
        </p:txBody>
      </p:sp>
      <p:sp>
        <p:nvSpPr>
          <p:cNvPr id="4" name="TextBox 3">
            <a:extLst>
              <a:ext uri="{FF2B5EF4-FFF2-40B4-BE49-F238E27FC236}">
                <a16:creationId xmlns:a16="http://schemas.microsoft.com/office/drawing/2014/main" id="{3C4761A8-450A-B843-9158-A7E365822DC7}"/>
              </a:ext>
            </a:extLst>
          </p:cNvPr>
          <p:cNvSpPr txBox="1"/>
          <p:nvPr/>
        </p:nvSpPr>
        <p:spPr>
          <a:xfrm>
            <a:off x="5771407" y="130628"/>
            <a:ext cx="6101542" cy="492443"/>
          </a:xfrm>
          <a:prstGeom prst="rect">
            <a:avLst/>
          </a:prstGeom>
          <a:noFill/>
        </p:spPr>
        <p:txBody>
          <a:bodyPr wrap="square" rtlCol="0">
            <a:spAutoFit/>
          </a:bodyPr>
          <a:lstStyle/>
          <a:p>
            <a:endParaRPr lang="de-DE" sz="2600" dirty="0"/>
          </a:p>
        </p:txBody>
      </p:sp>
    </p:spTree>
    <p:extLst>
      <p:ext uri="{BB962C8B-B14F-4D97-AF65-F5344CB8AC3E}">
        <p14:creationId xmlns:p14="http://schemas.microsoft.com/office/powerpoint/2010/main" val="4294605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84646"/>
        </a:solidFill>
        <a:effectLst/>
      </p:bgPr>
    </p:bg>
    <p:spTree>
      <p:nvGrpSpPr>
        <p:cNvPr id="1" name="">
          <a:extLst>
            <a:ext uri="{FF2B5EF4-FFF2-40B4-BE49-F238E27FC236}">
              <a16:creationId xmlns:a16="http://schemas.microsoft.com/office/drawing/2014/main" id="{8922F4F5-C581-39DC-D92B-6D1D59FFCAA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E38A22-0E0E-0B59-790A-5D80DFFE255A}"/>
              </a:ext>
            </a:extLst>
          </p:cNvPr>
          <p:cNvSpPr>
            <a:spLocks noGrp="1"/>
          </p:cNvSpPr>
          <p:nvPr>
            <p:ph idx="1"/>
          </p:nvPr>
        </p:nvSpPr>
        <p:spPr>
          <a:xfrm>
            <a:off x="638756" y="729352"/>
            <a:ext cx="4717015" cy="6261651"/>
          </a:xfrm>
        </p:spPr>
        <p:txBody>
          <a:bodyPr>
            <a:normAutofit/>
          </a:bodyPr>
          <a:lstStyle/>
          <a:p>
            <a:pPr marL="0" indent="0">
              <a:buNone/>
            </a:pPr>
            <a:endParaRPr lang="en-DE" sz="2200" b="1"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endParaRPr lang="de-DE" sz="22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endParaRPr lang="de-DE" sz="22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endParaRPr lang="de-DE" sz="22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endParaRPr lang="de-DE" sz="22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endParaRPr lang="de-DE" sz="2200" dirty="0">
              <a:latin typeface="Calibri" panose="020F0502020204030204" pitchFamily="34" charset="0"/>
              <a:ea typeface="Calibri" panose="020F0502020204030204" pitchFamily="34" charset="0"/>
              <a:cs typeface="Calibri" panose="020F0502020204030204" pitchFamily="34" charset="0"/>
            </a:endParaRPr>
          </a:p>
        </p:txBody>
      </p:sp>
      <p:sp>
        <p:nvSpPr>
          <p:cNvPr id="4" name="Content Placeholder 2">
            <a:extLst>
              <a:ext uri="{FF2B5EF4-FFF2-40B4-BE49-F238E27FC236}">
                <a16:creationId xmlns:a16="http://schemas.microsoft.com/office/drawing/2014/main" id="{B124C462-5235-B73A-1FF5-4F0E0575C823}"/>
              </a:ext>
            </a:extLst>
          </p:cNvPr>
          <p:cNvSpPr txBox="1">
            <a:spLocks/>
          </p:cNvSpPr>
          <p:nvPr/>
        </p:nvSpPr>
        <p:spPr>
          <a:xfrm>
            <a:off x="480392" y="642333"/>
            <a:ext cx="5515163" cy="609599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sz="1800" dirty="0"/>
          </a:p>
          <a:p>
            <a:pPr marL="0" indent="0">
              <a:buFont typeface="Arial" panose="020B0604020202020204" pitchFamily="34" charset="0"/>
              <a:buNone/>
            </a:pPr>
            <a:endParaRPr lang="de-DE" sz="1800" dirty="0"/>
          </a:p>
          <a:p>
            <a:pPr marL="0" indent="0">
              <a:buFont typeface="Arial" panose="020B0604020202020204" pitchFamily="34" charset="0"/>
              <a:buNone/>
            </a:pPr>
            <a:r>
              <a:rPr lang="de-DE" sz="2600" dirty="0">
                <a:latin typeface="Calibri" panose="020F0502020204030204" pitchFamily="34" charset="0"/>
                <a:cs typeface="Calibri" panose="020F0502020204030204" pitchFamily="34" charset="0"/>
              </a:rPr>
              <a:t>Kathrin Gies/Otto-Friedrich-Universität Bamberg, </a:t>
            </a:r>
          </a:p>
          <a:p>
            <a:pPr marL="0" indent="0">
              <a:buFont typeface="Arial" panose="020B0604020202020204" pitchFamily="34" charset="0"/>
              <a:buNone/>
            </a:pPr>
            <a:r>
              <a:rPr lang="de-DE" sz="2600" dirty="0">
                <a:latin typeface="Calibri" panose="020F0502020204030204" pitchFamily="34" charset="0"/>
                <a:cs typeface="Calibri" panose="020F0502020204030204" pitchFamily="34" charset="0"/>
              </a:rPr>
              <a:t>CC BY 4.0</a:t>
            </a:r>
          </a:p>
          <a:p>
            <a:pPr marL="0" indent="0">
              <a:buFont typeface="Arial" panose="020B0604020202020204" pitchFamily="34" charset="0"/>
              <a:buNone/>
            </a:pPr>
            <a:endParaRPr lang="de-DE" sz="2600" dirty="0">
              <a:latin typeface="Calibri" panose="020F0502020204030204" pitchFamily="34" charset="0"/>
              <a:cs typeface="Calibri" panose="020F0502020204030204" pitchFamily="34" charset="0"/>
            </a:endParaRPr>
          </a:p>
          <a:p>
            <a:pPr marL="0" indent="0">
              <a:lnSpc>
                <a:spcPct val="115000"/>
              </a:lnSpc>
              <a:spcAft>
                <a:spcPts val="800"/>
              </a:spcAft>
              <a:buNone/>
            </a:pPr>
            <a:r>
              <a:rPr lang="de-DE" sz="2600" kern="100" dirty="0">
                <a:effectLst/>
                <a:latin typeface="Calibri" panose="020F0502020204030204" pitchFamily="34" charset="0"/>
                <a:ea typeface="Aptos" panose="020B0004020202020204" pitchFamily="34" charset="0"/>
                <a:cs typeface="Calibri" panose="020F0502020204030204" pitchFamily="34" charset="0"/>
              </a:rPr>
              <a:t>Dieser Beitrag ist Teil der multimedialen Beitragsreihe </a:t>
            </a:r>
            <a:r>
              <a:rPr lang="de-DE" sz="2600" i="1" kern="100" dirty="0">
                <a:effectLst/>
                <a:latin typeface="Calibri" panose="020F0502020204030204" pitchFamily="34" charset="0"/>
                <a:ea typeface="Aptos" panose="020B0004020202020204" pitchFamily="34" charset="0"/>
                <a:cs typeface="Calibri" panose="020F0502020204030204" pitchFamily="34" charset="0"/>
              </a:rPr>
              <a:t>#Diversitäten </a:t>
            </a:r>
            <a:r>
              <a:rPr lang="de-DE" sz="2600" kern="100" dirty="0">
                <a:effectLst/>
                <a:latin typeface="Calibri" panose="020F0502020204030204" pitchFamily="34" charset="0"/>
                <a:ea typeface="Aptos" panose="020B0004020202020204" pitchFamily="34" charset="0"/>
                <a:cs typeface="Calibri" panose="020F0502020204030204" pitchFamily="34" charset="0"/>
              </a:rPr>
              <a:t>auf der Online-Plattform </a:t>
            </a:r>
            <a:r>
              <a:rPr lang="de-DE" sz="2600" i="1" kern="100" dirty="0">
                <a:effectLst/>
                <a:latin typeface="Calibri" panose="020F0502020204030204" pitchFamily="34" charset="0"/>
                <a:ea typeface="Aptos" panose="020B0004020202020204" pitchFamily="34" charset="0"/>
                <a:cs typeface="Calibri" panose="020F0502020204030204" pitchFamily="34" charset="0"/>
              </a:rPr>
              <a:t>#</a:t>
            </a:r>
            <a:r>
              <a:rPr lang="de-DE" sz="2600" i="1" kern="100" dirty="0" err="1">
                <a:effectLst/>
                <a:latin typeface="Calibri" panose="020F0502020204030204" pitchFamily="34" charset="0"/>
                <a:ea typeface="Aptos" panose="020B0004020202020204" pitchFamily="34" charset="0"/>
                <a:cs typeface="Calibri" panose="020F0502020204030204" pitchFamily="34" charset="0"/>
              </a:rPr>
              <a:t>GeistBildet</a:t>
            </a:r>
            <a:r>
              <a:rPr lang="de-DE" sz="2600" i="1" kern="100" dirty="0">
                <a:effectLst/>
                <a:latin typeface="Calibri" panose="020F0502020204030204" pitchFamily="34" charset="0"/>
                <a:ea typeface="Aptos" panose="020B0004020202020204" pitchFamily="34" charset="0"/>
                <a:cs typeface="Calibri" panose="020F0502020204030204" pitchFamily="34" charset="0"/>
              </a:rPr>
              <a:t> #</a:t>
            </a:r>
            <a:r>
              <a:rPr lang="de-DE" sz="2600" i="1" kern="100" dirty="0" err="1">
                <a:effectLst/>
                <a:latin typeface="Calibri" panose="020F0502020204030204" pitchFamily="34" charset="0"/>
                <a:ea typeface="Aptos" panose="020B0004020202020204" pitchFamily="34" charset="0"/>
                <a:cs typeface="Calibri" panose="020F0502020204030204" pitchFamily="34" charset="0"/>
              </a:rPr>
              <a:t>Kultur&amp;BildungOnline</a:t>
            </a:r>
            <a:r>
              <a:rPr lang="de-DE" sz="2600" kern="100" dirty="0">
                <a:effectLst/>
                <a:latin typeface="Calibri" panose="020F0502020204030204" pitchFamily="34" charset="0"/>
                <a:ea typeface="Aptos" panose="020B0004020202020204" pitchFamily="34" charset="0"/>
                <a:cs typeface="Calibri" panose="020F0502020204030204" pitchFamily="34" charset="0"/>
              </a:rPr>
              <a:t> des Referats „Kultur und Bildung“ des Zentrums für Lehrerinnen- und Lehrerbildung Bamberg. </a:t>
            </a:r>
          </a:p>
          <a:p>
            <a:pPr marL="0" indent="0">
              <a:lnSpc>
                <a:spcPct val="115000"/>
              </a:lnSpc>
              <a:spcAft>
                <a:spcPts val="800"/>
              </a:spcAft>
              <a:buNone/>
            </a:pPr>
            <a:r>
              <a:rPr lang="de-DE" sz="2600" kern="100" dirty="0">
                <a:effectLst/>
                <a:latin typeface="Calibri" panose="020F0502020204030204" pitchFamily="34" charset="0"/>
                <a:ea typeface="Aptos" panose="020B0004020202020204" pitchFamily="34" charset="0"/>
                <a:cs typeface="Calibri" panose="020F0502020204030204" pitchFamily="34" charset="0"/>
              </a:rPr>
              <a:t>Er ist entstanden im Rahmen des von der </a:t>
            </a:r>
            <a:r>
              <a:rPr lang="de-DE" sz="2600" i="1" kern="100" dirty="0">
                <a:effectLst/>
                <a:latin typeface="Calibri" panose="020F0502020204030204" pitchFamily="34" charset="0"/>
                <a:ea typeface="Aptos" panose="020B0004020202020204" pitchFamily="34" charset="0"/>
                <a:cs typeface="Calibri" panose="020F0502020204030204" pitchFamily="34" charset="0"/>
              </a:rPr>
              <a:t>Stiftung Innovation in der Hochschullehre</a:t>
            </a:r>
            <a:r>
              <a:rPr lang="de-DE" sz="2600" kern="100" dirty="0">
                <a:effectLst/>
                <a:latin typeface="Calibri" panose="020F0502020204030204" pitchFamily="34" charset="0"/>
                <a:ea typeface="Aptos" panose="020B0004020202020204" pitchFamily="34" charset="0"/>
                <a:cs typeface="Calibri" panose="020F0502020204030204" pitchFamily="34" charset="0"/>
              </a:rPr>
              <a:t> geförderten Projekts „</a:t>
            </a:r>
            <a:r>
              <a:rPr lang="de-DE" sz="2600" kern="100" dirty="0" err="1">
                <a:effectLst/>
                <a:latin typeface="Calibri" panose="020F0502020204030204" pitchFamily="34" charset="0"/>
                <a:ea typeface="Aptos" panose="020B0004020202020204" pitchFamily="34" charset="0"/>
                <a:cs typeface="Calibri" panose="020F0502020204030204" pitchFamily="34" charset="0"/>
              </a:rPr>
              <a:t>DiKuLe</a:t>
            </a:r>
            <a:r>
              <a:rPr lang="de-DE" sz="2600" kern="100" dirty="0">
                <a:effectLst/>
                <a:latin typeface="Calibri" panose="020F0502020204030204" pitchFamily="34" charset="0"/>
                <a:ea typeface="Aptos" panose="020B0004020202020204" pitchFamily="34" charset="0"/>
                <a:cs typeface="Calibri" panose="020F0502020204030204" pitchFamily="34" charset="0"/>
              </a:rPr>
              <a:t>: Digitale Kulturen der Lehre entwickeln“ an der Otto-Friedrich-Universität Bamberg.</a:t>
            </a:r>
          </a:p>
          <a:p>
            <a:pPr marL="0" indent="0">
              <a:lnSpc>
                <a:spcPct val="115000"/>
              </a:lnSpc>
              <a:spcAft>
                <a:spcPts val="800"/>
              </a:spcAft>
              <a:buNone/>
            </a:pPr>
            <a:r>
              <a:rPr lang="de-DE" sz="2600" kern="100" dirty="0">
                <a:effectLst/>
                <a:latin typeface="Calibri" panose="020F0502020204030204" pitchFamily="34" charset="0"/>
                <a:ea typeface="Aptos" panose="020B0004020202020204" pitchFamily="34" charset="0"/>
                <a:cs typeface="Calibri" panose="020F0502020204030204" pitchFamily="34" charset="0"/>
              </a:rPr>
              <a:t>Projektleitung/Herausgeber*innen der Beitragsreihe: </a:t>
            </a:r>
            <a:r>
              <a:rPr lang="de-DE" sz="2600" kern="100" dirty="0" err="1">
                <a:effectLst/>
                <a:latin typeface="Calibri" panose="020F0502020204030204" pitchFamily="34" charset="0"/>
                <a:ea typeface="Aptos" panose="020B0004020202020204" pitchFamily="34" charset="0"/>
                <a:cs typeface="Calibri" panose="020F0502020204030204" pitchFamily="34" charset="0"/>
              </a:rPr>
              <a:t>Adrianna</a:t>
            </a:r>
            <a:r>
              <a:rPr lang="de-DE" sz="2600" kern="100" dirty="0">
                <a:effectLst/>
                <a:latin typeface="Calibri" panose="020F0502020204030204" pitchFamily="34" charset="0"/>
                <a:ea typeface="Aptos" panose="020B0004020202020204" pitchFamily="34" charset="0"/>
                <a:cs typeface="Calibri" panose="020F0502020204030204" pitchFamily="34" charset="0"/>
              </a:rPr>
              <a:t> </a:t>
            </a:r>
            <a:r>
              <a:rPr lang="de-DE" sz="2600" kern="100" dirty="0" err="1">
                <a:effectLst/>
                <a:latin typeface="Calibri" panose="020F0502020204030204" pitchFamily="34" charset="0"/>
                <a:ea typeface="Aptos" panose="020B0004020202020204" pitchFamily="34" charset="0"/>
                <a:cs typeface="Calibri" panose="020F0502020204030204" pitchFamily="34" charset="0"/>
              </a:rPr>
              <a:t>Hlukhovych</a:t>
            </a:r>
            <a:r>
              <a:rPr lang="de-DE" sz="2600" kern="100" dirty="0">
                <a:effectLst/>
                <a:latin typeface="Calibri" panose="020F0502020204030204" pitchFamily="34" charset="0"/>
                <a:ea typeface="Aptos" panose="020B0004020202020204" pitchFamily="34" charset="0"/>
                <a:cs typeface="Calibri" panose="020F0502020204030204" pitchFamily="34" charset="0"/>
              </a:rPr>
              <a:t>, Dominik Herrmann, Konstantin Lindner, Sabine Vogt.</a:t>
            </a:r>
          </a:p>
          <a:p>
            <a:pPr marL="0" indent="0">
              <a:buFont typeface="Arial" panose="020B0604020202020204" pitchFamily="34" charset="0"/>
              <a:buNone/>
            </a:pPr>
            <a:endParaRPr lang="de-DE" sz="2600"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de-DE" sz="2600" dirty="0">
                <a:latin typeface="Calibri" panose="020F0502020204030204" pitchFamily="34" charset="0"/>
                <a:cs typeface="Calibri" panose="020F0502020204030204" pitchFamily="34" charset="0"/>
              </a:rPr>
              <a:t>2025</a:t>
            </a:r>
          </a:p>
          <a:p>
            <a:pPr marL="0" indent="0">
              <a:buFont typeface="Arial" panose="020B0604020202020204" pitchFamily="34" charset="0"/>
              <a:buNone/>
            </a:pPr>
            <a:endParaRPr lang="en-DE" sz="1900"/>
          </a:p>
          <a:p>
            <a:pPr marL="0" indent="0">
              <a:buFont typeface="Arial" panose="020B0604020202020204" pitchFamily="34" charset="0"/>
              <a:buNone/>
            </a:pPr>
            <a:endParaRPr lang="en-DE" sz="2000"/>
          </a:p>
          <a:p>
            <a:pPr marL="0" indent="0">
              <a:buFont typeface="Arial" panose="020B0604020202020204" pitchFamily="34" charset="0"/>
              <a:buNone/>
            </a:pPr>
            <a:endParaRPr lang="en-DE" sz="2200"/>
          </a:p>
          <a:p>
            <a:pPr marL="0" indent="0">
              <a:buFont typeface="Arial" panose="020B0604020202020204" pitchFamily="34" charset="0"/>
              <a:buNone/>
            </a:pPr>
            <a:endParaRPr lang="en-GB" sz="2200" dirty="0"/>
          </a:p>
        </p:txBody>
      </p:sp>
    </p:spTree>
    <p:extLst>
      <p:ext uri="{BB962C8B-B14F-4D97-AF65-F5344CB8AC3E}">
        <p14:creationId xmlns:p14="http://schemas.microsoft.com/office/powerpoint/2010/main" val="3176635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84646"/>
        </a:solidFill>
        <a:effectLst/>
      </p:bgPr>
    </p:bg>
    <p:spTree>
      <p:nvGrpSpPr>
        <p:cNvPr id="1" name="">
          <a:extLst>
            <a:ext uri="{FF2B5EF4-FFF2-40B4-BE49-F238E27FC236}">
              <a16:creationId xmlns:a16="http://schemas.microsoft.com/office/drawing/2014/main" id="{70937193-478E-0670-6237-3E58CABC42E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E81034-6460-0AB7-FCEE-361341A50931}"/>
              </a:ext>
            </a:extLst>
          </p:cNvPr>
          <p:cNvSpPr>
            <a:spLocks noGrp="1"/>
          </p:cNvSpPr>
          <p:nvPr>
            <p:ph idx="1"/>
          </p:nvPr>
        </p:nvSpPr>
        <p:spPr>
          <a:xfrm>
            <a:off x="638756" y="729352"/>
            <a:ext cx="4717015" cy="6261651"/>
          </a:xfrm>
        </p:spPr>
        <p:txBody>
          <a:bodyPr>
            <a:normAutofit/>
          </a:bodyPr>
          <a:lstStyle/>
          <a:p>
            <a:pPr marL="0" indent="0">
              <a:buNone/>
            </a:pPr>
            <a:endParaRPr lang="en-DE" sz="2200" b="1"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endParaRPr lang="de-DE" sz="22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endParaRPr lang="de-DE" sz="22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endParaRPr lang="de-DE" sz="22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endParaRPr lang="de-DE" sz="22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endParaRPr lang="de-DE" sz="22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tabLst>
                <a:tab pos="1520825" algn="l"/>
              </a:tabLst>
            </a:pPr>
            <a:r>
              <a:rPr lang="de-DE" sz="1400" dirty="0">
                <a:latin typeface="Calibri" panose="020F0502020204030204" pitchFamily="34" charset="0"/>
                <a:ea typeface="Calibri" panose="020F0502020204030204" pitchFamily="34" charset="0"/>
                <a:cs typeface="Calibri" panose="020F0502020204030204" pitchFamily="34" charset="0"/>
              </a:rPr>
              <a:t>(2020)</a:t>
            </a:r>
            <a:r>
              <a:rPr lang="de-DE" sz="2200" dirty="0">
                <a:latin typeface="Calibri" panose="020F0502020204030204" pitchFamily="34" charset="0"/>
                <a:ea typeface="Calibri" panose="020F0502020204030204" pitchFamily="34" charset="0"/>
                <a:cs typeface="Calibri" panose="020F0502020204030204" pitchFamily="34" charset="0"/>
              </a:rPr>
              <a:t>	</a:t>
            </a:r>
            <a:r>
              <a:rPr lang="de-DE" sz="1400" dirty="0">
                <a:latin typeface="Calibri" panose="020F0502020204030204" pitchFamily="34" charset="0"/>
                <a:ea typeface="Calibri" panose="020F0502020204030204" pitchFamily="34" charset="0"/>
                <a:cs typeface="Calibri" panose="020F0502020204030204" pitchFamily="34" charset="0"/>
              </a:rPr>
              <a:t>(2023)	         (2024)</a:t>
            </a:r>
          </a:p>
          <a:p>
            <a:pPr marL="0" indent="0">
              <a:lnSpc>
                <a:spcPct val="100000"/>
              </a:lnSpc>
              <a:buNone/>
              <a:tabLst>
                <a:tab pos="1520825" algn="l"/>
              </a:tabLst>
            </a:pPr>
            <a:r>
              <a:rPr lang="de-DE" sz="2200" dirty="0">
                <a:latin typeface="Calibri" panose="020F0502020204030204" pitchFamily="34" charset="0"/>
                <a:ea typeface="Calibri" panose="020F0502020204030204" pitchFamily="34" charset="0"/>
                <a:cs typeface="Calibri" panose="020F0502020204030204" pitchFamily="34" charset="0"/>
              </a:rPr>
              <a:t>Schulen als… </a:t>
            </a:r>
          </a:p>
          <a:p>
            <a:pPr>
              <a:lnSpc>
                <a:spcPct val="100000"/>
              </a:lnSpc>
              <a:buFontTx/>
              <a:buChar char="-"/>
            </a:pPr>
            <a:r>
              <a:rPr lang="de-DE" sz="2200" dirty="0">
                <a:latin typeface="Calibri" panose="020F0502020204030204" pitchFamily="34" charset="0"/>
                <a:ea typeface="Calibri" panose="020F0502020204030204" pitchFamily="34" charset="0"/>
                <a:cs typeface="Calibri" panose="020F0502020204030204" pitchFamily="34" charset="0"/>
              </a:rPr>
              <a:t>Mikrokosmos des Antisemitismus in der deutschen Gesellschaft</a:t>
            </a:r>
          </a:p>
          <a:p>
            <a:pPr>
              <a:lnSpc>
                <a:spcPct val="100000"/>
              </a:lnSpc>
              <a:buFontTx/>
              <a:buChar char="-"/>
            </a:pPr>
            <a:r>
              <a:rPr lang="de-DE" sz="2200" dirty="0">
                <a:latin typeface="Calibri" panose="020F0502020204030204" pitchFamily="34" charset="0"/>
                <a:ea typeface="Calibri" panose="020F0502020204030204" pitchFamily="34" charset="0"/>
                <a:cs typeface="Calibri" panose="020F0502020204030204" pitchFamily="34" charset="0"/>
              </a:rPr>
              <a:t>Bildungs-/Erziehungsinstanz gegen Antisemitismus</a:t>
            </a:r>
            <a:endParaRPr lang="en-DE" sz="20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38FEE4B-FF5E-BF85-DACB-6084F1A3B0CD}"/>
              </a:ext>
            </a:extLst>
          </p:cNvPr>
          <p:cNvSpPr txBox="1"/>
          <p:nvPr/>
        </p:nvSpPr>
        <p:spPr>
          <a:xfrm>
            <a:off x="580204" y="227016"/>
            <a:ext cx="6101542" cy="1200329"/>
          </a:xfrm>
          <a:prstGeom prst="rect">
            <a:avLst/>
          </a:prstGeom>
          <a:noFill/>
        </p:spPr>
        <p:txBody>
          <a:bodyPr wrap="square">
            <a:spAutoFit/>
          </a:bodyPr>
          <a:lstStyle/>
          <a:p>
            <a:r>
              <a:rPr lang="de-DE" sz="3600" b="1" dirty="0">
                <a:latin typeface="+mj-lt"/>
              </a:rPr>
              <a:t>Antisemitismus in Schule</a:t>
            </a:r>
          </a:p>
          <a:p>
            <a:r>
              <a:rPr lang="de-DE" sz="3600" b="1" dirty="0">
                <a:latin typeface="+mj-lt"/>
              </a:rPr>
              <a:t>und Gesellschaft</a:t>
            </a:r>
            <a:endParaRPr lang="en-DE" sz="3600" dirty="0">
              <a:latin typeface="+mj-lt"/>
            </a:endParaRPr>
          </a:p>
        </p:txBody>
      </p:sp>
      <p:pic>
        <p:nvPicPr>
          <p:cNvPr id="7" name="Grafik 6">
            <a:extLst>
              <a:ext uri="{FF2B5EF4-FFF2-40B4-BE49-F238E27FC236}">
                <a16:creationId xmlns:a16="http://schemas.microsoft.com/office/drawing/2014/main" id="{2D11862B-AC2A-458F-AE3B-62F7B124D98D}"/>
              </a:ext>
            </a:extLst>
          </p:cNvPr>
          <p:cNvPicPr>
            <a:picLocks noChangeAspect="1"/>
          </p:cNvPicPr>
          <p:nvPr/>
        </p:nvPicPr>
        <p:blipFill>
          <a:blip r:embed="rId2"/>
          <a:stretch>
            <a:fillRect/>
          </a:stretch>
        </p:blipFill>
        <p:spPr>
          <a:xfrm>
            <a:off x="3753344" y="1523874"/>
            <a:ext cx="1427981" cy="2025171"/>
          </a:xfrm>
          <a:prstGeom prst="rect">
            <a:avLst/>
          </a:prstGeom>
        </p:spPr>
      </p:pic>
      <p:pic>
        <p:nvPicPr>
          <p:cNvPr id="8" name="Grafik 7" descr="Ein Bild, das Text, Screenshot, Schrift, Design enthält.&#10;&#10;KI-generierte Inhalte können fehlerhaft sein.">
            <a:extLst>
              <a:ext uri="{FF2B5EF4-FFF2-40B4-BE49-F238E27FC236}">
                <a16:creationId xmlns:a16="http://schemas.microsoft.com/office/drawing/2014/main" id="{3DD92387-C26E-2EB9-03BE-E569B66103C3}"/>
              </a:ext>
            </a:extLst>
          </p:cNvPr>
          <p:cNvPicPr>
            <a:picLocks noChangeAspect="1"/>
          </p:cNvPicPr>
          <p:nvPr/>
        </p:nvPicPr>
        <p:blipFill>
          <a:blip r:embed="rId3"/>
          <a:stretch>
            <a:fillRect/>
          </a:stretch>
        </p:blipFill>
        <p:spPr>
          <a:xfrm>
            <a:off x="737470" y="1523733"/>
            <a:ext cx="1338312" cy="2025312"/>
          </a:xfrm>
          <a:prstGeom prst="rect">
            <a:avLst/>
          </a:prstGeom>
        </p:spPr>
      </p:pic>
      <p:pic>
        <p:nvPicPr>
          <p:cNvPr id="10" name="Grafik 9" descr="Ein Bild, das Text, Schrift, Poster, Screenshot enthält.&#10;&#10;KI-generierte Inhalte können fehlerhaft sein.">
            <a:extLst>
              <a:ext uri="{FF2B5EF4-FFF2-40B4-BE49-F238E27FC236}">
                <a16:creationId xmlns:a16="http://schemas.microsoft.com/office/drawing/2014/main" id="{3256500D-A5BA-2889-6AA1-84A76ACF0440}"/>
              </a:ext>
            </a:extLst>
          </p:cNvPr>
          <p:cNvPicPr>
            <a:picLocks noChangeAspect="1"/>
          </p:cNvPicPr>
          <p:nvPr/>
        </p:nvPicPr>
        <p:blipFill>
          <a:blip r:embed="rId4"/>
          <a:stretch>
            <a:fillRect/>
          </a:stretch>
        </p:blipFill>
        <p:spPr>
          <a:xfrm>
            <a:off x="2226573" y="1523733"/>
            <a:ext cx="1398936" cy="2025312"/>
          </a:xfrm>
          <a:prstGeom prst="rect">
            <a:avLst/>
          </a:prstGeom>
        </p:spPr>
      </p:pic>
    </p:spTree>
    <p:extLst>
      <p:ext uri="{BB962C8B-B14F-4D97-AF65-F5344CB8AC3E}">
        <p14:creationId xmlns:p14="http://schemas.microsoft.com/office/powerpoint/2010/main" val="249854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84646"/>
        </a:solidFill>
        <a:effectLst/>
      </p:bgPr>
    </p:bg>
    <p:spTree>
      <p:nvGrpSpPr>
        <p:cNvPr id="1" name="">
          <a:extLst>
            <a:ext uri="{FF2B5EF4-FFF2-40B4-BE49-F238E27FC236}">
              <a16:creationId xmlns:a16="http://schemas.microsoft.com/office/drawing/2014/main" id="{CAAFDCC6-677B-D3B1-75B5-56C885C9147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BB6506-4325-2572-3B7F-2761D1811839}"/>
              </a:ext>
            </a:extLst>
          </p:cNvPr>
          <p:cNvSpPr>
            <a:spLocks noGrp="1"/>
          </p:cNvSpPr>
          <p:nvPr>
            <p:ph idx="1"/>
          </p:nvPr>
        </p:nvSpPr>
        <p:spPr>
          <a:xfrm>
            <a:off x="638756" y="729352"/>
            <a:ext cx="4717015" cy="6261651"/>
          </a:xfrm>
        </p:spPr>
        <p:txBody>
          <a:bodyPr>
            <a:normAutofit/>
          </a:bodyPr>
          <a:lstStyle/>
          <a:p>
            <a:pPr marL="0" indent="0">
              <a:buNone/>
            </a:pPr>
            <a:endParaRPr lang="en-DE" sz="2200" b="1"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r>
              <a:rPr lang="de-DE" sz="2200" dirty="0"/>
              <a:t>„Antisemitismus ist eine bestimmte Wahrnehmung von Jüdinnen und Juden, die sich als Hass gegenüber Jüdinnen und Juden ausdrücken kann. Der Antisemitismus richtet sich in Wort oder Tat gegen jüdische oder nichtjüdische Einzelpersonen und/oder deren Eigentum sowie gegen jüdische Gemeindeinstitutionen oder religiöse Einrichtungen.“</a:t>
            </a:r>
          </a:p>
          <a:p>
            <a:pPr marL="0" indent="0">
              <a:lnSpc>
                <a:spcPct val="100000"/>
              </a:lnSpc>
              <a:buNone/>
            </a:pPr>
            <a:r>
              <a:rPr lang="de-DE" sz="2200" dirty="0"/>
              <a:t>Arbeitsdefinition der Internationalen Allianz zum Holocaustgedenken (IHRA) aus dem Jahr 2016</a:t>
            </a:r>
          </a:p>
          <a:p>
            <a:pPr marL="0" indent="0">
              <a:lnSpc>
                <a:spcPct val="100000"/>
              </a:lnSpc>
              <a:buNone/>
            </a:pPr>
            <a:endParaRPr lang="de-DE" sz="22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endParaRPr lang="de-DE" sz="2200" dirty="0">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6B0E241-006A-EE12-9985-2885E2FB8C5B}"/>
              </a:ext>
            </a:extLst>
          </p:cNvPr>
          <p:cNvSpPr txBox="1"/>
          <p:nvPr/>
        </p:nvSpPr>
        <p:spPr>
          <a:xfrm>
            <a:off x="580204" y="227016"/>
            <a:ext cx="6101542" cy="646331"/>
          </a:xfrm>
          <a:prstGeom prst="rect">
            <a:avLst/>
          </a:prstGeom>
          <a:noFill/>
        </p:spPr>
        <p:txBody>
          <a:bodyPr wrap="square">
            <a:spAutoFit/>
          </a:bodyPr>
          <a:lstStyle/>
          <a:p>
            <a:r>
              <a:rPr lang="de-DE" sz="3600" b="1" dirty="0">
                <a:latin typeface="+mj-lt"/>
              </a:rPr>
              <a:t>Was ist Antisemitismus?</a:t>
            </a:r>
            <a:endParaRPr lang="en-DE" sz="3600" dirty="0">
              <a:latin typeface="+mj-lt"/>
            </a:endParaRPr>
          </a:p>
        </p:txBody>
      </p:sp>
    </p:spTree>
    <p:extLst>
      <p:ext uri="{BB962C8B-B14F-4D97-AF65-F5344CB8AC3E}">
        <p14:creationId xmlns:p14="http://schemas.microsoft.com/office/powerpoint/2010/main" val="3107655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84646"/>
        </a:solidFill>
        <a:effectLst/>
      </p:bgPr>
    </p:bg>
    <p:spTree>
      <p:nvGrpSpPr>
        <p:cNvPr id="1" name="">
          <a:extLst>
            <a:ext uri="{FF2B5EF4-FFF2-40B4-BE49-F238E27FC236}">
              <a16:creationId xmlns:a16="http://schemas.microsoft.com/office/drawing/2014/main" id="{CAAFDCC6-677B-D3B1-75B5-56C885C9147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BB6506-4325-2572-3B7F-2761D1811839}"/>
              </a:ext>
            </a:extLst>
          </p:cNvPr>
          <p:cNvSpPr>
            <a:spLocks noGrp="1"/>
          </p:cNvSpPr>
          <p:nvPr>
            <p:ph idx="1"/>
          </p:nvPr>
        </p:nvSpPr>
        <p:spPr>
          <a:xfrm>
            <a:off x="638756" y="729352"/>
            <a:ext cx="4717015" cy="6261651"/>
          </a:xfrm>
        </p:spPr>
        <p:txBody>
          <a:bodyPr>
            <a:normAutofit/>
          </a:bodyPr>
          <a:lstStyle/>
          <a:p>
            <a:pPr marL="0" indent="0">
              <a:buNone/>
            </a:pPr>
            <a:endParaRPr lang="en-DE" sz="2200" b="1"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r>
              <a:rPr lang="de-DE" sz="2200" dirty="0"/>
              <a:t>Antisemitismus </a:t>
            </a:r>
          </a:p>
          <a:p>
            <a:pPr>
              <a:lnSpc>
                <a:spcPct val="100000"/>
              </a:lnSpc>
            </a:pPr>
            <a:r>
              <a:rPr lang="de-DE" sz="2200" dirty="0"/>
              <a:t>als Weltanschauung und Projektion</a:t>
            </a:r>
          </a:p>
          <a:p>
            <a:pPr>
              <a:lnSpc>
                <a:spcPct val="100000"/>
              </a:lnSpc>
            </a:pPr>
            <a:r>
              <a:rPr lang="de-DE" sz="2200" dirty="0"/>
              <a:t>als Unterlegenheitsphantasie</a:t>
            </a:r>
          </a:p>
          <a:p>
            <a:pPr>
              <a:lnSpc>
                <a:spcPct val="100000"/>
              </a:lnSpc>
            </a:pPr>
            <a:r>
              <a:rPr lang="de-DE" sz="2200" dirty="0"/>
              <a:t>als anti-modernes Weltbild</a:t>
            </a:r>
          </a:p>
          <a:p>
            <a:pPr marL="0" indent="0">
              <a:lnSpc>
                <a:spcPct val="100000"/>
              </a:lnSpc>
              <a:buNone/>
            </a:pPr>
            <a:endParaRPr lang="de-DE" sz="22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endParaRPr lang="de-DE" sz="2200" dirty="0">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6B0E241-006A-EE12-9985-2885E2FB8C5B}"/>
              </a:ext>
            </a:extLst>
          </p:cNvPr>
          <p:cNvSpPr txBox="1"/>
          <p:nvPr/>
        </p:nvSpPr>
        <p:spPr>
          <a:xfrm>
            <a:off x="580204" y="227016"/>
            <a:ext cx="6101542" cy="646331"/>
          </a:xfrm>
          <a:prstGeom prst="rect">
            <a:avLst/>
          </a:prstGeom>
          <a:noFill/>
        </p:spPr>
        <p:txBody>
          <a:bodyPr wrap="square">
            <a:spAutoFit/>
          </a:bodyPr>
          <a:lstStyle/>
          <a:p>
            <a:r>
              <a:rPr lang="de-DE" sz="3600" b="1" dirty="0">
                <a:latin typeface="+mj-lt"/>
              </a:rPr>
              <a:t>Was ist Antisemitismus?</a:t>
            </a:r>
            <a:endParaRPr lang="en-DE" sz="3600" dirty="0">
              <a:latin typeface="+mj-lt"/>
            </a:endParaRPr>
          </a:p>
        </p:txBody>
      </p:sp>
    </p:spTree>
    <p:extLst>
      <p:ext uri="{BB962C8B-B14F-4D97-AF65-F5344CB8AC3E}">
        <p14:creationId xmlns:p14="http://schemas.microsoft.com/office/powerpoint/2010/main" val="4235256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84646"/>
        </a:solidFill>
        <a:effectLst/>
      </p:bgPr>
    </p:bg>
    <p:spTree>
      <p:nvGrpSpPr>
        <p:cNvPr id="1" name="">
          <a:extLst>
            <a:ext uri="{FF2B5EF4-FFF2-40B4-BE49-F238E27FC236}">
              <a16:creationId xmlns:a16="http://schemas.microsoft.com/office/drawing/2014/main" id="{CAAFDCC6-677B-D3B1-75B5-56C885C9147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BB6506-4325-2572-3B7F-2761D1811839}"/>
              </a:ext>
            </a:extLst>
          </p:cNvPr>
          <p:cNvSpPr>
            <a:spLocks noGrp="1"/>
          </p:cNvSpPr>
          <p:nvPr>
            <p:ph idx="1"/>
          </p:nvPr>
        </p:nvSpPr>
        <p:spPr>
          <a:xfrm>
            <a:off x="638756" y="729352"/>
            <a:ext cx="4717015" cy="6261651"/>
          </a:xfrm>
        </p:spPr>
        <p:txBody>
          <a:bodyPr>
            <a:normAutofit/>
          </a:bodyPr>
          <a:lstStyle/>
          <a:p>
            <a:pPr marL="0" indent="0">
              <a:buNone/>
            </a:pPr>
            <a:endParaRPr lang="en-DE" sz="2200" b="1"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r>
              <a:rPr lang="de-DE" sz="2200" dirty="0"/>
              <a:t>Antisemitismus </a:t>
            </a:r>
          </a:p>
          <a:p>
            <a:pPr>
              <a:lnSpc>
                <a:spcPct val="100000"/>
              </a:lnSpc>
            </a:pPr>
            <a:r>
              <a:rPr lang="de-DE" sz="2200" dirty="0"/>
              <a:t>als Weltanschauung und Projektion</a:t>
            </a:r>
          </a:p>
          <a:p>
            <a:pPr>
              <a:lnSpc>
                <a:spcPct val="100000"/>
              </a:lnSpc>
            </a:pPr>
            <a:r>
              <a:rPr lang="de-DE" sz="2200" dirty="0"/>
              <a:t>als Unterlegenheitsphantasie</a:t>
            </a:r>
          </a:p>
          <a:p>
            <a:pPr>
              <a:lnSpc>
                <a:spcPct val="100000"/>
              </a:lnSpc>
            </a:pPr>
            <a:r>
              <a:rPr lang="de-DE" sz="2200" dirty="0"/>
              <a:t>als anti-modernes Weltbild</a:t>
            </a:r>
          </a:p>
          <a:p>
            <a:pPr>
              <a:lnSpc>
                <a:spcPct val="100000"/>
              </a:lnSpc>
            </a:pPr>
            <a:endParaRPr lang="de-DE" sz="2200" dirty="0"/>
          </a:p>
          <a:p>
            <a:pPr>
              <a:lnSpc>
                <a:spcPct val="100000"/>
              </a:lnSpc>
            </a:pPr>
            <a:r>
              <a:rPr lang="de-DE" sz="2200" dirty="0">
                <a:latin typeface="Calibri" panose="020F0502020204030204" pitchFamily="34" charset="0"/>
                <a:ea typeface="Calibri" panose="020F0502020204030204" pitchFamily="34" charset="0"/>
                <a:cs typeface="Calibri" panose="020F0502020204030204" pitchFamily="34" charset="0"/>
              </a:rPr>
              <a:t>als eine „Verbindung aus Weltanschauung und Leidenschaft, also eine spezifische Art zu denken und zu fühlen – genau genommen ist der moderne Antisemitismus die Unfähigkeit und Unwilligkeit, abstrakt zu denken und konkret zu fühlen“ </a:t>
            </a:r>
          </a:p>
          <a:p>
            <a:pPr marL="179388" indent="0">
              <a:lnSpc>
                <a:spcPct val="100000"/>
              </a:lnSpc>
              <a:buNone/>
            </a:pPr>
            <a:r>
              <a:rPr lang="de-DE" sz="1100" dirty="0">
                <a:latin typeface="Calibri" panose="020F0502020204030204" pitchFamily="34" charset="0"/>
                <a:ea typeface="Calibri" panose="020F0502020204030204" pitchFamily="34" charset="0"/>
                <a:cs typeface="Calibri" panose="020F0502020204030204" pitchFamily="34" charset="0"/>
              </a:rPr>
              <a:t>Salzborn, „Was ist Antisemitismus?“</a:t>
            </a:r>
          </a:p>
          <a:p>
            <a:pPr marL="179388" indent="0">
              <a:lnSpc>
                <a:spcPct val="100000"/>
              </a:lnSpc>
              <a:buNone/>
            </a:pPr>
            <a:endParaRPr lang="de-DE" sz="2200" dirty="0">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6B0E241-006A-EE12-9985-2885E2FB8C5B}"/>
              </a:ext>
            </a:extLst>
          </p:cNvPr>
          <p:cNvSpPr txBox="1"/>
          <p:nvPr/>
        </p:nvSpPr>
        <p:spPr>
          <a:xfrm>
            <a:off x="580204" y="227016"/>
            <a:ext cx="6101542" cy="646331"/>
          </a:xfrm>
          <a:prstGeom prst="rect">
            <a:avLst/>
          </a:prstGeom>
          <a:noFill/>
        </p:spPr>
        <p:txBody>
          <a:bodyPr wrap="square">
            <a:spAutoFit/>
          </a:bodyPr>
          <a:lstStyle/>
          <a:p>
            <a:r>
              <a:rPr lang="de-DE" sz="3600" b="1" dirty="0">
                <a:latin typeface="+mj-lt"/>
              </a:rPr>
              <a:t>Was ist Antisemitismus?</a:t>
            </a:r>
            <a:endParaRPr lang="en-DE" sz="3600" dirty="0">
              <a:latin typeface="+mj-lt"/>
            </a:endParaRPr>
          </a:p>
        </p:txBody>
      </p:sp>
    </p:spTree>
    <p:extLst>
      <p:ext uri="{BB962C8B-B14F-4D97-AF65-F5344CB8AC3E}">
        <p14:creationId xmlns:p14="http://schemas.microsoft.com/office/powerpoint/2010/main" val="1153734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84646"/>
        </a:solidFill>
        <a:effectLst/>
      </p:bgPr>
    </p:bg>
    <p:spTree>
      <p:nvGrpSpPr>
        <p:cNvPr id="1" name="">
          <a:extLst>
            <a:ext uri="{FF2B5EF4-FFF2-40B4-BE49-F238E27FC236}">
              <a16:creationId xmlns:a16="http://schemas.microsoft.com/office/drawing/2014/main" id="{CAAFDCC6-677B-D3B1-75B5-56C885C9147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BB6506-4325-2572-3B7F-2761D1811839}"/>
              </a:ext>
            </a:extLst>
          </p:cNvPr>
          <p:cNvSpPr>
            <a:spLocks noGrp="1"/>
          </p:cNvSpPr>
          <p:nvPr>
            <p:ph idx="1"/>
          </p:nvPr>
        </p:nvSpPr>
        <p:spPr>
          <a:xfrm>
            <a:off x="638756" y="729352"/>
            <a:ext cx="4717015" cy="6261651"/>
          </a:xfrm>
        </p:spPr>
        <p:txBody>
          <a:bodyPr>
            <a:normAutofit/>
          </a:bodyPr>
          <a:lstStyle/>
          <a:p>
            <a:pPr marL="0" indent="0">
              <a:buNone/>
            </a:pPr>
            <a:endParaRPr lang="en-DE" sz="2200" b="1"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r>
              <a:rPr lang="de-DE" sz="2200" dirty="0"/>
              <a:t>„Es gibt keinen Antisemitismus ohne Selbstbild. Der Sinn von Judenbildern ist die Konstruktion von Selbstbildern, d.h. Erzeugung und Versicherung eines »Wir« durch judenfeindliche Deutung der Welt.“ </a:t>
            </a:r>
          </a:p>
          <a:p>
            <a:pPr marL="0" indent="0">
              <a:lnSpc>
                <a:spcPct val="100000"/>
              </a:lnSpc>
              <a:buNone/>
            </a:pPr>
            <a:r>
              <a:rPr lang="de-DE" sz="1100" dirty="0">
                <a:latin typeface="Calibri" panose="020F0502020204030204" pitchFamily="34" charset="0"/>
                <a:ea typeface="Calibri" panose="020F0502020204030204" pitchFamily="34" charset="0"/>
                <a:cs typeface="Calibri" panose="020F0502020204030204" pitchFamily="34" charset="0"/>
              </a:rPr>
              <a:t>Holz and </a:t>
            </a:r>
            <a:r>
              <a:rPr lang="de-DE" sz="1100" dirty="0" err="1">
                <a:latin typeface="Calibri" panose="020F0502020204030204" pitchFamily="34" charset="0"/>
                <a:ea typeface="Calibri" panose="020F0502020204030204" pitchFamily="34" charset="0"/>
                <a:cs typeface="Calibri" panose="020F0502020204030204" pitchFamily="34" charset="0"/>
              </a:rPr>
              <a:t>Haury</a:t>
            </a:r>
            <a:r>
              <a:rPr lang="de-DE" sz="1100" dirty="0">
                <a:latin typeface="Calibri" panose="020F0502020204030204" pitchFamily="34" charset="0"/>
                <a:ea typeface="Calibri" panose="020F0502020204030204" pitchFamily="34" charset="0"/>
                <a:cs typeface="Calibri" panose="020F0502020204030204" pitchFamily="34" charset="0"/>
              </a:rPr>
              <a:t>, </a:t>
            </a:r>
            <a:r>
              <a:rPr lang="de-DE" sz="1100" i="1" dirty="0">
                <a:latin typeface="Calibri" panose="020F0502020204030204" pitchFamily="34" charset="0"/>
                <a:ea typeface="Calibri" panose="020F0502020204030204" pitchFamily="34" charset="0"/>
                <a:cs typeface="Calibri" panose="020F0502020204030204" pitchFamily="34" charset="0"/>
              </a:rPr>
              <a:t>Antisemitismus gegen Israel</a:t>
            </a:r>
            <a:r>
              <a:rPr lang="de-DE" sz="1100" dirty="0">
                <a:latin typeface="Calibri" panose="020F0502020204030204" pitchFamily="34" charset="0"/>
                <a:ea typeface="Calibri" panose="020F0502020204030204" pitchFamily="34" charset="0"/>
                <a:cs typeface="Calibri" panose="020F0502020204030204" pitchFamily="34" charset="0"/>
              </a:rPr>
              <a:t>, 355–356.</a:t>
            </a:r>
            <a:endParaRPr lang="de-DE" sz="2200" dirty="0">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6B0E241-006A-EE12-9985-2885E2FB8C5B}"/>
              </a:ext>
            </a:extLst>
          </p:cNvPr>
          <p:cNvSpPr txBox="1"/>
          <p:nvPr/>
        </p:nvSpPr>
        <p:spPr>
          <a:xfrm>
            <a:off x="580204" y="227016"/>
            <a:ext cx="6101542" cy="646331"/>
          </a:xfrm>
          <a:prstGeom prst="rect">
            <a:avLst/>
          </a:prstGeom>
          <a:noFill/>
        </p:spPr>
        <p:txBody>
          <a:bodyPr wrap="square">
            <a:spAutoFit/>
          </a:bodyPr>
          <a:lstStyle/>
          <a:p>
            <a:r>
              <a:rPr lang="de-DE" sz="3600" b="1" dirty="0">
                <a:latin typeface="+mj-lt"/>
              </a:rPr>
              <a:t>Was ist Antisemitismus?</a:t>
            </a:r>
            <a:endParaRPr lang="en-DE" sz="3600" dirty="0">
              <a:latin typeface="+mj-lt"/>
            </a:endParaRPr>
          </a:p>
        </p:txBody>
      </p:sp>
    </p:spTree>
    <p:extLst>
      <p:ext uri="{BB962C8B-B14F-4D97-AF65-F5344CB8AC3E}">
        <p14:creationId xmlns:p14="http://schemas.microsoft.com/office/powerpoint/2010/main" val="82569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84646"/>
        </a:solidFill>
        <a:effectLst/>
      </p:bgPr>
    </p:bg>
    <p:spTree>
      <p:nvGrpSpPr>
        <p:cNvPr id="1" name="">
          <a:extLst>
            <a:ext uri="{FF2B5EF4-FFF2-40B4-BE49-F238E27FC236}">
              <a16:creationId xmlns:a16="http://schemas.microsoft.com/office/drawing/2014/main" id="{CAAFDCC6-677B-D3B1-75B5-56C885C9147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BB6506-4325-2572-3B7F-2761D1811839}"/>
              </a:ext>
            </a:extLst>
          </p:cNvPr>
          <p:cNvSpPr>
            <a:spLocks noGrp="1"/>
          </p:cNvSpPr>
          <p:nvPr>
            <p:ph idx="1"/>
          </p:nvPr>
        </p:nvSpPr>
        <p:spPr>
          <a:xfrm>
            <a:off x="638756" y="729352"/>
            <a:ext cx="4717015" cy="6261651"/>
          </a:xfrm>
        </p:spPr>
        <p:txBody>
          <a:bodyPr>
            <a:normAutofit/>
          </a:bodyPr>
          <a:lstStyle/>
          <a:p>
            <a:pPr marL="0" indent="0">
              <a:buNone/>
            </a:pPr>
            <a:endParaRPr lang="en-DE" sz="2200" b="1" dirty="0">
              <a:latin typeface="Calibri" panose="020F0502020204030204" pitchFamily="34" charset="0"/>
              <a:ea typeface="Calibri" panose="020F0502020204030204" pitchFamily="34" charset="0"/>
              <a:cs typeface="Calibri" panose="020F0502020204030204" pitchFamily="34" charset="0"/>
            </a:endParaRPr>
          </a:p>
          <a:p>
            <a:pPr marL="0" indent="812800">
              <a:lnSpc>
                <a:spcPct val="100000"/>
              </a:lnSpc>
              <a:buNone/>
            </a:pPr>
            <a:r>
              <a:rPr lang="de-DE" sz="2200" dirty="0">
                <a:latin typeface="Calibri" panose="020F0502020204030204" pitchFamily="34" charset="0"/>
                <a:ea typeface="Calibri" panose="020F0502020204030204" pitchFamily="34" charset="0"/>
                <a:cs typeface="Calibri" panose="020F0502020204030204" pitchFamily="34" charset="0"/>
              </a:rPr>
              <a:t>ANTIKE</a:t>
            </a:r>
          </a:p>
          <a:p>
            <a:pPr marL="812800" indent="0">
              <a:lnSpc>
                <a:spcPct val="100000"/>
              </a:lnSpc>
              <a:buNone/>
            </a:pPr>
            <a:r>
              <a:rPr lang="de-DE" sz="2200" dirty="0">
                <a:latin typeface="Calibri" panose="020F0502020204030204" pitchFamily="34" charset="0"/>
                <a:ea typeface="Calibri" panose="020F0502020204030204" pitchFamily="34" charset="0"/>
                <a:cs typeface="Calibri" panose="020F0502020204030204" pitchFamily="34" charset="0"/>
              </a:rPr>
              <a:t>Antijudaismus</a:t>
            </a:r>
          </a:p>
          <a:p>
            <a:pPr marL="812800" indent="0">
              <a:lnSpc>
                <a:spcPct val="100000"/>
              </a:lnSpc>
              <a:buNone/>
            </a:pPr>
            <a:endParaRPr lang="de-DE" sz="2200" dirty="0">
              <a:latin typeface="Calibri" panose="020F0502020204030204" pitchFamily="34" charset="0"/>
              <a:ea typeface="Calibri" panose="020F0502020204030204" pitchFamily="34" charset="0"/>
              <a:cs typeface="Calibri" panose="020F0502020204030204" pitchFamily="34" charset="0"/>
            </a:endParaRPr>
          </a:p>
          <a:p>
            <a:pPr marL="812800" indent="0">
              <a:lnSpc>
                <a:spcPct val="100000"/>
              </a:lnSpc>
              <a:buNone/>
            </a:pPr>
            <a:r>
              <a:rPr lang="de-DE" sz="2200" dirty="0">
                <a:latin typeface="Calibri" panose="020F0502020204030204" pitchFamily="34" charset="0"/>
                <a:ea typeface="Calibri" panose="020F0502020204030204" pitchFamily="34" charset="0"/>
                <a:cs typeface="Calibri" panose="020F0502020204030204" pitchFamily="34" charset="0"/>
              </a:rPr>
              <a:t>moderner Antisemitismus</a:t>
            </a:r>
          </a:p>
          <a:p>
            <a:pPr marL="812800" indent="0">
              <a:lnSpc>
                <a:spcPct val="100000"/>
              </a:lnSpc>
              <a:buNone/>
            </a:pPr>
            <a:endParaRPr lang="de-DE" sz="2200" dirty="0">
              <a:latin typeface="Calibri" panose="020F0502020204030204" pitchFamily="34" charset="0"/>
              <a:ea typeface="Calibri" panose="020F0502020204030204" pitchFamily="34" charset="0"/>
              <a:cs typeface="Calibri" panose="020F0502020204030204" pitchFamily="34" charset="0"/>
            </a:endParaRPr>
          </a:p>
          <a:p>
            <a:pPr marL="812800" indent="0">
              <a:lnSpc>
                <a:spcPct val="100000"/>
              </a:lnSpc>
              <a:buNone/>
            </a:pPr>
            <a:r>
              <a:rPr lang="de-DE" sz="2200" dirty="0">
                <a:latin typeface="Calibri" panose="020F0502020204030204" pitchFamily="34" charset="0"/>
                <a:ea typeface="Calibri" panose="020F0502020204030204" pitchFamily="34" charset="0"/>
                <a:cs typeface="Calibri" panose="020F0502020204030204" pitchFamily="34" charset="0"/>
              </a:rPr>
              <a:t>rassistischer Antisemitismus</a:t>
            </a:r>
          </a:p>
          <a:p>
            <a:pPr marL="812800" indent="0">
              <a:lnSpc>
                <a:spcPct val="100000"/>
              </a:lnSpc>
              <a:buNone/>
            </a:pPr>
            <a:endParaRPr lang="de-DE" sz="2200" dirty="0">
              <a:latin typeface="Calibri" panose="020F0502020204030204" pitchFamily="34" charset="0"/>
              <a:ea typeface="Calibri" panose="020F0502020204030204" pitchFamily="34" charset="0"/>
              <a:cs typeface="Calibri" panose="020F0502020204030204" pitchFamily="34" charset="0"/>
            </a:endParaRPr>
          </a:p>
          <a:p>
            <a:pPr marL="812800" indent="0">
              <a:lnSpc>
                <a:spcPct val="100000"/>
              </a:lnSpc>
              <a:buNone/>
            </a:pPr>
            <a:r>
              <a:rPr lang="de-DE" sz="2200" dirty="0">
                <a:latin typeface="Calibri" panose="020F0502020204030204" pitchFamily="34" charset="0"/>
                <a:ea typeface="Calibri" panose="020F0502020204030204" pitchFamily="34" charset="0"/>
                <a:cs typeface="Calibri" panose="020F0502020204030204" pitchFamily="34" charset="0"/>
              </a:rPr>
              <a:t>gegenwärtige Erscheinungsformen von Antisemitismus</a:t>
            </a:r>
          </a:p>
          <a:p>
            <a:pPr marL="812800" indent="0">
              <a:lnSpc>
                <a:spcPct val="100000"/>
              </a:lnSpc>
              <a:buNone/>
            </a:pPr>
            <a:endParaRPr lang="de-DE" sz="2200" dirty="0">
              <a:latin typeface="Calibri" panose="020F0502020204030204" pitchFamily="34" charset="0"/>
              <a:ea typeface="Calibri" panose="020F0502020204030204" pitchFamily="34" charset="0"/>
              <a:cs typeface="Calibri" panose="020F0502020204030204" pitchFamily="34" charset="0"/>
            </a:endParaRPr>
          </a:p>
          <a:p>
            <a:pPr marL="812800" indent="0">
              <a:lnSpc>
                <a:spcPct val="100000"/>
              </a:lnSpc>
              <a:buNone/>
            </a:pPr>
            <a:r>
              <a:rPr lang="de-DE" sz="2200" dirty="0">
                <a:latin typeface="Calibri" panose="020F0502020204030204" pitchFamily="34" charset="0"/>
                <a:ea typeface="Calibri" panose="020F0502020204030204" pitchFamily="34" charset="0"/>
                <a:cs typeface="Calibri" panose="020F0502020204030204" pitchFamily="34" charset="0"/>
              </a:rPr>
              <a:t>GEGENWART</a:t>
            </a:r>
          </a:p>
        </p:txBody>
      </p:sp>
      <p:sp>
        <p:nvSpPr>
          <p:cNvPr id="5" name="TextBox 4">
            <a:extLst>
              <a:ext uri="{FF2B5EF4-FFF2-40B4-BE49-F238E27FC236}">
                <a16:creationId xmlns:a16="http://schemas.microsoft.com/office/drawing/2014/main" id="{96B0E241-006A-EE12-9985-2885E2FB8C5B}"/>
              </a:ext>
            </a:extLst>
          </p:cNvPr>
          <p:cNvSpPr txBox="1"/>
          <p:nvPr/>
        </p:nvSpPr>
        <p:spPr>
          <a:xfrm>
            <a:off x="580204" y="227016"/>
            <a:ext cx="6101542" cy="646331"/>
          </a:xfrm>
          <a:prstGeom prst="rect">
            <a:avLst/>
          </a:prstGeom>
          <a:noFill/>
        </p:spPr>
        <p:txBody>
          <a:bodyPr wrap="square">
            <a:spAutoFit/>
          </a:bodyPr>
          <a:lstStyle/>
          <a:p>
            <a:r>
              <a:rPr lang="de-DE" sz="3600" b="1" dirty="0">
                <a:latin typeface="+mj-lt"/>
              </a:rPr>
              <a:t>Aktuelle Problemfelder</a:t>
            </a:r>
            <a:endParaRPr lang="en-DE" sz="3600" dirty="0">
              <a:latin typeface="+mj-lt"/>
            </a:endParaRPr>
          </a:p>
        </p:txBody>
      </p:sp>
      <p:sp>
        <p:nvSpPr>
          <p:cNvPr id="2" name="Pfeil: nach unten 1">
            <a:extLst>
              <a:ext uri="{FF2B5EF4-FFF2-40B4-BE49-F238E27FC236}">
                <a16:creationId xmlns:a16="http://schemas.microsoft.com/office/drawing/2014/main" id="{36BAC1B5-F42A-E152-E195-17202B623A5A}"/>
              </a:ext>
            </a:extLst>
          </p:cNvPr>
          <p:cNvSpPr/>
          <p:nvPr/>
        </p:nvSpPr>
        <p:spPr>
          <a:xfrm>
            <a:off x="789874" y="1219200"/>
            <a:ext cx="429326" cy="5118100"/>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06670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84646"/>
        </a:solidFill>
        <a:effectLst/>
      </p:bgPr>
    </p:bg>
    <p:spTree>
      <p:nvGrpSpPr>
        <p:cNvPr id="1" name="">
          <a:extLst>
            <a:ext uri="{FF2B5EF4-FFF2-40B4-BE49-F238E27FC236}">
              <a16:creationId xmlns:a16="http://schemas.microsoft.com/office/drawing/2014/main" id="{CAAFDCC6-677B-D3B1-75B5-56C885C9147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BB6506-4325-2572-3B7F-2761D1811839}"/>
              </a:ext>
            </a:extLst>
          </p:cNvPr>
          <p:cNvSpPr>
            <a:spLocks noGrp="1"/>
          </p:cNvSpPr>
          <p:nvPr>
            <p:ph idx="1"/>
          </p:nvPr>
        </p:nvSpPr>
        <p:spPr>
          <a:xfrm>
            <a:off x="638756" y="729352"/>
            <a:ext cx="4717015" cy="6261651"/>
          </a:xfrm>
        </p:spPr>
        <p:txBody>
          <a:bodyPr>
            <a:normAutofit/>
          </a:bodyPr>
          <a:lstStyle/>
          <a:p>
            <a:pPr marL="0" indent="0">
              <a:buNone/>
            </a:pPr>
            <a:endParaRPr lang="en-DE" sz="2200" b="1"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r>
              <a:rPr lang="de-DE" sz="2200" dirty="0">
                <a:latin typeface="Calibri" panose="020F0502020204030204" pitchFamily="34" charset="0"/>
                <a:ea typeface="Calibri" panose="020F0502020204030204" pitchFamily="34" charset="0"/>
                <a:cs typeface="Calibri" panose="020F0502020204030204" pitchFamily="34" charset="0"/>
              </a:rPr>
              <a:t>1. Sekundärer Antisemitismus / Schuldabwehr-Antisemitismus</a:t>
            </a:r>
          </a:p>
        </p:txBody>
      </p:sp>
      <p:sp>
        <p:nvSpPr>
          <p:cNvPr id="5" name="TextBox 4">
            <a:extLst>
              <a:ext uri="{FF2B5EF4-FFF2-40B4-BE49-F238E27FC236}">
                <a16:creationId xmlns:a16="http://schemas.microsoft.com/office/drawing/2014/main" id="{96B0E241-006A-EE12-9985-2885E2FB8C5B}"/>
              </a:ext>
            </a:extLst>
          </p:cNvPr>
          <p:cNvSpPr txBox="1"/>
          <p:nvPr/>
        </p:nvSpPr>
        <p:spPr>
          <a:xfrm>
            <a:off x="580204" y="227016"/>
            <a:ext cx="6101542" cy="646331"/>
          </a:xfrm>
          <a:prstGeom prst="rect">
            <a:avLst/>
          </a:prstGeom>
          <a:noFill/>
        </p:spPr>
        <p:txBody>
          <a:bodyPr wrap="square">
            <a:spAutoFit/>
          </a:bodyPr>
          <a:lstStyle/>
          <a:p>
            <a:r>
              <a:rPr lang="de-DE" sz="3600" b="1" dirty="0">
                <a:latin typeface="+mj-lt"/>
              </a:rPr>
              <a:t>Aktuelle Problemfelder</a:t>
            </a:r>
            <a:endParaRPr lang="en-DE" sz="3600" dirty="0">
              <a:latin typeface="+mj-lt"/>
            </a:endParaRPr>
          </a:p>
        </p:txBody>
      </p:sp>
    </p:spTree>
    <p:extLst>
      <p:ext uri="{BB962C8B-B14F-4D97-AF65-F5344CB8AC3E}">
        <p14:creationId xmlns:p14="http://schemas.microsoft.com/office/powerpoint/2010/main" val="21111363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1208</Words>
  <Application>Microsoft Macintosh PowerPoint</Application>
  <PresentationFormat>Breitbild</PresentationFormat>
  <Paragraphs>178</Paragraphs>
  <Slides>22</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22</vt:i4>
      </vt:variant>
    </vt:vector>
  </HeadingPairs>
  <TitlesOfParts>
    <vt:vector size="26" baseType="lpstr">
      <vt:lpstr>Arial</vt:lpstr>
      <vt:lpstr>Calibri</vt:lpstr>
      <vt:lpstr>Calibri Light</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Robert</dc:creator>
  <cp:lastModifiedBy>Hlukhovych, Adrianna</cp:lastModifiedBy>
  <cp:revision>44</cp:revision>
  <dcterms:created xsi:type="dcterms:W3CDTF">2024-02-13T10:28:25Z</dcterms:created>
  <dcterms:modified xsi:type="dcterms:W3CDTF">2025-11-17T10:22:47Z</dcterms:modified>
</cp:coreProperties>
</file>