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326" r:id="rId3"/>
    <p:sldId id="267" r:id="rId4"/>
    <p:sldId id="294" r:id="rId5"/>
    <p:sldId id="262" r:id="rId6"/>
    <p:sldId id="276" r:id="rId7"/>
    <p:sldId id="273" r:id="rId8"/>
    <p:sldId id="306" r:id="rId9"/>
    <p:sldId id="327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814F84-80FA-D230-844A-2823B4D4781A}" name="Hlukhovych, Adrianna" initials="AH" userId="S::adrianna.hlukhovych@uni-bamberg.de::95959f75-4cc9-4c6a-a682-8aa0ad90b08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27" autoAdjust="0"/>
    <p:restoredTop sz="94659" autoAdjust="0"/>
  </p:normalViewPr>
  <p:slideViewPr>
    <p:cSldViewPr snapToGrid="0">
      <p:cViewPr varScale="1">
        <p:scale>
          <a:sx n="86" d="100"/>
          <a:sy n="86" d="100"/>
        </p:scale>
        <p:origin x="21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4755E-9F0D-4EC8-8EC2-B9080AD0DEEB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B2ACF-D9CD-4C55-BC0D-56A848C75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14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88AB59-36D0-7141-86FD-4EFDD150A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405C38-5CAA-A188-5681-9F61A604F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90F6C2-33FD-BB97-B30C-DE17B2C70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92123D7-7523-3AB9-9449-2EC81C07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2BE250-2A8F-8D77-6E1E-7E36B625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998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36F93-2643-066F-60AF-EE92C6F2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CF8BF6-F940-67E3-09D2-11C9BB90FE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05EBE45-64EE-9E8E-8AED-DF4B49A80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B9F588-4A41-0581-375D-71ECDFC86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CB4376-6004-CC81-87F1-B18309BD4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25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8E95D35-8C2C-40DD-289F-0BCC4E0F42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20B7127-9F3B-CA30-DBB5-9DBFC24E0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BD7371-BE23-5DDD-EE0D-DD41A0D5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F482E1-E21C-530C-B207-844713C11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7FB49E-6A79-02F2-0179-8BA9CEBB9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074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7D36B-BC48-1A7D-8016-903A913CC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664A38-405D-ECEB-5C9B-EA07F4408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09D1D8-6C0B-E69C-EC37-DF549DA5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31B09A-957F-9EDD-891B-5F2F85ED6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B928A4-080A-909C-CBC6-EFB3D2271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874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09E78A-0123-A3BE-8F27-9D7889C75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4754A07-B782-9F2A-F464-9F801959D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056A75-3D2A-2359-6B48-35172489E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75DE42-5B48-ADD5-CB4B-A18E9CC6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002FE2-3F6B-4B8D-8321-C6BE5A131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79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AFE34-07B1-5744-56F9-D43FBFC9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5AB30F-4061-FEF5-DA97-06E726333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584586-9765-A6B8-12ED-7E3E81A4C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186C56-B7A6-E3A6-3706-F9ED9BA01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9831F3-2F92-E937-C1C8-E532FF0E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608267-3281-4769-904C-FB2F4599B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850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C39FC-D03E-302E-3947-683BDA6C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17679E-746E-03E8-5833-9BF93D82A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38CABC0-D7FB-CDDD-20E7-5C15BA91F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834842-CB18-83FD-0EB4-70B48C04B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DB09FB-3531-5B92-D6E8-D62A809B1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3F1CF43-068F-5793-0564-89F5F260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7BE267A-5D29-2FED-EF02-0F1ACBB5C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23C0CA7-8137-F663-502D-DDDA9A0A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6283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C509A-A79C-8FFA-6150-1CC39A315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2198540-7AED-88FB-CDA1-D46CC8FC9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41B419-DF19-C1CC-D5DA-65778082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443AE6-0E37-0F3A-D9E4-FB565C28B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581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89F7F0-FFC7-5625-16AA-E6EEB1D47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47F962B-C734-A3FC-F02B-FE648442F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A6BCFF-B16F-CD81-3829-8AA8F5A7C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40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9CB138-59B8-1D49-9E8A-831150127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45A85F-7C82-5D1C-7F58-2389AC657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33B38F-C119-B9C9-9AB4-A5D1788EA9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25FDB1-D33A-DC30-9B89-ECF986C65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87E472-7E8E-A7A9-2861-F301DA4E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C40E5-279F-1D4A-13A7-02419B76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48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621B88-4558-4703-14FC-B147556C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7263B0A-8E5F-49CD-DA1E-58E3CA9DD9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EB1459-A2CE-43CA-585A-F42E902DF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D0FF3A-A351-6CDB-64C3-F0465682E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BEBF640-D01C-599E-B3CA-8BC9ED59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45514E-C76E-4C70-DCA9-393BECF92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85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4AF2B00-9D3B-E2A9-E2E7-E7965C253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991183-E8E9-6057-0C71-BD0DF6609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C75A1-FF0C-941B-32E0-DD30DB39A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FC7329-AF12-43B2-AD0F-A76B91EAB96D}" type="datetimeFigureOut">
              <a:rPr lang="de-DE" smtClean="0"/>
              <a:t>04.06.25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415E4A-F86D-4A94-378D-DE3056C02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A30954-11AF-4F3E-AAB6-A7786A7FE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0DC1A8-1BBC-44A5-8B11-129F1A1EDB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724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36198/978383854830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3DAF2F-FA1D-C0EB-4C7B-DA60F5C60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466F341-BE3D-5DAC-11C1-FEAA08954D4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8852" y="1614495"/>
            <a:ext cx="5837356" cy="422137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Barbara Wittmann</a:t>
            </a:r>
            <a:br>
              <a:rPr kumimoji="0" lang="de-DE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</a:br>
            <a:br>
              <a:rPr kumimoji="0" lang="de-DE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</a:br>
            <a:r>
              <a:rPr kumimoji="0" lang="de-DE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Vielfalt von Esskulturen</a:t>
            </a:r>
            <a:endParaRPr kumimoji="0" lang="en-DE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30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68262F-3BBC-004B-D46B-A6F982034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DD5FC4F8-5444-0197-57FA-CA7FF3519040}"/>
              </a:ext>
            </a:extLst>
          </p:cNvPr>
          <p:cNvSpPr txBox="1"/>
          <p:nvPr/>
        </p:nvSpPr>
        <p:spPr>
          <a:xfrm>
            <a:off x="369454" y="1120675"/>
            <a:ext cx="46111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Geschichte der Pizza: Eine Frage der Definition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Aufnahme der 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“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Art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Neapolitan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‚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Pizzaioulu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”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in Internationales Verzeichnis des Immateriellen Kulturerbes der Menschheit (2017)</a:t>
            </a:r>
          </a:p>
          <a:p>
            <a:r>
              <a:rPr lang="de-DE" sz="1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bereits im Jahr 997 Bezeichnung </a:t>
            </a: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pizza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‘ für Fladenbrot in der Nähe von Neapel</a:t>
            </a:r>
          </a:p>
          <a:p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Zutaten wie die Tomate kommen erst durch Kolonialismus in der Frühen Neuzeit nach Europa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Fladenbrote allerdings schon seit 5. Jahrtausend v. Chr. in Ägypten und Sumer zubereitet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3AA53FF-2549-EC91-BE12-3A36F0B5E95A}"/>
              </a:ext>
            </a:extLst>
          </p:cNvPr>
          <p:cNvSpPr txBox="1">
            <a:spLocks/>
          </p:cNvSpPr>
          <p:nvPr/>
        </p:nvSpPr>
        <p:spPr>
          <a:xfrm>
            <a:off x="369454" y="427460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Vielfalt von Esskulturen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el 2" hidden="1">
            <a:extLst>
              <a:ext uri="{FF2B5EF4-FFF2-40B4-BE49-F238E27FC236}">
                <a16:creationId xmlns:a16="http://schemas.microsoft.com/office/drawing/2014/main" id="{110194DE-2B6D-981D-120D-0DE669B073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Geschichte der Pizza: Eine Frage der Definition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70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36ED8C-72AD-726E-108E-F9249DD78E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feil: nach rechts 4" descr="Pfeil">
            <a:extLst>
              <a:ext uri="{FF2B5EF4-FFF2-40B4-BE49-F238E27FC236}">
                <a16:creationId xmlns:a16="http://schemas.microsoft.com/office/drawing/2014/main" id="{4FB47C28-1D94-DE49-BCEB-AADFE59C2663}"/>
              </a:ext>
            </a:extLst>
          </p:cNvPr>
          <p:cNvSpPr/>
          <p:nvPr/>
        </p:nvSpPr>
        <p:spPr>
          <a:xfrm>
            <a:off x="792371" y="4545466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Pfeil: nach rechts 5" descr="Pfeil">
            <a:extLst>
              <a:ext uri="{FF2B5EF4-FFF2-40B4-BE49-F238E27FC236}">
                <a16:creationId xmlns:a16="http://schemas.microsoft.com/office/drawing/2014/main" id="{F59B98A5-E933-5085-753E-DECA650CF70B}"/>
              </a:ext>
            </a:extLst>
          </p:cNvPr>
          <p:cNvSpPr/>
          <p:nvPr/>
        </p:nvSpPr>
        <p:spPr>
          <a:xfrm>
            <a:off x="792370" y="5322075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9833519-6D22-DAEC-CFC1-B8E1495747FB}"/>
              </a:ext>
            </a:extLst>
          </p:cNvPr>
          <p:cNvSpPr txBox="1"/>
          <p:nvPr/>
        </p:nvSpPr>
        <p:spPr>
          <a:xfrm>
            <a:off x="369454" y="1024902"/>
            <a:ext cx="4500000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Die italienische Küche gibt es nicht?</a:t>
            </a:r>
          </a:p>
          <a:p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Buchveröffentlichung Alberto Grandi und Daniele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Soffiate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“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Cucina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Italiana Non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Esiste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”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(dt.: 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“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Die italienische Küche gibt es nicht</a:t>
            </a:r>
            <a:r>
              <a:rPr lang="de-DE" dirty="0">
                <a:solidFill>
                  <a:schemeClr val="tx1">
                    <a:lumMod val="95000"/>
                  </a:schemeClr>
                </a:solidFill>
              </a:rPr>
              <a:t>”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These: </a:t>
            </a: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italienische</a:t>
            </a: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Gerichte wie Pizza und Pasta vereinen außeritalienische Einflüsse und Innovationen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italienische Amerika-Auswanderer*innen popularisierten Pizza in den USA</a:t>
            </a:r>
          </a:p>
          <a:p>
            <a:pPr>
              <a:spcBef>
                <a:spcPts val="300"/>
              </a:spcBef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	von hier aus weltweite Verbreitung</a:t>
            </a:r>
          </a:p>
          <a:p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starke Kritik innerhalb Italiens an Buch</a:t>
            </a:r>
          </a:p>
          <a:p>
            <a:pPr>
              <a:spcBef>
                <a:spcPts val="300"/>
              </a:spcBef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	Ernährung und Identitätsfragen 	sind eng miteinander verknüpft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1C4BEE54-8266-7BF5-2AB0-44B4953CA8D6}"/>
              </a:ext>
            </a:extLst>
          </p:cNvPr>
          <p:cNvSpPr txBox="1"/>
          <p:nvPr/>
        </p:nvSpPr>
        <p:spPr>
          <a:xfrm>
            <a:off x="369454" y="450536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Vielfalt von Esskulturen</a:t>
            </a:r>
          </a:p>
        </p:txBody>
      </p:sp>
      <p:sp>
        <p:nvSpPr>
          <p:cNvPr id="7" name="Titel 6" hidden="1">
            <a:extLst>
              <a:ext uri="{FF2B5EF4-FFF2-40B4-BE49-F238E27FC236}">
                <a16:creationId xmlns:a16="http://schemas.microsoft.com/office/drawing/2014/main" id="{2698C5D1-9D25-E324-5EDA-117E1F8542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Die italienische Küche gibt es nicht?</a:t>
            </a:r>
          </a:p>
        </p:txBody>
      </p:sp>
    </p:spTree>
    <p:extLst>
      <p:ext uri="{BB962C8B-B14F-4D97-AF65-F5344CB8AC3E}">
        <p14:creationId xmlns:p14="http://schemas.microsoft.com/office/powerpoint/2010/main" val="1349938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30B832-1BC5-07DE-2107-D653D05E1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feil: nach rechts 4" descr="Pfeil">
            <a:extLst>
              <a:ext uri="{FF2B5EF4-FFF2-40B4-BE49-F238E27FC236}">
                <a16:creationId xmlns:a16="http://schemas.microsoft.com/office/drawing/2014/main" id="{249A2D56-5B84-DED3-F0C9-4403E5F1A043}"/>
              </a:ext>
            </a:extLst>
          </p:cNvPr>
          <p:cNvSpPr/>
          <p:nvPr/>
        </p:nvSpPr>
        <p:spPr>
          <a:xfrm>
            <a:off x="863303" y="3877471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Pfeil: nach rechts 4" descr="Pfeil">
            <a:extLst>
              <a:ext uri="{FF2B5EF4-FFF2-40B4-BE49-F238E27FC236}">
                <a16:creationId xmlns:a16="http://schemas.microsoft.com/office/drawing/2014/main" id="{249A2D56-5B84-DED3-F0C9-4403E5F1A043}"/>
              </a:ext>
            </a:extLst>
          </p:cNvPr>
          <p:cNvSpPr>
            <a:spLocks/>
          </p:cNvSpPr>
          <p:nvPr/>
        </p:nvSpPr>
        <p:spPr>
          <a:xfrm>
            <a:off x="863302" y="5471147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77E1786-BCD8-98A8-17DB-4EE0611D802A}"/>
              </a:ext>
            </a:extLst>
          </p:cNvPr>
          <p:cNvSpPr txBox="1"/>
          <p:nvPr/>
        </p:nvSpPr>
        <p:spPr>
          <a:xfrm>
            <a:off x="369454" y="1069946"/>
            <a:ext cx="4500000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Konstruktion der nationalen Küchen</a:t>
            </a:r>
          </a:p>
          <a:p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historischer Kontext: Zeitalter der Nationalstaatenbildung in Europa (v. a. 18. und 19. Jh.)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Beispiel Deutschland: Heiliges Römisches Reich Deutscher Nation bestand aus über 300 mehr oder weniger selbstständigen Territorien</a:t>
            </a:r>
          </a:p>
          <a:p>
            <a:pPr>
              <a:spcBef>
                <a:spcPts val="300"/>
              </a:spcBef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kulturell, politisch und geografisch 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sehr heterogen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Konstruktion einheitlicher </a:t>
            </a: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deutscher</a:t>
            </a: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Traditionen im Sinne eines </a:t>
            </a: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geistigen </a:t>
            </a:r>
            <a:r>
              <a:rPr 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latin typeface="Calibri" panose="020F0502020204030204" pitchFamily="34" charset="0"/>
                <a:cs typeface="Calibri" panose="020F0502020204030204" pitchFamily="34" charset="0"/>
              </a:rPr>
              <a:t>buildings</a:t>
            </a: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	  nationale statt regionaler Küchen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6F4EBCC-30BE-16BF-9224-03DD0801C4D8}"/>
              </a:ext>
            </a:extLst>
          </p:cNvPr>
          <p:cNvSpPr txBox="1"/>
          <p:nvPr/>
        </p:nvSpPr>
        <p:spPr>
          <a:xfrm>
            <a:off x="369454" y="466425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Vielfalt von Esskulturen</a:t>
            </a:r>
          </a:p>
        </p:txBody>
      </p:sp>
      <p:sp>
        <p:nvSpPr>
          <p:cNvPr id="7" name="Titel 6" hidden="1">
            <a:extLst>
              <a:ext uri="{FF2B5EF4-FFF2-40B4-BE49-F238E27FC236}">
                <a16:creationId xmlns:a16="http://schemas.microsoft.com/office/drawing/2014/main" id="{9ACC4E69-3971-BBF8-9F3D-4D03B39119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Konstruktion der nationalen Küchen</a:t>
            </a:r>
          </a:p>
        </p:txBody>
      </p:sp>
    </p:spTree>
    <p:extLst>
      <p:ext uri="{BB962C8B-B14F-4D97-AF65-F5344CB8AC3E}">
        <p14:creationId xmlns:p14="http://schemas.microsoft.com/office/powerpoint/2010/main" val="196986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F62543-B1DF-07B8-E85A-455EA5538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feil: nach rechts 4" descr="Pfeil">
            <a:extLst>
              <a:ext uri="{FF2B5EF4-FFF2-40B4-BE49-F238E27FC236}">
                <a16:creationId xmlns:a16="http://schemas.microsoft.com/office/drawing/2014/main" id="{249A2D56-5B84-DED3-F0C9-4403E5F1A043}"/>
              </a:ext>
            </a:extLst>
          </p:cNvPr>
          <p:cNvSpPr/>
          <p:nvPr/>
        </p:nvSpPr>
        <p:spPr>
          <a:xfrm>
            <a:off x="804937" y="4470858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9DD55D7-610F-6AAC-8F97-8FF26D064D4E}"/>
              </a:ext>
            </a:extLst>
          </p:cNvPr>
          <p:cNvSpPr txBox="1"/>
          <p:nvPr/>
        </p:nvSpPr>
        <p:spPr>
          <a:xfrm>
            <a:off x="369454" y="1260000"/>
            <a:ext cx="4500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Kochbücher im ,Dienste der Nation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Beliebtheit von Kochbüchern steigt im 19. Jh. aufgrund der Zunahme der Lesefähigkeit in Bevölkerung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gesteigertes Vorkommen des Wortes ,Deutsch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in Kochbuchtiteln und Rezepten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Beispiel Henriette 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Davidis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: “Praktisches Kochbuch für die gewöhnliche und feinere Küche”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,Eindeutschung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verschiedener 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Gerichte und Abkehr von   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französischem Vorbild (</a:t>
            </a:r>
            <a:r>
              <a:rPr lang="de-DE" sz="1800" i="1" dirty="0">
                <a:latin typeface="Calibri" panose="020F0502020204030204" pitchFamily="34" charset="0"/>
                <a:cs typeface="Calibri" panose="020F0502020204030204" pitchFamily="34" charset="0"/>
              </a:rPr>
              <a:t>Omelette  </a:t>
            </a:r>
          </a:p>
          <a:p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de-DE" sz="1800" i="1" dirty="0" err="1">
                <a:latin typeface="Calibri" panose="020F0502020204030204" pitchFamily="34" charset="0"/>
                <a:cs typeface="Calibri" panose="020F0502020204030204" pitchFamily="34" charset="0"/>
              </a:rPr>
              <a:t>soufflée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1800" dirty="0">
                <a:latin typeface="Calibri" panose="020F0502020204030204" pitchFamily="34" charset="0"/>
                <a:cs typeface="Calibri" panose="020F0502020204030204" pitchFamily="34" charset="0"/>
              </a:rPr>
              <a:t>wird zu Eier-Auflauf)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DE" dirty="0"/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5BC728E-611B-E7DC-5F44-432D6CDCC82C}"/>
              </a:ext>
            </a:extLst>
          </p:cNvPr>
          <p:cNvSpPr txBox="1"/>
          <p:nvPr/>
        </p:nvSpPr>
        <p:spPr>
          <a:xfrm>
            <a:off x="369454" y="541626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Vielfalt von Esskulturen</a:t>
            </a:r>
          </a:p>
        </p:txBody>
      </p:sp>
      <p:sp>
        <p:nvSpPr>
          <p:cNvPr id="5" name="Titel 4" hidden="1">
            <a:extLst>
              <a:ext uri="{FF2B5EF4-FFF2-40B4-BE49-F238E27FC236}">
                <a16:creationId xmlns:a16="http://schemas.microsoft.com/office/drawing/2014/main" id="{44994F8E-E4C0-17E4-45AA-F5B0D62002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Kochbücher im ,Dienste der Nation</a:t>
            </a:r>
            <a:r>
              <a:rPr lang="cs-CZ" b="1" dirty="0" err="1"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2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6E014C-092B-B369-F58C-07EC81874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feil: nach rechts 4" descr="Pfeil">
            <a:extLst>
              <a:ext uri="{FF2B5EF4-FFF2-40B4-BE49-F238E27FC236}">
                <a16:creationId xmlns:a16="http://schemas.microsoft.com/office/drawing/2014/main" id="{249A2D56-5B84-DED3-F0C9-4403E5F1A043}"/>
              </a:ext>
            </a:extLst>
          </p:cNvPr>
          <p:cNvSpPr/>
          <p:nvPr/>
        </p:nvSpPr>
        <p:spPr>
          <a:xfrm>
            <a:off x="697933" y="3212999"/>
            <a:ext cx="488887" cy="216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Pfeil nach links und rechts 5" descr="Pfeil in beide Richtungen zeigend"/>
          <p:cNvSpPr/>
          <p:nvPr/>
        </p:nvSpPr>
        <p:spPr>
          <a:xfrm>
            <a:off x="3404681" y="4231532"/>
            <a:ext cx="457200" cy="175098"/>
          </a:xfrm>
          <a:prstGeom prst="left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E9BACB2-6354-389D-DC2B-1215DD941688}"/>
              </a:ext>
            </a:extLst>
          </p:cNvPr>
          <p:cNvSpPr txBox="1"/>
          <p:nvPr/>
        </p:nvSpPr>
        <p:spPr>
          <a:xfrm>
            <a:off x="369453" y="1260000"/>
            <a:ext cx="4640291" cy="4655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Regionale Vielfalt statt nationaler Einheit</a:t>
            </a:r>
          </a:p>
          <a:p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regionale Vielfalt von Esskulturen vorherrschend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auch innerhalb von Ländern sind Unterschiede die Regel</a:t>
            </a:r>
          </a:p>
          <a:p>
            <a:pPr>
              <a:spcBef>
                <a:spcPts val="300"/>
              </a:spcBef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bedingt durch klimatisch-geografische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Verhältnisse, Infrastruktur, Wirtschaft,  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               Religion, Medien etc.</a:t>
            </a:r>
          </a:p>
          <a:p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Beispiel: Schleswig-Holstein            Bayern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homogene nationale Küchen eher Imagination als reale Einheiten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37D41B0-FBA7-A2D8-8419-6B461DE8D794}"/>
              </a:ext>
            </a:extLst>
          </p:cNvPr>
          <p:cNvSpPr txBox="1"/>
          <p:nvPr/>
        </p:nvSpPr>
        <p:spPr>
          <a:xfrm>
            <a:off x="369454" y="463805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Vielfalt von Esskulturen</a:t>
            </a:r>
          </a:p>
        </p:txBody>
      </p:sp>
      <p:sp>
        <p:nvSpPr>
          <p:cNvPr id="4" name="Titel 3" hidden="1">
            <a:extLst>
              <a:ext uri="{FF2B5EF4-FFF2-40B4-BE49-F238E27FC236}">
                <a16:creationId xmlns:a16="http://schemas.microsoft.com/office/drawing/2014/main" id="{14C65315-F93C-792A-7B31-3645F558EB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Regionale Vielfalt statt nationaler Einheit</a:t>
            </a:r>
          </a:p>
        </p:txBody>
      </p:sp>
    </p:spTree>
    <p:extLst>
      <p:ext uri="{BB962C8B-B14F-4D97-AF65-F5344CB8AC3E}">
        <p14:creationId xmlns:p14="http://schemas.microsoft.com/office/powerpoint/2010/main" val="2710106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C6000D-6944-2488-D86F-DB90E0C73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B8824E9A-8CD1-47C2-57A8-268608F34366}"/>
              </a:ext>
            </a:extLst>
          </p:cNvPr>
          <p:cNvSpPr txBox="1"/>
          <p:nvPr/>
        </p:nvSpPr>
        <p:spPr>
          <a:xfrm>
            <a:off x="369454" y="1260000"/>
            <a:ext cx="45000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Essen als kulturelles Zeichensystem</a:t>
            </a:r>
          </a:p>
          <a:p>
            <a:endParaRPr lang="de-DE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typische</a:t>
            </a:r>
            <a:r>
              <a:rPr lang="cs-CZ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ʻ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Speisen eines Landes teilweise Stereotype, basierend auf Komplexitätsreduktion</a:t>
            </a:r>
          </a:p>
          <a:p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Funktionen nationaler Abgrenzung und Identitätsstiftung, Bestimmungen von Zugehörigkeit und Ausschluss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Esskulturen sind Teile eines kulturellen Zeichensystems mit hoher symbolischer Kraft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5621EE2-0BB3-BF65-DFAF-A3C297DA113C}"/>
              </a:ext>
            </a:extLst>
          </p:cNvPr>
          <p:cNvSpPr txBox="1"/>
          <p:nvPr/>
        </p:nvSpPr>
        <p:spPr>
          <a:xfrm>
            <a:off x="358545" y="536724"/>
            <a:ext cx="3971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Vielfalt von Esskulturen</a:t>
            </a:r>
          </a:p>
        </p:txBody>
      </p:sp>
      <p:sp>
        <p:nvSpPr>
          <p:cNvPr id="4" name="Titel 3" hidden="1">
            <a:extLst>
              <a:ext uri="{FF2B5EF4-FFF2-40B4-BE49-F238E27FC236}">
                <a16:creationId xmlns:a16="http://schemas.microsoft.com/office/drawing/2014/main" id="{88014B0A-CAF8-E570-05B3-FB042E4C19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Essen als kulturelles Zeichensystem</a:t>
            </a:r>
          </a:p>
        </p:txBody>
      </p:sp>
    </p:spTree>
    <p:extLst>
      <p:ext uri="{BB962C8B-B14F-4D97-AF65-F5344CB8AC3E}">
        <p14:creationId xmlns:p14="http://schemas.microsoft.com/office/powerpoint/2010/main" val="116981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51772E-A59E-192B-8DB4-498FC49C6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9AEC9901-B97E-04F9-957B-B0835807435F}"/>
              </a:ext>
            </a:extLst>
          </p:cNvPr>
          <p:cNvSpPr/>
          <p:nvPr/>
        </p:nvSpPr>
        <p:spPr>
          <a:xfrm>
            <a:off x="705677" y="1305342"/>
            <a:ext cx="999474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Barlösius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Eva. 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Soziologie des Essens.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Juventa, Weinheim 1999.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Ermann, Ulrich, Ernst Langthaler, Marianne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Penker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und Markus Schermer. 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Agro-Food Studies: eine Einführung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UTB. Wien Köln Weimar: Böhlau Wien, 2018. </a:t>
            </a:r>
            <a:r>
              <a:rPr lang="de-DE" u="sng" dirty="0"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 tooltip="Buch ”Agro-Food Studies. Eine Einführung” herausgegeben von den Herausgebern Ulrich Ermann, Ernst Langthaler, Marianne Penker und Markus Schermer auf der Webseite von utb elibrary (öffnet Webseite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https://doi.org/10.36198/9783838548302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Grandi, Alberto, und Daniele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Soffiati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cucina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italiana non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esiste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bugie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falsi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miti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sui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prodotti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piatti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cosiddetti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tipici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I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edizione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Gaia. Milano: Mondadori,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Grandi, Alberto. 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Mythos Nationalgericht: die erfundenen Traditionen der italienischen Küche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Übersetzt von Andrea Kunstmann. Deutsche Erstausgabe. Hamburg: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HarperCollins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Heimerdinger, Timo. “Schmackhafte Symbole und alltägliche Notwendigkeit. Zu Stand und Perspektiven der volkskundlichen Nahrungsforschung.</a:t>
            </a:r>
            <a:r>
              <a:rPr lang="de-DE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Zeitschrift für Volkskunde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101, II (2005): 205-218.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Hirschfelder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Gunther.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Products, dishes and eating habits as the result of exchange.</a:t>
            </a:r>
            <a:r>
              <a:rPr lang="de-DE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Encounters and Exchange. Moving Beyond Borders,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de-DE" noProof="1">
                <a:latin typeface="Calibri" panose="020F0502020204030204" pitchFamily="34" charset="0"/>
                <a:cs typeface="Calibri" panose="020F0502020204030204" pitchFamily="34" charset="0"/>
              </a:rPr>
              <a:t>erausgegebe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 von House of European History Brussels. Brussels 2017: 151-157.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Hirschfelder, Gunther. “</a:t>
            </a:r>
            <a:r>
              <a:rPr lang="de-DE" dirty="0" err="1">
                <a:latin typeface="Calibri" panose="020F0502020204030204" pitchFamily="34" charset="0"/>
                <a:cs typeface="Calibri" panose="020F0502020204030204" pitchFamily="34" charset="0"/>
              </a:rPr>
              <a:t>Pelmeni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, Pizza, Pirogge. Determinanten kultureller Identität im Kontext europäischer Küchensysteme.</a:t>
            </a:r>
            <a:r>
              <a:rPr lang="de-DE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Russische Küche und kulturelle Identität,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herausgegeben von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Norbert Franz.</a:t>
            </a:r>
            <a:r>
              <a:rPr lang="de-DE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Potsdam: Universitätsverlag, 2013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: 31-50.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Klein, Jakob A., und James Lee Watson, Hrsg. 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Handbook </a:t>
            </a:r>
            <a:r>
              <a:rPr lang="de-DE" i="1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i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Food and Anthropology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London New York (N.Y.): Bloomsbury </a:t>
            </a:r>
            <a:r>
              <a:rPr lang="de-DE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academic</a:t>
            </a:r>
            <a:r>
              <a:rPr lang="de-D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2016.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C20018B-5CA6-DD7E-9F5E-EE58E3097C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46828" y="519788"/>
            <a:ext cx="8208912" cy="4154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45720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2000" b="1" kern="120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Myriad Pro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Calibri" charset="0"/>
                <a:cs typeface="Calibri" charset="0"/>
              </a:rPr>
              <a:t>Referenzen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15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218006-150C-E12C-2F12-2AC9FC3DC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CB606-0923-5726-82F0-A37937550BB1}"/>
              </a:ext>
            </a:extLst>
          </p:cNvPr>
          <p:cNvSpPr txBox="1">
            <a:spLocks/>
          </p:cNvSpPr>
          <p:nvPr/>
        </p:nvSpPr>
        <p:spPr>
          <a:xfrm>
            <a:off x="480392" y="642333"/>
            <a:ext cx="5515163" cy="6095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de-DE" sz="1800" dirty="0"/>
          </a:p>
          <a:p>
            <a:pPr marL="0" indent="0">
              <a:buFont typeface="Arial" panose="020B0604020202020204" pitchFamily="34" charset="0"/>
              <a:buNone/>
            </a:pPr>
            <a:endParaRPr lang="de-DE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600" dirty="0">
                <a:latin typeface="Calibri" panose="020F0502020204030204" pitchFamily="34" charset="0"/>
                <a:cs typeface="Calibri" panose="020F0502020204030204" pitchFamily="34" charset="0"/>
              </a:rPr>
              <a:t>Barbara Wittmann/Otto-Friedrich-Universität Bamberg,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600" dirty="0">
                <a:latin typeface="Calibri" panose="020F0502020204030204" pitchFamily="34" charset="0"/>
                <a:cs typeface="Calibri" panose="020F0502020204030204" pitchFamily="34" charset="0"/>
              </a:rPr>
              <a:t>CC BY 4.0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Dieser Beitrag ist Teil der multimedialen Beitragsreihe </a:t>
            </a:r>
            <a:r>
              <a:rPr lang="de-DE" sz="26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#Diversitäten 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auf der Online-Plattform </a:t>
            </a:r>
            <a:r>
              <a:rPr lang="de-DE" sz="26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#</a:t>
            </a:r>
            <a:r>
              <a:rPr lang="de-DE" sz="26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GeistBildet</a:t>
            </a:r>
            <a:r>
              <a:rPr lang="de-DE" sz="26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#</a:t>
            </a:r>
            <a:r>
              <a:rPr lang="de-DE" sz="2600" i="1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Kultur&amp;BildungOnline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des Referats „Kultur und Bildung“ des Zentrums für Lehrerinnen- und Lehrerbildung Bamberg.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Er ist entstanden im Rahmen des von der </a:t>
            </a:r>
            <a:r>
              <a:rPr lang="de-DE" sz="2600" i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Stiftung Innovation in der Hochschullehre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geförderten Projekts „</a:t>
            </a:r>
            <a:r>
              <a:rPr lang="de-DE" sz="26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DiKuLe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Digitale Kulturen der Lehre entwickeln“ an der Otto-Friedrich-Universität Bamberg.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Projektleitung/Herausgeber*innen der Beitragsreihe: </a:t>
            </a:r>
            <a:r>
              <a:rPr lang="de-DE" sz="26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Adrianna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de-DE" sz="26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Hlukhovych</a:t>
            </a:r>
            <a:r>
              <a:rPr lang="de-DE" sz="2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Dominik Herrmann, Konstantin Lindner, Sabine Vogt.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2600" dirty="0">
                <a:latin typeface="Calibri" panose="020F0502020204030204" pitchFamily="34" charset="0"/>
                <a:cs typeface="Calibri" panose="020F0502020204030204" pitchFamily="34" charset="0"/>
              </a:rPr>
              <a:t>2025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DE" sz="1900"/>
          </a:p>
          <a:p>
            <a:pPr marL="0" indent="0">
              <a:buFont typeface="Arial" panose="020B0604020202020204" pitchFamily="34" charset="0"/>
              <a:buNone/>
            </a:pPr>
            <a:endParaRPr lang="en-DE" sz="2000"/>
          </a:p>
          <a:p>
            <a:pPr marL="0" indent="0">
              <a:buFont typeface="Arial" panose="020B0604020202020204" pitchFamily="34" charset="0"/>
              <a:buNone/>
            </a:pPr>
            <a:endParaRPr lang="en-DE" sz="2200"/>
          </a:p>
          <a:p>
            <a:pPr marL="0" indent="0">
              <a:buFont typeface="Arial" panose="020B0604020202020204" pitchFamily="34" charset="0"/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773343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Macintosh PowerPoint</Application>
  <PresentationFormat>Breitbild</PresentationFormat>
  <Paragraphs>99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Calibri Light</vt:lpstr>
      <vt:lpstr>Symbol</vt:lpstr>
      <vt:lpstr>Office</vt:lpstr>
      <vt:lpstr>Barbara Wittmann  Vielfalt von Esskulturen</vt:lpstr>
      <vt:lpstr>Geschichte der Pizza: Eine Frage der Definition</vt:lpstr>
      <vt:lpstr>Die italienische Küche gibt es nicht?</vt:lpstr>
      <vt:lpstr>Konstruktion der nationalen Küchen</vt:lpstr>
      <vt:lpstr>Kochbücher im ,Dienste der Nationʻ</vt:lpstr>
      <vt:lpstr>Regionale Vielfalt statt nationaler Einheit</vt:lpstr>
      <vt:lpstr>Essen als kulturelles Zeichensystem</vt:lpstr>
      <vt:lpstr>Referenzen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 ‘Vielfalt von Esskulturen’ von Barbara Wittmann aus der multimedialen Serie #Diversitäten der Universität Bamberg</dc:title>
  <dc:subject/>
  <dc:creator>Wittmann, Barbara</dc:creator>
  <cp:keywords/>
  <dc:description/>
  <cp:lastModifiedBy>Sirin Reinhold</cp:lastModifiedBy>
  <cp:revision>28</cp:revision>
  <dcterms:created xsi:type="dcterms:W3CDTF">2025-03-22T12:35:05Z</dcterms:created>
  <dcterms:modified xsi:type="dcterms:W3CDTF">2025-06-04T13:29:08Z</dcterms:modified>
  <cp:category/>
</cp:coreProperties>
</file>