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2"/>
  </p:notesMasterIdLst>
  <p:sldIdLst>
    <p:sldId id="268" r:id="rId2"/>
    <p:sldId id="269" r:id="rId3"/>
    <p:sldId id="273" r:id="rId4"/>
    <p:sldId id="274" r:id="rId5"/>
    <p:sldId id="276" r:id="rId6"/>
    <p:sldId id="279" r:id="rId7"/>
    <p:sldId id="282" r:id="rId8"/>
    <p:sldId id="285" r:id="rId9"/>
    <p:sldId id="287" r:id="rId10"/>
    <p:sldId id="28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lukhovych, Adrianna" initials="HA" lastIdx="3" clrIdx="0">
    <p:extLst>
      <p:ext uri="{19B8F6BF-5375-455C-9EA6-DF929625EA0E}">
        <p15:presenceInfo xmlns:p15="http://schemas.microsoft.com/office/powerpoint/2012/main" userId="S-1-5-21-1606980848-583907252-725345543-159233" providerId="AD"/>
      </p:ext>
    </p:extLst>
  </p:cmAuthor>
  <p:cmAuthor id="2" name="Hlukhovych, Adrianna" initials="AH" lastIdx="1" clrIdx="1">
    <p:extLst>
      <p:ext uri="{19B8F6BF-5375-455C-9EA6-DF929625EA0E}">
        <p15:presenceInfo xmlns:p15="http://schemas.microsoft.com/office/powerpoint/2012/main" userId="S::adrianna.hlukhovych@uni-bamberg.de::95959f75-4cc9-4c6a-a682-8aa0ad90b0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4646"/>
    <a:srgbClr val="878783"/>
    <a:srgbClr val="878762"/>
    <a:srgbClr val="876062"/>
    <a:srgbClr val="606062"/>
    <a:srgbClr val="6160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89" autoAdjust="0"/>
    <p:restoredTop sz="95994"/>
  </p:normalViewPr>
  <p:slideViewPr>
    <p:cSldViewPr snapToGrid="0">
      <p:cViewPr varScale="1">
        <p:scale>
          <a:sx n="107" d="100"/>
          <a:sy n="107" d="100"/>
        </p:scale>
        <p:origin x="2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59A46F-27ED-41A4-BD3F-544B390A0515}" type="datetimeFigureOut">
              <a:rPr lang="de-DE" smtClean="0"/>
              <a:t>04.06.25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36C7AF-C2E2-40ED-8C2E-1CED8D4F055A}" type="slidenum">
              <a:rPr lang="de-DE" smtClean="0"/>
              <a:t>‹Nr.›</a:t>
            </a:fld>
            <a:endParaRPr lang="de-DE"/>
          </a:p>
        </p:txBody>
      </p:sp>
    </p:spTree>
    <p:extLst>
      <p:ext uri="{BB962C8B-B14F-4D97-AF65-F5344CB8AC3E}">
        <p14:creationId xmlns:p14="http://schemas.microsoft.com/office/powerpoint/2010/main" val="3091931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1733763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CA22556-6C98-A24D-9D29-E6D8F3BC5135}" type="datetimeFigureOut">
              <a:rPr lang="en-DE" smtClean="0"/>
              <a:t>6/4/25</a:t>
            </a:fld>
            <a:endParaRPr lang="en-DE"/>
          </a:p>
        </p:txBody>
      </p:sp>
      <p:sp>
        <p:nvSpPr>
          <p:cNvPr id="5" name="Footer Placeholder 4"/>
          <p:cNvSpPr>
            <a:spLocks noGrp="1"/>
          </p:cNvSpPr>
          <p:nvPr>
            <p:ph type="ftr" sz="quarter" idx="11"/>
          </p:nvPr>
        </p:nvSpPr>
        <p:spPr/>
        <p:txBody>
          <a:bodyPr/>
          <a:lstStyle/>
          <a:p>
            <a:endParaRPr lang="en-DE"/>
          </a:p>
        </p:txBody>
      </p:sp>
      <p:sp>
        <p:nvSpPr>
          <p:cNvPr id="6" name="Slide Number Placeholder 5"/>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3758868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CA22556-6C98-A24D-9D29-E6D8F3BC5135}" type="datetimeFigureOut">
              <a:rPr lang="en-DE" smtClean="0"/>
              <a:t>6/4/25</a:t>
            </a:fld>
            <a:endParaRPr lang="en-DE"/>
          </a:p>
        </p:txBody>
      </p:sp>
      <p:sp>
        <p:nvSpPr>
          <p:cNvPr id="5" name="Footer Placeholder 4"/>
          <p:cNvSpPr>
            <a:spLocks noGrp="1"/>
          </p:cNvSpPr>
          <p:nvPr>
            <p:ph type="ftr" sz="quarter" idx="11"/>
          </p:nvPr>
        </p:nvSpPr>
        <p:spPr/>
        <p:txBody>
          <a:bodyPr/>
          <a:lstStyle/>
          <a:p>
            <a:endParaRPr lang="en-DE"/>
          </a:p>
        </p:txBody>
      </p:sp>
      <p:sp>
        <p:nvSpPr>
          <p:cNvPr id="6" name="Slide Number Placeholder 5"/>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153276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CA22556-6C98-A24D-9D29-E6D8F3BC5135}" type="datetimeFigureOut">
              <a:rPr lang="en-DE" smtClean="0"/>
              <a:t>6/4/25</a:t>
            </a:fld>
            <a:endParaRPr lang="en-DE"/>
          </a:p>
        </p:txBody>
      </p:sp>
      <p:sp>
        <p:nvSpPr>
          <p:cNvPr id="5" name="Footer Placeholder 4"/>
          <p:cNvSpPr>
            <a:spLocks noGrp="1"/>
          </p:cNvSpPr>
          <p:nvPr>
            <p:ph type="ftr" sz="quarter" idx="11"/>
          </p:nvPr>
        </p:nvSpPr>
        <p:spPr/>
        <p:txBody>
          <a:bodyPr/>
          <a:lstStyle/>
          <a:p>
            <a:endParaRPr lang="en-DE"/>
          </a:p>
        </p:txBody>
      </p:sp>
      <p:sp>
        <p:nvSpPr>
          <p:cNvPr id="6" name="Slide Number Placeholder 5"/>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804778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Zweizeiliger Titel">
    <p:bg>
      <p:bgPr>
        <a:solidFill>
          <a:srgbClr val="48464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31371" y="235748"/>
            <a:ext cx="10657184" cy="858697"/>
          </a:xfrm>
          <a:prstGeom prst="rect">
            <a:avLst/>
          </a:prstGeom>
        </p:spPr>
        <p:txBody>
          <a:bodyPr wrap="square" lIns="0" tIns="0" anchor="t">
            <a:spAutoFit/>
          </a:bodyPr>
          <a:lstStyle>
            <a:lvl1pPr>
              <a:lnSpc>
                <a:spcPct val="120000"/>
              </a:lnSpc>
              <a:defRPr baseline="0">
                <a:latin typeface="Calibri" charset="0"/>
                <a:ea typeface="Calibri" charset="0"/>
                <a:cs typeface="Calibri" charset="0"/>
              </a:defRPr>
            </a:lvl1pPr>
          </a:lstStyle>
          <a:p>
            <a:r>
              <a:rPr lang="en-US" noProof="0"/>
              <a:t>Click to edit Master title style</a:t>
            </a:r>
          </a:p>
        </p:txBody>
      </p:sp>
      <p:sp>
        <p:nvSpPr>
          <p:cNvPr id="18" name="Textplatzhalter 17"/>
          <p:cNvSpPr>
            <a:spLocks noGrp="1"/>
          </p:cNvSpPr>
          <p:nvPr>
            <p:ph type="body" sz="quarter" idx="14"/>
          </p:nvPr>
        </p:nvSpPr>
        <p:spPr>
          <a:xfrm>
            <a:off x="431371" y="6381329"/>
            <a:ext cx="10177131" cy="281807"/>
          </a:xfrm>
          <a:prstGeom prst="rect">
            <a:avLst/>
          </a:prstGeom>
        </p:spPr>
        <p:txBody>
          <a:bodyPr lIns="0" bIns="0" rtlCol="0" anchor="b">
            <a:normAutofit/>
          </a:bodyPr>
          <a:lstStyle>
            <a:lvl1pPr marL="0" indent="0">
              <a:defRPr lang="de-DE" sz="1733" b="0" i="0" kern="1200" cap="none" spc="0">
                <a:solidFill>
                  <a:schemeClr val="tx1">
                    <a:lumMod val="65000"/>
                    <a:lumOff val="35000"/>
                  </a:schemeClr>
                </a:solidFill>
                <a:latin typeface="Calibri" charset="0"/>
                <a:ea typeface="Calibri" charset="0"/>
                <a:cs typeface="Calibri" charset="0"/>
              </a:defRPr>
            </a:lvl1pPr>
          </a:lstStyle>
          <a:p>
            <a:pPr lvl="0"/>
            <a:r>
              <a:rPr lang="en-US" noProof="0"/>
              <a:t>Click to edit Master text styles</a:t>
            </a:r>
          </a:p>
        </p:txBody>
      </p:sp>
      <p:sp>
        <p:nvSpPr>
          <p:cNvPr id="23" name="Inhaltsplatzhalter 2"/>
          <p:cNvSpPr>
            <a:spLocks noGrp="1"/>
          </p:cNvSpPr>
          <p:nvPr>
            <p:ph sz="half" idx="1" hasCustomPrompt="1"/>
          </p:nvPr>
        </p:nvSpPr>
        <p:spPr>
          <a:xfrm>
            <a:off x="431373" y="1180824"/>
            <a:ext cx="5376596" cy="5056488"/>
          </a:xfrm>
          <a:prstGeom prst="rect">
            <a:avLst/>
          </a:prstGeom>
        </p:spPr>
        <p:txBody>
          <a:bodyPr lIns="0" anchor="t">
            <a:noAutofit/>
          </a:bodyPr>
          <a:lstStyle>
            <a:lvl1pPr marL="359824" indent="-359824">
              <a:lnSpc>
                <a:spcPct val="120000"/>
              </a:lnSpc>
              <a:spcBef>
                <a:spcPts val="0"/>
              </a:spcBef>
              <a:spcAft>
                <a:spcPts val="2000"/>
              </a:spcAft>
              <a:buFont typeface="Lucida Grande"/>
              <a:buChar char="–"/>
              <a:defRPr sz="2667" baseline="0">
                <a:latin typeface="Calibri" charset="0"/>
                <a:ea typeface="Calibri" charset="0"/>
                <a:cs typeface="Calibri" charset="0"/>
              </a:defRPr>
            </a:lvl1pPr>
            <a:lvl2pPr marL="728115" indent="-353475" defTabSz="721766">
              <a:lnSpc>
                <a:spcPct val="120000"/>
              </a:lnSpc>
              <a:spcBef>
                <a:spcPts val="0"/>
              </a:spcBef>
              <a:spcAft>
                <a:spcPts val="2000"/>
              </a:spcAft>
              <a:defRPr sz="2667">
                <a:latin typeface="Calibri" charset="0"/>
                <a:ea typeface="Calibri" charset="0"/>
                <a:cs typeface="Calibri" charset="0"/>
              </a:defRPr>
            </a:lvl2pPr>
            <a:lvl3pPr marL="956709" indent="-230712" defTabSz="956709">
              <a:lnSpc>
                <a:spcPct val="120000"/>
              </a:lnSpc>
              <a:spcBef>
                <a:spcPts val="0"/>
              </a:spcBef>
              <a:spcAft>
                <a:spcPts val="2000"/>
              </a:spcAft>
              <a:tabLst/>
              <a:defRPr sz="2667">
                <a:latin typeface="Calibri" charset="0"/>
                <a:ea typeface="Calibri" charset="0"/>
                <a:cs typeface="Calibri" charset="0"/>
              </a:defRPr>
            </a:lvl3pPr>
            <a:lvl4pPr marL="1365217" indent="-338658">
              <a:tabLst/>
              <a:defRPr sz="2667" baseline="0">
                <a:latin typeface="Calibri"/>
                <a:cs typeface="Calibri"/>
              </a:defRPr>
            </a:lvl4pPr>
            <a:lvl5pPr>
              <a:defRPr sz="2667"/>
            </a:lvl5pPr>
            <a:lvl6pPr>
              <a:defRPr sz="2400"/>
            </a:lvl6pPr>
            <a:lvl7pPr>
              <a:defRPr sz="2400"/>
            </a:lvl7pPr>
            <a:lvl8pPr>
              <a:defRPr sz="2400"/>
            </a:lvl8pPr>
            <a:lvl9pPr>
              <a:defRPr sz="2400"/>
            </a:lvl9pPr>
          </a:lstStyle>
          <a:p>
            <a:pPr lvl="0"/>
            <a:r>
              <a:rPr lang="en-US" noProof="0"/>
              <a:t>Erste Ebene</a:t>
            </a:r>
          </a:p>
          <a:p>
            <a:pPr lvl="1"/>
            <a:r>
              <a:rPr lang="en-US" noProof="0"/>
              <a:t>Zweite Ebene</a:t>
            </a:r>
          </a:p>
          <a:p>
            <a:pPr lvl="2"/>
            <a:r>
              <a:rPr lang="en-US" noProof="0"/>
              <a:t>Dritte Ebene</a:t>
            </a:r>
          </a:p>
        </p:txBody>
      </p:sp>
      <p:sp>
        <p:nvSpPr>
          <p:cNvPr id="9" name="Inhaltsplatzhalter 2"/>
          <p:cNvSpPr>
            <a:spLocks noGrp="1"/>
          </p:cNvSpPr>
          <p:nvPr>
            <p:ph sz="half" idx="16" hasCustomPrompt="1"/>
          </p:nvPr>
        </p:nvSpPr>
        <p:spPr>
          <a:xfrm>
            <a:off x="6384032" y="1180824"/>
            <a:ext cx="5343392" cy="5056488"/>
          </a:xfrm>
          <a:prstGeom prst="rect">
            <a:avLst/>
          </a:prstGeom>
        </p:spPr>
        <p:txBody>
          <a:bodyPr lIns="0" anchor="t">
            <a:noAutofit/>
          </a:bodyPr>
          <a:lstStyle>
            <a:lvl1pPr marL="359824" indent="-359824">
              <a:lnSpc>
                <a:spcPct val="120000"/>
              </a:lnSpc>
              <a:spcBef>
                <a:spcPts val="0"/>
              </a:spcBef>
              <a:spcAft>
                <a:spcPts val="2000"/>
              </a:spcAft>
              <a:buFont typeface="Lucida Grande"/>
              <a:buChar char="–"/>
              <a:defRPr sz="2667" baseline="0">
                <a:latin typeface="Calibri" charset="0"/>
                <a:ea typeface="Calibri" charset="0"/>
                <a:cs typeface="Calibri" charset="0"/>
              </a:defRPr>
            </a:lvl1pPr>
            <a:lvl2pPr marL="728115" indent="-353475" defTabSz="721766">
              <a:lnSpc>
                <a:spcPct val="120000"/>
              </a:lnSpc>
              <a:spcBef>
                <a:spcPts val="0"/>
              </a:spcBef>
              <a:spcAft>
                <a:spcPts val="2000"/>
              </a:spcAft>
              <a:defRPr sz="2667">
                <a:latin typeface="Calibri" charset="0"/>
                <a:ea typeface="Calibri" charset="0"/>
                <a:cs typeface="Calibri" charset="0"/>
              </a:defRPr>
            </a:lvl2pPr>
            <a:lvl3pPr marL="956709" indent="-230712" defTabSz="956709">
              <a:lnSpc>
                <a:spcPct val="120000"/>
              </a:lnSpc>
              <a:spcBef>
                <a:spcPts val="0"/>
              </a:spcBef>
              <a:spcAft>
                <a:spcPts val="2000"/>
              </a:spcAft>
              <a:tabLst/>
              <a:defRPr sz="2667">
                <a:latin typeface="Calibri" charset="0"/>
                <a:ea typeface="Calibri" charset="0"/>
                <a:cs typeface="Calibri" charset="0"/>
              </a:defRPr>
            </a:lvl3pPr>
            <a:lvl4pPr marL="1365217" indent="-338658">
              <a:tabLst/>
              <a:defRPr sz="2667" baseline="0">
                <a:latin typeface="Calibri"/>
                <a:cs typeface="Calibri"/>
              </a:defRPr>
            </a:lvl4pPr>
            <a:lvl5pPr>
              <a:defRPr sz="2667"/>
            </a:lvl5pPr>
            <a:lvl6pPr>
              <a:defRPr sz="2400"/>
            </a:lvl6pPr>
            <a:lvl7pPr>
              <a:defRPr sz="2400"/>
            </a:lvl7pPr>
            <a:lvl8pPr>
              <a:defRPr sz="2400"/>
            </a:lvl8pPr>
            <a:lvl9pPr>
              <a:defRPr sz="2400"/>
            </a:lvl9pPr>
          </a:lstStyle>
          <a:p>
            <a:pPr lvl="0"/>
            <a:r>
              <a:rPr lang="en-US" noProof="0"/>
              <a:t>Erste Ebene</a:t>
            </a:r>
          </a:p>
          <a:p>
            <a:pPr lvl="1"/>
            <a:r>
              <a:rPr lang="en-US" noProof="0"/>
              <a:t>Zweite Ebene</a:t>
            </a:r>
          </a:p>
          <a:p>
            <a:pPr lvl="2"/>
            <a:r>
              <a:rPr lang="en-US" noProof="0"/>
              <a:t>Dritte Ebene</a:t>
            </a:r>
          </a:p>
        </p:txBody>
      </p:sp>
      <p:sp>
        <p:nvSpPr>
          <p:cNvPr id="7" name="Foliennummernplatzhalter 6">
            <a:extLst>
              <a:ext uri="{FF2B5EF4-FFF2-40B4-BE49-F238E27FC236}">
                <a16:creationId xmlns:a16="http://schemas.microsoft.com/office/drawing/2014/main" id="{550CACB2-B42D-0B40-9986-7F0D5D2DABEA}"/>
              </a:ext>
            </a:extLst>
          </p:cNvPr>
          <p:cNvSpPr>
            <a:spLocks noGrp="1"/>
          </p:cNvSpPr>
          <p:nvPr>
            <p:ph type="sldNum" sz="quarter" idx="4"/>
          </p:nvPr>
        </p:nvSpPr>
        <p:spPr>
          <a:xfrm>
            <a:off x="11280576" y="0"/>
            <a:ext cx="639896" cy="235619"/>
          </a:xfrm>
          <a:prstGeom prst="rect">
            <a:avLst/>
          </a:prstGeom>
        </p:spPr>
        <p:txBody>
          <a:bodyPr lIns="90000" tIns="0" rIns="0" bIns="0" anchor="t"/>
          <a:lstStyle>
            <a:lvl1pPr algn="r">
              <a:defRPr sz="1333">
                <a:solidFill>
                  <a:srgbClr val="7F7F7F"/>
                </a:solidFill>
                <a:latin typeface="Calibri" charset="0"/>
                <a:ea typeface="Calibri" charset="0"/>
                <a:cs typeface="Calibri" charset="0"/>
              </a:defRPr>
            </a:lvl1pPr>
          </a:lstStyle>
          <a:p>
            <a:pPr algn="r"/>
            <a:fld id="{F255A028-C026-1E42-A814-373817B8AA65}" type="slidenum">
              <a:rPr lang="en-US" altLang="en-US" smtClean="0"/>
              <a:pPr algn="r"/>
              <a:t>‹Nr.›</a:t>
            </a:fld>
            <a:endParaRPr lang="en-US" altLang="en-US"/>
          </a:p>
        </p:txBody>
      </p:sp>
    </p:spTree>
    <p:extLst>
      <p:ext uri="{BB962C8B-B14F-4D97-AF65-F5344CB8AC3E}">
        <p14:creationId xmlns:p14="http://schemas.microsoft.com/office/powerpoint/2010/main" val="283605173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CA22556-6C98-A24D-9D29-E6D8F3BC5135}" type="datetimeFigureOut">
              <a:rPr lang="en-DE" smtClean="0"/>
              <a:t>6/4/25</a:t>
            </a:fld>
            <a:endParaRPr lang="en-DE"/>
          </a:p>
        </p:txBody>
      </p:sp>
      <p:sp>
        <p:nvSpPr>
          <p:cNvPr id="5" name="Footer Placeholder 4"/>
          <p:cNvSpPr>
            <a:spLocks noGrp="1"/>
          </p:cNvSpPr>
          <p:nvPr>
            <p:ph type="ftr" sz="quarter" idx="11"/>
          </p:nvPr>
        </p:nvSpPr>
        <p:spPr/>
        <p:txBody>
          <a:bodyPr/>
          <a:lstStyle/>
          <a:p>
            <a:endParaRPr lang="en-DE"/>
          </a:p>
        </p:txBody>
      </p:sp>
      <p:sp>
        <p:nvSpPr>
          <p:cNvPr id="6" name="Slide Number Placeholder 5"/>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78737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CA22556-6C98-A24D-9D29-E6D8F3BC5135}" type="datetimeFigureOut">
              <a:rPr lang="en-DE" smtClean="0"/>
              <a:t>6/4/25</a:t>
            </a:fld>
            <a:endParaRPr lang="en-DE"/>
          </a:p>
        </p:txBody>
      </p:sp>
      <p:sp>
        <p:nvSpPr>
          <p:cNvPr id="5" name="Footer Placeholder 4"/>
          <p:cNvSpPr>
            <a:spLocks noGrp="1"/>
          </p:cNvSpPr>
          <p:nvPr>
            <p:ph type="ftr" sz="quarter" idx="11"/>
          </p:nvPr>
        </p:nvSpPr>
        <p:spPr/>
        <p:txBody>
          <a:bodyPr/>
          <a:lstStyle/>
          <a:p>
            <a:endParaRPr lang="en-DE"/>
          </a:p>
        </p:txBody>
      </p:sp>
      <p:sp>
        <p:nvSpPr>
          <p:cNvPr id="6" name="Slide Number Placeholder 5"/>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4163675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CA22556-6C98-A24D-9D29-E6D8F3BC5135}" type="datetimeFigureOut">
              <a:rPr lang="en-DE" smtClean="0"/>
              <a:t>6/4/25</a:t>
            </a:fld>
            <a:endParaRPr lang="en-DE"/>
          </a:p>
        </p:txBody>
      </p:sp>
      <p:sp>
        <p:nvSpPr>
          <p:cNvPr id="6" name="Footer Placeholder 5"/>
          <p:cNvSpPr>
            <a:spLocks noGrp="1"/>
          </p:cNvSpPr>
          <p:nvPr>
            <p:ph type="ftr" sz="quarter" idx="11"/>
          </p:nvPr>
        </p:nvSpPr>
        <p:spPr/>
        <p:txBody>
          <a:bodyPr/>
          <a:lstStyle/>
          <a:p>
            <a:endParaRPr lang="en-DE"/>
          </a:p>
        </p:txBody>
      </p:sp>
      <p:sp>
        <p:nvSpPr>
          <p:cNvPr id="7" name="Slide Number Placeholder 6"/>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1392271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CA22556-6C98-A24D-9D29-E6D8F3BC5135}" type="datetimeFigureOut">
              <a:rPr lang="en-DE" smtClean="0"/>
              <a:t>6/4/25</a:t>
            </a:fld>
            <a:endParaRPr lang="en-DE"/>
          </a:p>
        </p:txBody>
      </p:sp>
      <p:sp>
        <p:nvSpPr>
          <p:cNvPr id="8" name="Footer Placeholder 7"/>
          <p:cNvSpPr>
            <a:spLocks noGrp="1"/>
          </p:cNvSpPr>
          <p:nvPr>
            <p:ph type="ftr" sz="quarter" idx="11"/>
          </p:nvPr>
        </p:nvSpPr>
        <p:spPr/>
        <p:txBody>
          <a:bodyPr/>
          <a:lstStyle/>
          <a:p>
            <a:endParaRPr lang="en-DE"/>
          </a:p>
        </p:txBody>
      </p:sp>
      <p:sp>
        <p:nvSpPr>
          <p:cNvPr id="9" name="Slide Number Placeholder 8"/>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812420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CA22556-6C98-A24D-9D29-E6D8F3BC5135}" type="datetimeFigureOut">
              <a:rPr lang="en-DE" smtClean="0"/>
              <a:t>6/4/25</a:t>
            </a:fld>
            <a:endParaRPr lang="en-DE"/>
          </a:p>
        </p:txBody>
      </p:sp>
      <p:sp>
        <p:nvSpPr>
          <p:cNvPr id="4" name="Footer Placeholder 3"/>
          <p:cNvSpPr>
            <a:spLocks noGrp="1"/>
          </p:cNvSpPr>
          <p:nvPr>
            <p:ph type="ftr" sz="quarter" idx="11"/>
          </p:nvPr>
        </p:nvSpPr>
        <p:spPr/>
        <p:txBody>
          <a:bodyPr/>
          <a:lstStyle/>
          <a:p>
            <a:endParaRPr lang="en-DE"/>
          </a:p>
        </p:txBody>
      </p:sp>
      <p:sp>
        <p:nvSpPr>
          <p:cNvPr id="5" name="Slide Number Placeholder 4"/>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3613130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22556-6C98-A24D-9D29-E6D8F3BC5135}" type="datetimeFigureOut">
              <a:rPr lang="en-DE" smtClean="0"/>
              <a:t>6/4/25</a:t>
            </a:fld>
            <a:endParaRPr lang="en-DE"/>
          </a:p>
        </p:txBody>
      </p:sp>
      <p:sp>
        <p:nvSpPr>
          <p:cNvPr id="3" name="Footer Placeholder 2"/>
          <p:cNvSpPr>
            <a:spLocks noGrp="1"/>
          </p:cNvSpPr>
          <p:nvPr>
            <p:ph type="ftr" sz="quarter" idx="11"/>
          </p:nvPr>
        </p:nvSpPr>
        <p:spPr/>
        <p:txBody>
          <a:bodyPr/>
          <a:lstStyle/>
          <a:p>
            <a:endParaRPr lang="en-DE"/>
          </a:p>
        </p:txBody>
      </p:sp>
      <p:sp>
        <p:nvSpPr>
          <p:cNvPr id="4" name="Slide Number Placeholder 3"/>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869428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CA22556-6C98-A24D-9D29-E6D8F3BC5135}" type="datetimeFigureOut">
              <a:rPr lang="en-DE" smtClean="0"/>
              <a:t>6/4/25</a:t>
            </a:fld>
            <a:endParaRPr lang="en-DE"/>
          </a:p>
        </p:txBody>
      </p:sp>
      <p:sp>
        <p:nvSpPr>
          <p:cNvPr id="6" name="Footer Placeholder 5"/>
          <p:cNvSpPr>
            <a:spLocks noGrp="1"/>
          </p:cNvSpPr>
          <p:nvPr>
            <p:ph type="ftr" sz="quarter" idx="11"/>
          </p:nvPr>
        </p:nvSpPr>
        <p:spPr/>
        <p:txBody>
          <a:bodyPr/>
          <a:lstStyle/>
          <a:p>
            <a:endParaRPr lang="en-DE"/>
          </a:p>
        </p:txBody>
      </p:sp>
      <p:sp>
        <p:nvSpPr>
          <p:cNvPr id="7" name="Slide Number Placeholder 6"/>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2418230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CA22556-6C98-A24D-9D29-E6D8F3BC5135}" type="datetimeFigureOut">
              <a:rPr lang="en-DE" smtClean="0"/>
              <a:t>6/4/25</a:t>
            </a:fld>
            <a:endParaRPr lang="en-DE"/>
          </a:p>
        </p:txBody>
      </p:sp>
      <p:sp>
        <p:nvSpPr>
          <p:cNvPr id="6" name="Footer Placeholder 5"/>
          <p:cNvSpPr>
            <a:spLocks noGrp="1"/>
          </p:cNvSpPr>
          <p:nvPr>
            <p:ph type="ftr" sz="quarter" idx="11"/>
          </p:nvPr>
        </p:nvSpPr>
        <p:spPr/>
        <p:txBody>
          <a:bodyPr/>
          <a:lstStyle/>
          <a:p>
            <a:endParaRPr lang="en-DE"/>
          </a:p>
        </p:txBody>
      </p:sp>
      <p:sp>
        <p:nvSpPr>
          <p:cNvPr id="7" name="Slide Number Placeholder 6"/>
          <p:cNvSpPr>
            <a:spLocks noGrp="1"/>
          </p:cNvSpPr>
          <p:nvPr>
            <p:ph type="sldNum" sz="quarter" idx="12"/>
          </p:nvPr>
        </p:nvSpPr>
        <p:spPr/>
        <p:txBody>
          <a:bodyPr/>
          <a:lstStyle/>
          <a:p>
            <a:fld id="{283F9BD4-DB43-4E41-A5E9-1624E1AF137C}" type="slidenum">
              <a:rPr lang="en-DE" smtClean="0"/>
              <a:t>‹Nr.›</a:t>
            </a:fld>
            <a:endParaRPr lang="en-DE"/>
          </a:p>
        </p:txBody>
      </p:sp>
    </p:spTree>
    <p:extLst>
      <p:ext uri="{BB962C8B-B14F-4D97-AF65-F5344CB8AC3E}">
        <p14:creationId xmlns:p14="http://schemas.microsoft.com/office/powerpoint/2010/main" val="1274125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22556-6C98-A24D-9D29-E6D8F3BC5135}" type="datetimeFigureOut">
              <a:rPr lang="en-DE" smtClean="0"/>
              <a:t>6/4/25</a:t>
            </a:fld>
            <a:endParaRPr lang="en-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F9BD4-DB43-4E41-A5E9-1624E1AF137C}" type="slidenum">
              <a:rPr lang="en-DE" smtClean="0"/>
              <a:t>‹Nr.›</a:t>
            </a:fld>
            <a:endParaRPr lang="en-DE"/>
          </a:p>
        </p:txBody>
      </p:sp>
    </p:spTree>
    <p:extLst>
      <p:ext uri="{BB962C8B-B14F-4D97-AF65-F5344CB8AC3E}">
        <p14:creationId xmlns:p14="http://schemas.microsoft.com/office/powerpoint/2010/main" val="57750761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Vnl-G8lKBv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2F3FD7B3-A6AD-2849-80BC-6A0DF5366B71}"/>
              </a:ext>
            </a:extLst>
          </p:cNvPr>
          <p:cNvSpPr>
            <a:spLocks noGrp="1" noRot="1" noMove="1" noResize="1" noEditPoints="1" noAdjustHandles="1" noChangeArrowheads="1" noChangeShapeType="1"/>
          </p:cNvSpPr>
          <p:nvPr>
            <p:ph type="sldNum" sz="quarter" idx="4"/>
          </p:nvPr>
        </p:nvSpPr>
        <p:spPr/>
        <p:txBody>
          <a:bodyPr/>
          <a:lstStyle/>
          <a:p>
            <a:pPr defTabSz="914377"/>
            <a:fld id="{726955FD-F203-F741-9B64-B65D8CC65222}" type="slidenum">
              <a:rPr lang="de-DE" altLang="en-US"/>
              <a:pPr defTabSz="914377"/>
              <a:t>1</a:t>
            </a:fld>
            <a:endParaRPr lang="de-DE" altLang="en-US" dirty="0"/>
          </a:p>
        </p:txBody>
      </p:sp>
      <p:sp>
        <p:nvSpPr>
          <p:cNvPr id="2" name="Title 1">
            <a:extLst>
              <a:ext uri="{FF2B5EF4-FFF2-40B4-BE49-F238E27FC236}">
                <a16:creationId xmlns:a16="http://schemas.microsoft.com/office/drawing/2014/main" id="{6997C5C2-D146-2284-3828-E28CC119308D}"/>
              </a:ext>
            </a:extLst>
          </p:cNvPr>
          <p:cNvSpPr txBox="1">
            <a:spLocks noGrp="1" noRot="1" noMove="1" noResize="1" noEditPoints="1" noAdjustHandles="1" noChangeArrowheads="1" noChangeShapeType="1"/>
          </p:cNvSpPr>
          <p:nvPr>
            <p:ph type="title" idx="4294967295"/>
          </p:nvPr>
        </p:nvSpPr>
        <p:spPr>
          <a:xfrm>
            <a:off x="468852" y="1614495"/>
            <a:ext cx="5837356" cy="422137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4800" b="1"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rPr>
              <a:t>Barbara Wittmann</a:t>
            </a:r>
            <a:br>
              <a:rPr kumimoji="0" lang="de-DE" sz="4800" b="1"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rPr>
            </a:br>
            <a:br>
              <a:rPr kumimoji="0" lang="de-DE" sz="4800" b="1"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rPr>
            </a:br>
            <a:r>
              <a:rPr kumimoji="0" lang="de-DE" sz="4800" b="1" i="0" u="none" strike="noStrike" kern="1200" cap="none" spc="0" normalizeH="0" baseline="0" noProof="0" dirty="0" err="1">
                <a:ln>
                  <a:noFill/>
                </a:ln>
                <a:solidFill>
                  <a:schemeClr val="tx1"/>
                </a:solidFill>
                <a:effectLst/>
                <a:uLnTx/>
                <a:uFillTx/>
                <a:latin typeface="Calibri Light" panose="020F0302020204030204" pitchFamily="34" charset="0"/>
                <a:ea typeface="+mj-ea"/>
                <a:cs typeface="Calibri Light" panose="020F0302020204030204" pitchFamily="34" charset="0"/>
              </a:rPr>
              <a:t>Multispecies</a:t>
            </a:r>
            <a:r>
              <a:rPr kumimoji="0" lang="de-DE" sz="4800" b="1"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rPr>
              <a:t> Studies</a:t>
            </a:r>
            <a:endParaRPr kumimoji="0" lang="en-DE" sz="4800" b="1"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endParaRPr>
          </a:p>
        </p:txBody>
      </p:sp>
    </p:spTree>
    <p:extLst>
      <p:ext uri="{BB962C8B-B14F-4D97-AF65-F5344CB8AC3E}">
        <p14:creationId xmlns:p14="http://schemas.microsoft.com/office/powerpoint/2010/main" val="2004782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a:extLst>
            <a:ext uri="{FF2B5EF4-FFF2-40B4-BE49-F238E27FC236}">
              <a16:creationId xmlns:a16="http://schemas.microsoft.com/office/drawing/2014/main" id="{C846DC4B-4D75-220D-0A76-BA80071EE03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C4AEE6-1D02-86F0-4BD5-0EF19CAFA66B}"/>
              </a:ext>
            </a:extLst>
          </p:cNvPr>
          <p:cNvSpPr txBox="1">
            <a:spLocks/>
          </p:cNvSpPr>
          <p:nvPr/>
        </p:nvSpPr>
        <p:spPr>
          <a:xfrm>
            <a:off x="480392" y="642333"/>
            <a:ext cx="5515163" cy="6095999"/>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de-DE" sz="1800" dirty="0"/>
          </a:p>
          <a:p>
            <a:pPr marL="0" indent="0">
              <a:buFont typeface="Arial" panose="020B0604020202020204" pitchFamily="34" charset="0"/>
              <a:buNone/>
            </a:pPr>
            <a:endParaRPr lang="de-DE" sz="1800" dirty="0"/>
          </a:p>
          <a:p>
            <a:pPr marL="0" indent="0">
              <a:buFont typeface="Arial" panose="020B0604020202020204" pitchFamily="34" charset="0"/>
              <a:buNone/>
            </a:pPr>
            <a:r>
              <a:rPr lang="de-DE" sz="2600" dirty="0">
                <a:latin typeface="Calibri" panose="020F0502020204030204" pitchFamily="34" charset="0"/>
                <a:cs typeface="Calibri" panose="020F0502020204030204" pitchFamily="34" charset="0"/>
              </a:rPr>
              <a:t>Barbara Wittmann/Otto-Friedrich-Universität Bamberg, </a:t>
            </a:r>
          </a:p>
          <a:p>
            <a:pPr marL="0" indent="0">
              <a:buFont typeface="Arial" panose="020B0604020202020204" pitchFamily="34" charset="0"/>
              <a:buNone/>
            </a:pPr>
            <a:r>
              <a:rPr lang="de-DE" sz="2600" dirty="0">
                <a:latin typeface="Calibri" panose="020F0502020204030204" pitchFamily="34" charset="0"/>
                <a:cs typeface="Calibri" panose="020F0502020204030204" pitchFamily="34" charset="0"/>
              </a:rPr>
              <a:t>CC BY 4.0</a:t>
            </a:r>
          </a:p>
          <a:p>
            <a:pPr marL="0" indent="0">
              <a:buFont typeface="Arial" panose="020B0604020202020204" pitchFamily="34" charset="0"/>
              <a:buNone/>
            </a:pPr>
            <a:endParaRPr lang="de-DE" sz="2600" dirty="0">
              <a:latin typeface="Calibri" panose="020F0502020204030204" pitchFamily="34" charset="0"/>
              <a:cs typeface="Calibri" panose="020F0502020204030204" pitchFamily="34" charset="0"/>
            </a:endParaRPr>
          </a:p>
          <a:p>
            <a:pPr marL="0" indent="0">
              <a:lnSpc>
                <a:spcPct val="115000"/>
              </a:lnSpc>
              <a:spcAft>
                <a:spcPts val="800"/>
              </a:spcAft>
              <a:buNone/>
            </a:pPr>
            <a:r>
              <a:rPr lang="de-DE" sz="2600" kern="100" dirty="0">
                <a:effectLst/>
                <a:latin typeface="Calibri" panose="020F0502020204030204" pitchFamily="34" charset="0"/>
                <a:ea typeface="Aptos" panose="020B0004020202020204" pitchFamily="34" charset="0"/>
                <a:cs typeface="Calibri" panose="020F0502020204030204" pitchFamily="34" charset="0"/>
              </a:rPr>
              <a:t>Dieser Beitrag ist Teil der multimedialen Beitragsreihe </a:t>
            </a:r>
            <a:r>
              <a:rPr lang="de-DE" sz="2600" i="1" kern="100" dirty="0">
                <a:effectLst/>
                <a:latin typeface="Calibri" panose="020F0502020204030204" pitchFamily="34" charset="0"/>
                <a:ea typeface="Aptos" panose="020B0004020202020204" pitchFamily="34" charset="0"/>
                <a:cs typeface="Calibri" panose="020F0502020204030204" pitchFamily="34" charset="0"/>
              </a:rPr>
              <a:t>#Diversitäten </a:t>
            </a:r>
            <a:r>
              <a:rPr lang="de-DE" sz="2600" kern="100" dirty="0">
                <a:effectLst/>
                <a:latin typeface="Calibri" panose="020F0502020204030204" pitchFamily="34" charset="0"/>
                <a:ea typeface="Aptos" panose="020B0004020202020204" pitchFamily="34" charset="0"/>
                <a:cs typeface="Calibri" panose="020F0502020204030204" pitchFamily="34" charset="0"/>
              </a:rPr>
              <a:t>auf der Online-Plattform </a:t>
            </a:r>
            <a:r>
              <a:rPr lang="de-DE" sz="2600" i="1" kern="100" dirty="0">
                <a:effectLst/>
                <a:latin typeface="Calibri" panose="020F0502020204030204" pitchFamily="34" charset="0"/>
                <a:ea typeface="Aptos" panose="020B0004020202020204" pitchFamily="34" charset="0"/>
                <a:cs typeface="Calibri" panose="020F0502020204030204" pitchFamily="34" charset="0"/>
              </a:rPr>
              <a:t>#</a:t>
            </a:r>
            <a:r>
              <a:rPr lang="de-DE" sz="2600" i="1" kern="100" dirty="0" err="1">
                <a:effectLst/>
                <a:latin typeface="Calibri" panose="020F0502020204030204" pitchFamily="34" charset="0"/>
                <a:ea typeface="Aptos" panose="020B0004020202020204" pitchFamily="34" charset="0"/>
                <a:cs typeface="Calibri" panose="020F0502020204030204" pitchFamily="34" charset="0"/>
              </a:rPr>
              <a:t>GeistBildet</a:t>
            </a:r>
            <a:r>
              <a:rPr lang="de-DE" sz="2600" i="1" kern="100" dirty="0">
                <a:effectLst/>
                <a:latin typeface="Calibri" panose="020F0502020204030204" pitchFamily="34" charset="0"/>
                <a:ea typeface="Aptos" panose="020B0004020202020204" pitchFamily="34" charset="0"/>
                <a:cs typeface="Calibri" panose="020F0502020204030204" pitchFamily="34" charset="0"/>
              </a:rPr>
              <a:t> #</a:t>
            </a:r>
            <a:r>
              <a:rPr lang="de-DE" sz="2600" i="1" kern="100" dirty="0" err="1">
                <a:effectLst/>
                <a:latin typeface="Calibri" panose="020F0502020204030204" pitchFamily="34" charset="0"/>
                <a:ea typeface="Aptos" panose="020B0004020202020204" pitchFamily="34" charset="0"/>
                <a:cs typeface="Calibri" panose="020F0502020204030204" pitchFamily="34" charset="0"/>
              </a:rPr>
              <a:t>Kultur&amp;BildungOnline</a:t>
            </a:r>
            <a:r>
              <a:rPr lang="de-DE" sz="2600" kern="100" dirty="0">
                <a:effectLst/>
                <a:latin typeface="Calibri" panose="020F0502020204030204" pitchFamily="34" charset="0"/>
                <a:ea typeface="Aptos" panose="020B0004020202020204" pitchFamily="34" charset="0"/>
                <a:cs typeface="Calibri" panose="020F0502020204030204" pitchFamily="34" charset="0"/>
              </a:rPr>
              <a:t> des Referats „Kultur und Bildung“ des Zentrums für Lehrerinnen- und Lehrerbildung Bamberg. </a:t>
            </a:r>
          </a:p>
          <a:p>
            <a:pPr marL="0" indent="0">
              <a:lnSpc>
                <a:spcPct val="115000"/>
              </a:lnSpc>
              <a:spcAft>
                <a:spcPts val="800"/>
              </a:spcAft>
              <a:buNone/>
            </a:pPr>
            <a:r>
              <a:rPr lang="de-DE" sz="2600" kern="100" dirty="0">
                <a:effectLst/>
                <a:latin typeface="Calibri" panose="020F0502020204030204" pitchFamily="34" charset="0"/>
                <a:ea typeface="Aptos" panose="020B0004020202020204" pitchFamily="34" charset="0"/>
                <a:cs typeface="Calibri" panose="020F0502020204030204" pitchFamily="34" charset="0"/>
              </a:rPr>
              <a:t>Er ist entstanden im Rahmen des von der </a:t>
            </a:r>
            <a:r>
              <a:rPr lang="de-DE" sz="2600" i="1" kern="100" dirty="0">
                <a:effectLst/>
                <a:latin typeface="Calibri" panose="020F0502020204030204" pitchFamily="34" charset="0"/>
                <a:ea typeface="Aptos" panose="020B0004020202020204" pitchFamily="34" charset="0"/>
                <a:cs typeface="Calibri" panose="020F0502020204030204" pitchFamily="34" charset="0"/>
              </a:rPr>
              <a:t>Stiftung Innovation in der Hochschullehre</a:t>
            </a:r>
            <a:r>
              <a:rPr lang="de-DE" sz="2600" kern="100" dirty="0">
                <a:effectLst/>
                <a:latin typeface="Calibri" panose="020F0502020204030204" pitchFamily="34" charset="0"/>
                <a:ea typeface="Aptos" panose="020B0004020202020204" pitchFamily="34" charset="0"/>
                <a:cs typeface="Calibri" panose="020F0502020204030204" pitchFamily="34" charset="0"/>
              </a:rPr>
              <a:t> geförderten Projekts „</a:t>
            </a:r>
            <a:r>
              <a:rPr lang="de-DE" sz="2600" kern="100" dirty="0" err="1">
                <a:effectLst/>
                <a:latin typeface="Calibri" panose="020F0502020204030204" pitchFamily="34" charset="0"/>
                <a:ea typeface="Aptos" panose="020B0004020202020204" pitchFamily="34" charset="0"/>
                <a:cs typeface="Calibri" panose="020F0502020204030204" pitchFamily="34" charset="0"/>
              </a:rPr>
              <a:t>DiKuLe</a:t>
            </a:r>
            <a:r>
              <a:rPr lang="de-DE" sz="2600" kern="100" dirty="0">
                <a:effectLst/>
                <a:latin typeface="Calibri" panose="020F0502020204030204" pitchFamily="34" charset="0"/>
                <a:ea typeface="Aptos" panose="020B0004020202020204" pitchFamily="34" charset="0"/>
                <a:cs typeface="Calibri" panose="020F0502020204030204" pitchFamily="34" charset="0"/>
              </a:rPr>
              <a:t>: Digitale Kulturen der Lehre entwickeln“ an der Otto-Friedrich-Universität Bamberg.</a:t>
            </a:r>
          </a:p>
          <a:p>
            <a:pPr marL="0" indent="0">
              <a:lnSpc>
                <a:spcPct val="115000"/>
              </a:lnSpc>
              <a:spcAft>
                <a:spcPts val="800"/>
              </a:spcAft>
              <a:buNone/>
            </a:pPr>
            <a:r>
              <a:rPr lang="de-DE" sz="2600" kern="100" dirty="0">
                <a:effectLst/>
                <a:latin typeface="Calibri" panose="020F0502020204030204" pitchFamily="34" charset="0"/>
                <a:ea typeface="Aptos" panose="020B0004020202020204" pitchFamily="34" charset="0"/>
                <a:cs typeface="Calibri" panose="020F0502020204030204" pitchFamily="34" charset="0"/>
              </a:rPr>
              <a:t>Projektleitung/Herausgeber*innen der Beitragsreihe: </a:t>
            </a:r>
            <a:r>
              <a:rPr lang="de-DE" sz="2600" kern="100" dirty="0" err="1">
                <a:effectLst/>
                <a:latin typeface="Calibri" panose="020F0502020204030204" pitchFamily="34" charset="0"/>
                <a:ea typeface="Aptos" panose="020B0004020202020204" pitchFamily="34" charset="0"/>
                <a:cs typeface="Calibri" panose="020F0502020204030204" pitchFamily="34" charset="0"/>
              </a:rPr>
              <a:t>Adrianna</a:t>
            </a:r>
            <a:r>
              <a:rPr lang="de-DE" sz="2600" kern="100" dirty="0">
                <a:effectLst/>
                <a:latin typeface="Calibri" panose="020F0502020204030204" pitchFamily="34" charset="0"/>
                <a:ea typeface="Aptos" panose="020B0004020202020204" pitchFamily="34" charset="0"/>
                <a:cs typeface="Calibri" panose="020F0502020204030204" pitchFamily="34" charset="0"/>
              </a:rPr>
              <a:t> </a:t>
            </a:r>
            <a:r>
              <a:rPr lang="de-DE" sz="2600" kern="100" dirty="0" err="1">
                <a:effectLst/>
                <a:latin typeface="Calibri" panose="020F0502020204030204" pitchFamily="34" charset="0"/>
                <a:ea typeface="Aptos" panose="020B0004020202020204" pitchFamily="34" charset="0"/>
                <a:cs typeface="Calibri" panose="020F0502020204030204" pitchFamily="34" charset="0"/>
              </a:rPr>
              <a:t>Hlukhovych</a:t>
            </a:r>
            <a:r>
              <a:rPr lang="de-DE" sz="2600" kern="100" dirty="0">
                <a:effectLst/>
                <a:latin typeface="Calibri" panose="020F0502020204030204" pitchFamily="34" charset="0"/>
                <a:ea typeface="Aptos" panose="020B0004020202020204" pitchFamily="34" charset="0"/>
                <a:cs typeface="Calibri" panose="020F0502020204030204" pitchFamily="34" charset="0"/>
              </a:rPr>
              <a:t>, Dominik Herrmann, Konstantin Lindner, Sabine Vogt.</a:t>
            </a:r>
          </a:p>
          <a:p>
            <a:pPr marL="0" indent="0">
              <a:buFont typeface="Arial" panose="020B0604020202020204" pitchFamily="34" charset="0"/>
              <a:buNone/>
            </a:pPr>
            <a:endParaRPr lang="de-DE" sz="2600" dirty="0">
              <a:latin typeface="Calibri" panose="020F0502020204030204" pitchFamily="34" charset="0"/>
              <a:cs typeface="Calibri" panose="020F0502020204030204" pitchFamily="34" charset="0"/>
            </a:endParaRPr>
          </a:p>
          <a:p>
            <a:pPr marL="0" indent="0">
              <a:buFont typeface="Arial" panose="020B0604020202020204" pitchFamily="34" charset="0"/>
              <a:buNone/>
            </a:pPr>
            <a:r>
              <a:rPr lang="de-DE" sz="2600" dirty="0">
                <a:latin typeface="Calibri" panose="020F0502020204030204" pitchFamily="34" charset="0"/>
                <a:cs typeface="Calibri" panose="020F0502020204030204" pitchFamily="34" charset="0"/>
              </a:rPr>
              <a:t>2025</a:t>
            </a:r>
          </a:p>
          <a:p>
            <a:pPr marL="0" indent="0">
              <a:buFont typeface="Arial" panose="020B0604020202020204" pitchFamily="34" charset="0"/>
              <a:buNone/>
            </a:pPr>
            <a:endParaRPr lang="en-DE" sz="1900"/>
          </a:p>
          <a:p>
            <a:pPr marL="0" indent="0">
              <a:buFont typeface="Arial" panose="020B0604020202020204" pitchFamily="34" charset="0"/>
              <a:buNone/>
            </a:pPr>
            <a:endParaRPr lang="en-DE" sz="2000"/>
          </a:p>
          <a:p>
            <a:pPr marL="0" indent="0">
              <a:buFont typeface="Arial" panose="020B0604020202020204" pitchFamily="34" charset="0"/>
              <a:buNone/>
            </a:pPr>
            <a:endParaRPr lang="en-DE" sz="2200"/>
          </a:p>
          <a:p>
            <a:pPr marL="0" indent="0">
              <a:buFont typeface="Arial" panose="020B0604020202020204" pitchFamily="34" charset="0"/>
              <a:buNone/>
            </a:pPr>
            <a:endParaRPr lang="en-GB" sz="2200" dirty="0"/>
          </a:p>
        </p:txBody>
      </p:sp>
    </p:spTree>
    <p:extLst>
      <p:ext uri="{BB962C8B-B14F-4D97-AF65-F5344CB8AC3E}">
        <p14:creationId xmlns:p14="http://schemas.microsoft.com/office/powerpoint/2010/main" val="2926417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p:cNvSpPr>
          <p:nvPr/>
        </p:nvSpPr>
        <p:spPr>
          <a:xfrm>
            <a:off x="517645" y="1319478"/>
            <a:ext cx="4501616"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100000"/>
              </a:lnSpc>
              <a:spcAft>
                <a:spcPts val="0"/>
              </a:spcAft>
              <a:buFont typeface="Lucida Grande"/>
              <a:buNone/>
            </a:pPr>
            <a:r>
              <a:rPr lang="de-DE" sz="1800" b="1" dirty="0">
                <a:latin typeface="+mn-lt"/>
                <a:cs typeface="Times New Roman" panose="02020603050405020304" pitchFamily="18" charset="0"/>
              </a:rPr>
              <a:t>Beispiel Fränkische Teichwirtschaft:</a:t>
            </a:r>
          </a:p>
          <a:p>
            <a:pPr marL="0" indent="0">
              <a:lnSpc>
                <a:spcPct val="100000"/>
              </a:lnSpc>
              <a:spcAft>
                <a:spcPts val="0"/>
              </a:spcAft>
              <a:buFont typeface="Lucida Grande"/>
              <a:buNone/>
            </a:pPr>
            <a:r>
              <a:rPr lang="de-DE" sz="1800" b="1" dirty="0">
                <a:latin typeface="+mn-lt"/>
                <a:cs typeface="Times New Roman" panose="02020603050405020304" pitchFamily="18" charset="0"/>
              </a:rPr>
              <a:t>Prägung einer Kulturlandschaft</a:t>
            </a:r>
          </a:p>
          <a:p>
            <a:pPr marL="0" indent="0">
              <a:lnSpc>
                <a:spcPct val="100000"/>
              </a:lnSpc>
              <a:spcAft>
                <a:spcPts val="0"/>
              </a:spcAft>
              <a:buFont typeface="Lucida Grande"/>
              <a:buNone/>
            </a:pPr>
            <a:endParaRPr lang="de-DE" sz="800" i="1" dirty="0">
              <a:latin typeface="+mn-lt"/>
              <a:cs typeface="Times New Roman" panose="02020603050405020304" pitchFamily="18" charset="0"/>
            </a:endParaRPr>
          </a:p>
          <a:p>
            <a:pPr>
              <a:lnSpc>
                <a:spcPct val="100000"/>
              </a:lnSpc>
              <a:spcBef>
                <a:spcPts val="600"/>
              </a:spcBef>
              <a:spcAft>
                <a:spcPts val="0"/>
              </a:spcAft>
              <a:buFont typeface="Arial" panose="020B0604020202020204" pitchFamily="34" charset="0"/>
              <a:buChar char="•"/>
            </a:pPr>
            <a:r>
              <a:rPr lang="de-DE" sz="1800" dirty="0">
                <a:latin typeface="+mn-lt"/>
                <a:cs typeface="Times New Roman" panose="02020603050405020304" pitchFamily="18" charset="0"/>
              </a:rPr>
              <a:t>Karpfenteiche entstehen vor allem seit Spätmittelalter</a:t>
            </a:r>
          </a:p>
          <a:p>
            <a:pPr>
              <a:lnSpc>
                <a:spcPct val="100000"/>
              </a:lnSpc>
              <a:spcBef>
                <a:spcPts val="600"/>
              </a:spcBef>
              <a:spcAft>
                <a:spcPts val="0"/>
              </a:spcAft>
              <a:buFont typeface="Arial" panose="020B0604020202020204" pitchFamily="34" charset="0"/>
              <a:buChar char="•"/>
            </a:pPr>
            <a:r>
              <a:rPr lang="de-DE" sz="1800" dirty="0">
                <a:latin typeface="+mn-lt"/>
                <a:cs typeface="Times New Roman" panose="02020603050405020304" pitchFamily="18" charset="0"/>
              </a:rPr>
              <a:t>Mitte des 14. Jahrhunderts breiter regionaler ,</a:t>
            </a:r>
            <a:r>
              <a:rPr lang="de-DE" sz="1800" dirty="0" err="1">
                <a:latin typeface="+mn-lt"/>
                <a:cs typeface="Times New Roman" panose="02020603050405020304" pitchFamily="18" charset="0"/>
              </a:rPr>
              <a:t>Gürtelʻ</a:t>
            </a:r>
            <a:r>
              <a:rPr lang="de-DE" sz="1800" dirty="0">
                <a:latin typeface="+mn-lt"/>
                <a:cs typeface="Times New Roman" panose="02020603050405020304" pitchFamily="18" charset="0"/>
              </a:rPr>
              <a:t>: von Böhmen, Schlesien, Lausitz, Franken bis Lothringen</a:t>
            </a:r>
          </a:p>
          <a:p>
            <a:pPr>
              <a:lnSpc>
                <a:spcPct val="100000"/>
              </a:lnSpc>
              <a:spcBef>
                <a:spcPts val="600"/>
              </a:spcBef>
              <a:spcAft>
                <a:spcPts val="0"/>
              </a:spcAft>
              <a:buFont typeface="Arial" panose="020B0604020202020204" pitchFamily="34" charset="0"/>
              <a:buChar char="•"/>
            </a:pPr>
            <a:r>
              <a:rPr lang="de-DE" sz="1800" dirty="0">
                <a:latin typeface="+mn-lt"/>
                <a:cs typeface="Times New Roman" panose="02020603050405020304" pitchFamily="18" charset="0"/>
              </a:rPr>
              <a:t>lukrativer Handel mit Fisch und wichtiger Wirtschaftsfaktor</a:t>
            </a:r>
          </a:p>
        </p:txBody>
      </p:sp>
      <p:sp>
        <p:nvSpPr>
          <p:cNvPr id="6" name="Title 5">
            <a:extLst>
              <a:ext uri="{FF2B5EF4-FFF2-40B4-BE49-F238E27FC236}">
                <a16:creationId xmlns:a16="http://schemas.microsoft.com/office/drawing/2014/main" id="{45C82513-162F-D1C5-0218-41288DA94487}"/>
              </a:ext>
            </a:extLst>
          </p:cNvPr>
          <p:cNvSpPr txBox="1">
            <a:spLocks noGrp="1"/>
          </p:cNvSpPr>
          <p:nvPr>
            <p:ph type="title" idx="4294967295"/>
          </p:nvPr>
        </p:nvSpPr>
        <p:spPr>
          <a:xfrm>
            <a:off x="517645" y="383600"/>
            <a:ext cx="8208912" cy="415498"/>
          </a:xfrm>
          <a:prstGeom prst="rect">
            <a:avLst/>
          </a:prstGeom>
          <a:noFill/>
          <a:ln>
            <a:noFill/>
            <a:prstDash/>
          </a:ln>
          <a:effectLst/>
        </p:spPr>
        <p:txBody>
          <a:bodyPr rot="0" spcFirstLastPara="0" vertOverflow="overflow" horzOverflow="overflow" vert="horz" wrap="square" lIns="0" tIns="0" rIns="91440" bIns="45720" numCol="1" spcCol="0" rtlCol="0" fromWordArt="0" anchor="t" anchorCtr="0" forceAA="0" compatLnSpc="1">
            <a:prstTxWarp prst="textNoShape">
              <a:avLst/>
            </a:prstTxWarp>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err="1">
                <a:ln>
                  <a:noFill/>
                </a:ln>
                <a:solidFill>
                  <a:schemeClr val="tx1"/>
                </a:solidFill>
                <a:effectLst/>
                <a:uLnTx/>
                <a:uFillTx/>
                <a:latin typeface="Calibri" charset="0"/>
                <a:ea typeface="Calibri" charset="0"/>
                <a:cs typeface="Calibri" charset="0"/>
              </a:rPr>
              <a:t>Multispecies</a:t>
            </a:r>
            <a:r>
              <a:rPr kumimoji="0" lang="de-DE" sz="2400" b="1" i="0" u="none" strike="noStrike" kern="1200" cap="none" spc="0" normalizeH="0" baseline="0" noProof="0" dirty="0">
                <a:ln>
                  <a:noFill/>
                </a:ln>
                <a:solidFill>
                  <a:schemeClr val="tx1"/>
                </a:solidFill>
                <a:effectLst/>
                <a:uLnTx/>
                <a:uFillTx/>
                <a:latin typeface="Calibri" charset="0"/>
                <a:ea typeface="Calibri" charset="0"/>
                <a:cs typeface="Calibri" charset="0"/>
              </a:rPr>
              <a:t> Studies: Zum Einstieg</a:t>
            </a:r>
            <a:endParaRPr kumimoji="0" lang="en-US" sz="2400" b="1"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67608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69A5DB-5249-872B-3942-7E2BD95C4CA0}"/>
              </a:ext>
            </a:extLst>
          </p:cNvPr>
          <p:cNvSpPr txBox="1"/>
          <p:nvPr/>
        </p:nvSpPr>
        <p:spPr>
          <a:xfrm>
            <a:off x="5635487" y="383600"/>
            <a:ext cx="6440556" cy="6093976"/>
          </a:xfrm>
          <a:prstGeom prst="rect">
            <a:avLst/>
          </a:prstGeom>
          <a:noFill/>
        </p:spPr>
        <p:txBody>
          <a:bodyPr wrap="square" rtlCol="0">
            <a:spAutoFit/>
          </a:bodyPr>
          <a:lstStyle/>
          <a:p>
            <a:r>
              <a:rPr lang="de-DE" sz="2600" dirty="0"/>
              <a:t>Die Bedeutung der Teichwirtschaft ging nach 1500 wieder zurück, was sowohl mit klimatischen Einflüssen als auch vor allem mit dem Dreißigjährigen Krieg von 1618 bis 1648 zusammenhing, infolge dessen viele der aufwändigen Teichanlagen zerstört wurden. Dazu kommt, dass im Verlauf der Frühen Neuzeit eher gewinnbringendes Getreide angebaut wurde und die Teichflächen zu Ackerflächen umgewandelt wurden. Eine dieser wichtigen Teichwirtschaftsregionen war wie gesagt Franken – und vor allem in Franken und der Oberpfalz, einer Region in Ostbayern, hat sich eine landwirtschaftliche Bedeutung der Karpfenhaltung bis heute erhalten. </a:t>
            </a:r>
          </a:p>
        </p:txBody>
      </p:sp>
      <p:sp>
        <p:nvSpPr>
          <p:cNvPr id="5" name="Inhaltsplatzhalter 22">
            <a:extLst>
              <a:ext uri="{FF2B5EF4-FFF2-40B4-BE49-F238E27FC236}">
                <a16:creationId xmlns:a16="http://schemas.microsoft.com/office/drawing/2014/main" id="{975C3990-B193-EBDC-80D1-B063729F9245}"/>
              </a:ext>
            </a:extLst>
          </p:cNvPr>
          <p:cNvSpPr txBox="1">
            <a:spLocks/>
          </p:cNvSpPr>
          <p:nvPr/>
        </p:nvSpPr>
        <p:spPr>
          <a:xfrm>
            <a:off x="518050" y="1178751"/>
            <a:ext cx="4104051"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100000"/>
              </a:lnSpc>
              <a:spcAft>
                <a:spcPts val="0"/>
              </a:spcAft>
              <a:buFont typeface="Lucida Grande"/>
              <a:buNone/>
            </a:pPr>
            <a:r>
              <a:rPr lang="de-DE" sz="1800" b="1" dirty="0">
                <a:latin typeface="+mn-lt"/>
                <a:cs typeface="Times New Roman" panose="02020603050405020304" pitchFamily="18" charset="0"/>
              </a:rPr>
              <a:t>Beispiel Fränkische Teichwirtschaft:</a:t>
            </a:r>
          </a:p>
          <a:p>
            <a:pPr marL="0" indent="0">
              <a:lnSpc>
                <a:spcPct val="100000"/>
              </a:lnSpc>
              <a:spcAft>
                <a:spcPts val="0"/>
              </a:spcAft>
              <a:buFont typeface="Lucida Grande"/>
              <a:buNone/>
            </a:pPr>
            <a:r>
              <a:rPr lang="de-DE" sz="1800" b="1" dirty="0">
                <a:latin typeface="+mn-lt"/>
                <a:cs typeface="Times New Roman" panose="02020603050405020304" pitchFamily="18" charset="0"/>
              </a:rPr>
              <a:t>Prägung einer Kulturlandschaft</a:t>
            </a:r>
          </a:p>
          <a:p>
            <a:pPr marL="0" indent="0">
              <a:lnSpc>
                <a:spcPct val="100000"/>
              </a:lnSpc>
              <a:spcAft>
                <a:spcPts val="0"/>
              </a:spcAft>
              <a:buFont typeface="Lucida Grande"/>
              <a:buNone/>
            </a:pPr>
            <a:endParaRPr lang="de-DE" sz="800" i="1" dirty="0">
              <a:latin typeface="+mn-lt"/>
              <a:cs typeface="Times New Roman" panose="02020603050405020304" pitchFamily="18" charset="0"/>
            </a:endParaRPr>
          </a:p>
          <a:p>
            <a:pPr>
              <a:lnSpc>
                <a:spcPct val="100000"/>
              </a:lnSpc>
              <a:spcBef>
                <a:spcPts val="600"/>
              </a:spcBef>
              <a:spcAft>
                <a:spcPts val="0"/>
              </a:spcAft>
              <a:buFont typeface="Arial" panose="020B0604020202020204" pitchFamily="34" charset="0"/>
              <a:buChar char="•"/>
            </a:pPr>
            <a:r>
              <a:rPr lang="de-DE" sz="1800" dirty="0">
                <a:cs typeface="Times New Roman" panose="02020603050405020304" pitchFamily="18" charset="0"/>
              </a:rPr>
              <a:t>Niedergang während des Dreißigjährigen Krieges durch Zerstörungen</a:t>
            </a:r>
          </a:p>
          <a:p>
            <a:pPr>
              <a:lnSpc>
                <a:spcPct val="100000"/>
              </a:lnSpc>
              <a:spcBef>
                <a:spcPts val="600"/>
              </a:spcBef>
              <a:spcAft>
                <a:spcPts val="0"/>
              </a:spcAft>
              <a:buFont typeface="Arial" panose="020B0604020202020204" pitchFamily="34" charset="0"/>
              <a:buChar char="•"/>
            </a:pPr>
            <a:r>
              <a:rPr lang="de-DE" sz="1800" dirty="0">
                <a:cs typeface="Times New Roman" panose="02020603050405020304" pitchFamily="18" charset="0"/>
              </a:rPr>
              <a:t>Bedeutungsverlust in Früher Neuzeit</a:t>
            </a:r>
          </a:p>
          <a:p>
            <a:pPr>
              <a:lnSpc>
                <a:spcPct val="100000"/>
              </a:lnSpc>
              <a:spcBef>
                <a:spcPts val="600"/>
              </a:spcBef>
              <a:spcAft>
                <a:spcPts val="0"/>
              </a:spcAft>
              <a:buFont typeface="Arial" panose="020B0604020202020204" pitchFamily="34" charset="0"/>
              <a:buChar char="•"/>
            </a:pPr>
            <a:r>
              <a:rPr lang="de-DE" sz="1800" dirty="0">
                <a:cs typeface="Times New Roman" panose="02020603050405020304" pitchFamily="18" charset="0"/>
              </a:rPr>
              <a:t>vor allem in Franken und Oberpfalz weiterhin Pflege der Teiche und regionaler Wirtschaftsfaktor</a:t>
            </a:r>
          </a:p>
          <a:p>
            <a:pPr>
              <a:lnSpc>
                <a:spcPct val="100000"/>
              </a:lnSpc>
              <a:spcBef>
                <a:spcPts val="600"/>
              </a:spcBef>
              <a:spcAft>
                <a:spcPts val="0"/>
              </a:spcAft>
              <a:buFont typeface="Arial" panose="020B0604020202020204" pitchFamily="34" charset="0"/>
              <a:buChar char="•"/>
            </a:pPr>
            <a:r>
              <a:rPr lang="de-DE" sz="1800" dirty="0">
                <a:cs typeface="Times New Roman" panose="02020603050405020304" pitchFamily="18" charset="0"/>
              </a:rPr>
              <a:t>Auswirkungen auf Nahrungskulturen, Landwirtschaft, Landschaftsgestaltung, ...</a:t>
            </a:r>
          </a:p>
        </p:txBody>
      </p:sp>
      <p:sp>
        <p:nvSpPr>
          <p:cNvPr id="6" name="Title 5">
            <a:extLst>
              <a:ext uri="{FF2B5EF4-FFF2-40B4-BE49-F238E27FC236}">
                <a16:creationId xmlns:a16="http://schemas.microsoft.com/office/drawing/2014/main" id="{45C82513-162F-D1C5-0218-41288DA94487}"/>
              </a:ext>
            </a:extLst>
          </p:cNvPr>
          <p:cNvSpPr txBox="1">
            <a:spLocks/>
          </p:cNvSpPr>
          <p:nvPr/>
        </p:nvSpPr>
        <p:spPr>
          <a:xfrm>
            <a:off x="517645" y="383600"/>
            <a:ext cx="8208912" cy="415498"/>
          </a:xfrm>
          <a:prstGeom prst="rect">
            <a:avLst/>
          </a:prstGeom>
        </p:spPr>
        <p:txBody>
          <a:bodyPr wrap="square" lIns="0" tIns="0" anchor="t">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a:lnSpc>
                <a:spcPct val="100000"/>
              </a:lnSpc>
            </a:pPr>
            <a:r>
              <a:rPr lang="de-DE" sz="2400" dirty="0"/>
              <a:t>Multispecies Studies: Zum Einstieg</a:t>
            </a:r>
            <a:endParaRPr lang="en-US" sz="2400" dirty="0"/>
          </a:p>
        </p:txBody>
      </p:sp>
      <p:sp>
        <p:nvSpPr>
          <p:cNvPr id="2" name="Titel 1" hidden="1">
            <a:extLst>
              <a:ext uri="{FF2B5EF4-FFF2-40B4-BE49-F238E27FC236}">
                <a16:creationId xmlns:a16="http://schemas.microsoft.com/office/drawing/2014/main" id="{71DDA012-4A38-69A9-769F-52120D8F4E3C}"/>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de-DE" dirty="0" err="1"/>
              <a:t>Mulitspecies</a:t>
            </a:r>
            <a:r>
              <a:rPr lang="de-DE" dirty="0"/>
              <a:t> Studies: Zum Einstieg 2</a:t>
            </a:r>
          </a:p>
        </p:txBody>
      </p:sp>
    </p:spTree>
    <p:extLst>
      <p:ext uri="{BB962C8B-B14F-4D97-AF65-F5344CB8AC3E}">
        <p14:creationId xmlns:p14="http://schemas.microsoft.com/office/powerpoint/2010/main" val="384548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p:cNvSpPr>
          <p:nvPr/>
        </p:nvSpPr>
        <p:spPr>
          <a:xfrm>
            <a:off x="517644" y="1100817"/>
            <a:ext cx="4435355"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100000"/>
              </a:lnSpc>
              <a:spcAft>
                <a:spcPts val="0"/>
              </a:spcAft>
              <a:buFont typeface="Lucida Grande"/>
              <a:buNone/>
            </a:pPr>
            <a:r>
              <a:rPr lang="de-DE" sz="1800" b="1" dirty="0">
                <a:latin typeface="+mn-lt"/>
                <a:cs typeface="Times New Roman" panose="02020603050405020304" pitchFamily="18" charset="0"/>
              </a:rPr>
              <a:t>Beispiel Fränkische Teichwirtschaft:</a:t>
            </a:r>
          </a:p>
          <a:p>
            <a:pPr marL="0" indent="0">
              <a:lnSpc>
                <a:spcPct val="100000"/>
              </a:lnSpc>
              <a:spcAft>
                <a:spcPts val="0"/>
              </a:spcAft>
              <a:buFont typeface="Lucida Grande"/>
              <a:buNone/>
            </a:pPr>
            <a:r>
              <a:rPr lang="de-DE" sz="1800" b="1" dirty="0">
                <a:latin typeface="+mn-lt"/>
                <a:cs typeface="Times New Roman" panose="02020603050405020304" pitchFamily="18" charset="0"/>
              </a:rPr>
              <a:t>Prägung einer Kulturlandschaft</a:t>
            </a:r>
          </a:p>
          <a:p>
            <a:pPr marL="0" indent="0">
              <a:lnSpc>
                <a:spcPct val="100000"/>
              </a:lnSpc>
              <a:spcAft>
                <a:spcPts val="0"/>
              </a:spcAft>
              <a:buFont typeface="Lucida Grande"/>
              <a:buNone/>
            </a:pPr>
            <a:endParaRPr lang="de-DE" sz="800" i="1" dirty="0">
              <a:latin typeface="+mn-lt"/>
              <a:cs typeface="Times New Roman" panose="02020603050405020304" pitchFamily="18" charset="0"/>
            </a:endParaRPr>
          </a:p>
          <a:p>
            <a:pPr marL="0" indent="0">
              <a:lnSpc>
                <a:spcPct val="100000"/>
              </a:lnSpc>
              <a:spcAft>
                <a:spcPts val="0"/>
              </a:spcAft>
              <a:buNone/>
            </a:pPr>
            <a:r>
              <a:rPr lang="de-DE" sz="1800" dirty="0"/>
              <a:t>„Die fränkischen Teichlandschaften des </a:t>
            </a:r>
            <a:r>
              <a:rPr lang="de-DE" sz="1800" dirty="0" err="1"/>
              <a:t>Aischgrundes</a:t>
            </a:r>
            <a:r>
              <a:rPr lang="de-DE" sz="1800" dirty="0"/>
              <a:t>, am Steigerwald oder im Süden Unterfrankens werden selbstverständlich als von Menschen gestaltete Kulturlandschaft benannt, sie sind jedoch zugleich Resultat der Aktivitäten vieler Lebewesen oder </a:t>
            </a:r>
            <a:r>
              <a:rPr lang="de-DE" sz="1800" dirty="0" err="1"/>
              <a:t>Materialitäten</a:t>
            </a:r>
            <a:r>
              <a:rPr lang="de-DE" sz="1800" dirty="0"/>
              <a:t>, mithin Kulturen-Naturen-landschaften […]. Die Karpfen in Franken spielen dabei als unermüdliche Schwerstarbeiter im Untergrund eine zentrale Rolle, etwa indem sie die Teiche pflegen und damit deren Verlandung vorbeugen.“   </a:t>
            </a:r>
          </a:p>
          <a:p>
            <a:pPr marL="0" indent="0">
              <a:lnSpc>
                <a:spcPct val="100000"/>
              </a:lnSpc>
              <a:spcBef>
                <a:spcPts val="600"/>
              </a:spcBef>
              <a:spcAft>
                <a:spcPts val="0"/>
              </a:spcAft>
              <a:buNone/>
            </a:pPr>
            <a:r>
              <a:rPr lang="de-DE" sz="1800" dirty="0">
                <a:cs typeface="Times New Roman" panose="02020603050405020304" pitchFamily="18" charset="0"/>
              </a:rPr>
              <a:t>„Im gemeinsamen Wachsen und Machen bringen Karpfen Franken und Franken Karpfen hervor.“</a:t>
            </a:r>
          </a:p>
          <a:p>
            <a:pPr marL="0" indent="0">
              <a:lnSpc>
                <a:spcPct val="100000"/>
              </a:lnSpc>
              <a:spcBef>
                <a:spcPts val="600"/>
              </a:spcBef>
              <a:spcAft>
                <a:spcPts val="600"/>
              </a:spcAft>
              <a:buNone/>
            </a:pPr>
            <a:r>
              <a:rPr lang="de-DE" sz="1400" dirty="0" err="1">
                <a:solidFill>
                  <a:schemeClr val="tx1">
                    <a:lumMod val="95000"/>
                  </a:schemeClr>
                </a:solidFill>
                <a:ea typeface="Calibri" panose="020F0502020204030204" pitchFamily="34" charset="0"/>
                <a:cs typeface="Times New Roman" panose="02020603050405020304" pitchFamily="18" charset="0"/>
              </a:rPr>
              <a:t>Fenske</a:t>
            </a:r>
            <a:r>
              <a:rPr lang="de-DE" sz="1400" dirty="0">
                <a:solidFill>
                  <a:schemeClr val="tx1">
                    <a:lumMod val="95000"/>
                  </a:schemeClr>
                </a:solidFill>
                <a:ea typeface="Calibri" panose="020F0502020204030204" pitchFamily="34" charset="0"/>
                <a:cs typeface="Times New Roman" panose="02020603050405020304" pitchFamily="18" charset="0"/>
              </a:rPr>
              <a:t>, </a:t>
            </a:r>
            <a:r>
              <a:rPr lang="de-DE" sz="1400" dirty="0">
                <a:solidFill>
                  <a:schemeClr val="tx1">
                    <a:lumMod val="95000"/>
                  </a:schemeClr>
                </a:solidFill>
              </a:rPr>
              <a:t>“</a:t>
            </a:r>
            <a:r>
              <a:rPr lang="de-DE" sz="1400" dirty="0">
                <a:solidFill>
                  <a:schemeClr val="tx1">
                    <a:lumMod val="95000"/>
                  </a:schemeClr>
                </a:solidFill>
                <a:ea typeface="Calibri" panose="020F0502020204030204" pitchFamily="34" charset="0"/>
                <a:cs typeface="Times New Roman" panose="02020603050405020304" pitchFamily="18" charset="0"/>
              </a:rPr>
              <a:t>Was Karpfen mit Franken machen</a:t>
            </a:r>
            <a:r>
              <a:rPr lang="de-DE" sz="1400" dirty="0">
                <a:solidFill>
                  <a:schemeClr val="tx1">
                    <a:lumMod val="95000"/>
                  </a:schemeClr>
                </a:solidFill>
              </a:rPr>
              <a:t>,”</a:t>
            </a:r>
            <a:r>
              <a:rPr lang="de-DE" sz="1400" dirty="0">
                <a:solidFill>
                  <a:schemeClr val="tx1">
                    <a:lumMod val="95000"/>
                  </a:schemeClr>
                </a:solidFill>
                <a:ea typeface="Calibri" panose="020F0502020204030204" pitchFamily="34" charset="0"/>
                <a:cs typeface="Times New Roman" panose="02020603050405020304" pitchFamily="18" charset="0"/>
              </a:rPr>
              <a:t> </a:t>
            </a:r>
            <a:r>
              <a:rPr lang="de-DE" sz="1400" dirty="0">
                <a:solidFill>
                  <a:schemeClr val="tx1">
                    <a:lumMod val="95000"/>
                  </a:schemeClr>
                </a:solidFill>
              </a:rPr>
              <a:t>179f., </a:t>
            </a:r>
            <a:r>
              <a:rPr lang="de-DE" sz="1400" dirty="0">
                <a:solidFill>
                  <a:schemeClr val="tx1">
                    <a:lumMod val="95000"/>
                  </a:schemeClr>
                </a:solidFill>
                <a:ea typeface="Calibri" panose="020F0502020204030204" pitchFamily="34" charset="0"/>
                <a:cs typeface="Times New Roman" panose="02020603050405020304" pitchFamily="18" charset="0"/>
              </a:rPr>
              <a:t>189.</a:t>
            </a:r>
            <a:endParaRPr lang="cs-CZ" sz="1400" dirty="0">
              <a:solidFill>
                <a:schemeClr val="tx1">
                  <a:lumMod val="95000"/>
                </a:schemeClr>
              </a:solidFill>
              <a:ea typeface="Calibri" panose="020F0502020204030204" pitchFamily="34" charset="0"/>
              <a:cs typeface="Times New Roman" panose="02020603050405020304" pitchFamily="18" charset="0"/>
            </a:endParaRPr>
          </a:p>
        </p:txBody>
      </p:sp>
      <p:sp>
        <p:nvSpPr>
          <p:cNvPr id="6" name="Title 5">
            <a:extLst>
              <a:ext uri="{FF2B5EF4-FFF2-40B4-BE49-F238E27FC236}">
                <a16:creationId xmlns:a16="http://schemas.microsoft.com/office/drawing/2014/main" id="{45C82513-162F-D1C5-0218-41288DA94487}"/>
              </a:ext>
            </a:extLst>
          </p:cNvPr>
          <p:cNvSpPr txBox="1">
            <a:spLocks/>
          </p:cNvSpPr>
          <p:nvPr/>
        </p:nvSpPr>
        <p:spPr>
          <a:xfrm>
            <a:off x="517645" y="383600"/>
            <a:ext cx="8208912" cy="415498"/>
          </a:xfrm>
          <a:prstGeom prst="rect">
            <a:avLst/>
          </a:prstGeom>
        </p:spPr>
        <p:txBody>
          <a:bodyPr wrap="square" lIns="0" tIns="0" anchor="t">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a:lnSpc>
                <a:spcPct val="100000"/>
              </a:lnSpc>
            </a:pPr>
            <a:r>
              <a:rPr lang="de-DE" sz="2400" dirty="0"/>
              <a:t>Multispecies Studies: Zum Einstieg</a:t>
            </a:r>
            <a:endParaRPr lang="en-US" sz="2400" dirty="0"/>
          </a:p>
        </p:txBody>
      </p:sp>
      <p:sp>
        <p:nvSpPr>
          <p:cNvPr id="2" name="Titel 1" hidden="1">
            <a:extLst>
              <a:ext uri="{FF2B5EF4-FFF2-40B4-BE49-F238E27FC236}">
                <a16:creationId xmlns:a16="http://schemas.microsoft.com/office/drawing/2014/main" id="{FDBB5A31-A198-E923-D016-300DDCCD1637}"/>
              </a:ext>
            </a:extLst>
          </p:cNvPr>
          <p:cNvSpPr>
            <a:spLocks noGrp="1"/>
          </p:cNvSpPr>
          <p:nvPr>
            <p:ph type="title"/>
          </p:nvPr>
        </p:nvSpPr>
        <p:spPr>
          <a:xfrm>
            <a:off x="838200" y="-1325563"/>
            <a:ext cx="10515600" cy="1325563"/>
          </a:xfrm>
        </p:spPr>
        <p:txBody>
          <a:bodyPr vert="horz" lIns="91440" tIns="45720" rIns="91440" bIns="45720" rtlCol="0" anchor="b">
            <a:normAutofit/>
          </a:bodyPr>
          <a:lstStyle/>
          <a:p>
            <a:pPr>
              <a:lnSpc>
                <a:spcPct val="100000"/>
              </a:lnSpc>
            </a:pPr>
            <a:r>
              <a:rPr lang="de-DE" sz="4400" dirty="0" err="1"/>
              <a:t>Multispecies</a:t>
            </a:r>
            <a:r>
              <a:rPr lang="de-DE" sz="4400" dirty="0"/>
              <a:t> Studies: Zum Einstieg 3</a:t>
            </a:r>
            <a:endParaRPr lang="en-US" sz="4400" dirty="0"/>
          </a:p>
        </p:txBody>
      </p:sp>
    </p:spTree>
    <p:extLst>
      <p:ext uri="{BB962C8B-B14F-4D97-AF65-F5344CB8AC3E}">
        <p14:creationId xmlns:p14="http://schemas.microsoft.com/office/powerpoint/2010/main" val="174674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p:cNvSpPr>
          <p:nvPr/>
        </p:nvSpPr>
        <p:spPr>
          <a:xfrm>
            <a:off x="517645" y="1100817"/>
            <a:ext cx="4322712"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lnSpc>
                <a:spcPct val="100000"/>
              </a:lnSpc>
              <a:spcAft>
                <a:spcPts val="0"/>
              </a:spcAft>
              <a:buFont typeface="Arial" panose="020B0604020202020204" pitchFamily="34" charset="0"/>
              <a:buChar char="•"/>
            </a:pPr>
            <a:r>
              <a:rPr lang="cs-CZ" sz="1800" dirty="0">
                <a:cs typeface="Times New Roman" panose="02020603050405020304" pitchFamily="18" charset="0"/>
              </a:rPr>
              <a:t>Machtverhältnisse, Hierarchien und </a:t>
            </a:r>
            <a:r>
              <a:rPr lang="de-DE" sz="1800" dirty="0">
                <a:cs typeface="Times New Roman" panose="02020603050405020304" pitchFamily="18" charset="0"/>
              </a:rPr>
              <a:t>Grenzziehungen </a:t>
            </a:r>
            <a:r>
              <a:rPr lang="cs-CZ" sz="1800" dirty="0">
                <a:cs typeface="Times New Roman" panose="02020603050405020304" pitchFamily="18" charset="0"/>
              </a:rPr>
              <a:t>zwischen Menschen und nicht-menschlichen Tieren hinterfragt</a:t>
            </a:r>
            <a:endParaRPr lang="de-DE" sz="1800" dirty="0">
              <a:cs typeface="Times New Roman" panose="02020603050405020304" pitchFamily="18" charset="0"/>
            </a:endParaRPr>
          </a:p>
          <a:p>
            <a:pPr marL="0" indent="0">
              <a:lnSpc>
                <a:spcPct val="100000"/>
              </a:lnSpc>
              <a:spcBef>
                <a:spcPts val="600"/>
              </a:spcBef>
              <a:spcAft>
                <a:spcPts val="600"/>
              </a:spcAft>
              <a:buNone/>
            </a:pPr>
            <a:r>
              <a:rPr lang="de-DE" sz="1800" dirty="0">
                <a:cs typeface="Times New Roman" panose="02020603050405020304" pitchFamily="18" charset="0"/>
              </a:rPr>
              <a:t>      </a:t>
            </a:r>
            <a:r>
              <a:rPr lang="cs-CZ" sz="1800" dirty="0">
                <a:cs typeface="Times New Roman" panose="02020603050405020304" pitchFamily="18" charset="0"/>
              </a:rPr>
              <a:t>→</a:t>
            </a:r>
            <a:r>
              <a:rPr lang="de-DE" sz="1800" dirty="0">
                <a:cs typeface="Times New Roman" panose="02020603050405020304" pitchFamily="18" charset="0"/>
              </a:rPr>
              <a:t> </a:t>
            </a:r>
            <a:r>
              <a:rPr lang="de-DE" sz="1800" dirty="0" err="1">
                <a:cs typeface="Times New Roman" panose="02020603050405020304" pitchFamily="18" charset="0"/>
              </a:rPr>
              <a:t>Dezentrierung</a:t>
            </a:r>
            <a:r>
              <a:rPr lang="de-DE" sz="1800" dirty="0">
                <a:cs typeface="Times New Roman" panose="02020603050405020304" pitchFamily="18" charset="0"/>
              </a:rPr>
              <a:t> des Menschen</a:t>
            </a:r>
          </a:p>
          <a:p>
            <a:pPr>
              <a:lnSpc>
                <a:spcPct val="100000"/>
              </a:lnSpc>
              <a:spcBef>
                <a:spcPts val="600"/>
              </a:spcBef>
              <a:spcAft>
                <a:spcPts val="600"/>
              </a:spcAft>
              <a:buFont typeface="Arial" panose="020B0604020202020204" pitchFamily="34" charset="0"/>
              <a:buChar char="•"/>
            </a:pPr>
            <a:r>
              <a:rPr lang="de-DE" sz="1800" dirty="0">
                <a:cs typeface="Times New Roman" panose="02020603050405020304" pitchFamily="18" charset="0"/>
              </a:rPr>
              <a:t>Vorläufer in Entstehung der Human-</a:t>
            </a:r>
            <a:r>
              <a:rPr lang="de-DE" sz="1800" dirty="0" err="1">
                <a:cs typeface="Times New Roman" panose="02020603050405020304" pitchFamily="18" charset="0"/>
              </a:rPr>
              <a:t>Animal</a:t>
            </a:r>
            <a:r>
              <a:rPr lang="de-DE" sz="1800" dirty="0">
                <a:cs typeface="Times New Roman" panose="02020603050405020304" pitchFamily="18" charset="0"/>
              </a:rPr>
              <a:t> Studies, zentrale Werke: Peter Singer </a:t>
            </a:r>
            <a:r>
              <a:rPr lang="de-DE" sz="1800" dirty="0">
                <a:solidFill>
                  <a:schemeClr val="tx1">
                    <a:lumMod val="95000"/>
                  </a:schemeClr>
                </a:solidFill>
              </a:rPr>
              <a:t>“</a:t>
            </a:r>
            <a:r>
              <a:rPr lang="de-DE" sz="1800" dirty="0" err="1">
                <a:cs typeface="Times New Roman" panose="02020603050405020304" pitchFamily="18" charset="0"/>
              </a:rPr>
              <a:t>Animal</a:t>
            </a:r>
            <a:r>
              <a:rPr lang="de-DE" sz="1800" dirty="0">
                <a:cs typeface="Times New Roman" panose="02020603050405020304" pitchFamily="18" charset="0"/>
              </a:rPr>
              <a:t> Liberation</a:t>
            </a:r>
            <a:r>
              <a:rPr lang="de-DE" sz="1800" dirty="0">
                <a:solidFill>
                  <a:schemeClr val="tx1">
                    <a:lumMod val="95000"/>
                  </a:schemeClr>
                </a:solidFill>
              </a:rPr>
              <a:t>”</a:t>
            </a:r>
            <a:r>
              <a:rPr lang="de-DE" sz="1800" dirty="0">
                <a:cs typeface="Times New Roman" panose="02020603050405020304" pitchFamily="18" charset="0"/>
              </a:rPr>
              <a:t> (1975), Tom </a:t>
            </a:r>
            <a:r>
              <a:rPr lang="de-DE" sz="1800" dirty="0" err="1">
                <a:cs typeface="Times New Roman" panose="02020603050405020304" pitchFamily="18" charset="0"/>
              </a:rPr>
              <a:t>Regan</a:t>
            </a:r>
            <a:r>
              <a:rPr lang="de-DE" sz="1800" dirty="0">
                <a:cs typeface="Times New Roman" panose="02020603050405020304" pitchFamily="18" charset="0"/>
              </a:rPr>
              <a:t> </a:t>
            </a:r>
            <a:r>
              <a:rPr lang="de-DE" sz="1800" dirty="0">
                <a:solidFill>
                  <a:schemeClr val="tx1">
                    <a:lumMod val="95000"/>
                  </a:schemeClr>
                </a:solidFill>
              </a:rPr>
              <a:t>“</a:t>
            </a:r>
            <a:r>
              <a:rPr lang="de-DE" sz="1800" dirty="0">
                <a:cs typeface="Times New Roman" panose="02020603050405020304" pitchFamily="18" charset="0"/>
              </a:rPr>
              <a:t>The </a:t>
            </a:r>
            <a:r>
              <a:rPr lang="de-DE" sz="1800" dirty="0" err="1">
                <a:cs typeface="Times New Roman" panose="02020603050405020304" pitchFamily="18" charset="0"/>
              </a:rPr>
              <a:t>case</a:t>
            </a:r>
            <a:r>
              <a:rPr lang="de-DE" sz="1800" dirty="0">
                <a:cs typeface="Times New Roman" panose="02020603050405020304" pitchFamily="18" charset="0"/>
              </a:rPr>
              <a:t> </a:t>
            </a:r>
            <a:r>
              <a:rPr lang="de-DE" sz="1800" dirty="0" err="1">
                <a:cs typeface="Times New Roman" panose="02020603050405020304" pitchFamily="18" charset="0"/>
              </a:rPr>
              <a:t>for</a:t>
            </a:r>
            <a:r>
              <a:rPr lang="de-DE" sz="1800" dirty="0">
                <a:cs typeface="Times New Roman" panose="02020603050405020304" pitchFamily="18" charset="0"/>
              </a:rPr>
              <a:t> </a:t>
            </a:r>
            <a:r>
              <a:rPr lang="de-DE" sz="1800" dirty="0" err="1">
                <a:cs typeface="Times New Roman" panose="02020603050405020304" pitchFamily="18" charset="0"/>
              </a:rPr>
              <a:t>Animal</a:t>
            </a:r>
            <a:r>
              <a:rPr lang="de-DE" sz="1800" dirty="0">
                <a:cs typeface="Times New Roman" panose="02020603050405020304" pitchFamily="18" charset="0"/>
              </a:rPr>
              <a:t> </a:t>
            </a:r>
            <a:r>
              <a:rPr lang="de-DE" sz="1800" dirty="0" err="1">
                <a:cs typeface="Times New Roman" panose="02020603050405020304" pitchFamily="18" charset="0"/>
              </a:rPr>
              <a:t>Rights</a:t>
            </a:r>
            <a:r>
              <a:rPr lang="de-DE" sz="1800" dirty="0">
                <a:solidFill>
                  <a:schemeClr val="tx1">
                    <a:lumMod val="95000"/>
                  </a:schemeClr>
                </a:solidFill>
              </a:rPr>
              <a:t>”</a:t>
            </a:r>
            <a:r>
              <a:rPr lang="de-DE" sz="1800" dirty="0">
                <a:cs typeface="Times New Roman" panose="02020603050405020304" pitchFamily="18" charset="0"/>
              </a:rPr>
              <a:t> (1983) </a:t>
            </a:r>
          </a:p>
          <a:p>
            <a:pPr>
              <a:lnSpc>
                <a:spcPct val="100000"/>
              </a:lnSpc>
              <a:spcBef>
                <a:spcPts val="600"/>
              </a:spcBef>
              <a:spcAft>
                <a:spcPts val="600"/>
              </a:spcAft>
              <a:buFont typeface="Arial" panose="020B0604020202020204" pitchFamily="34" charset="0"/>
              <a:buChar char="•"/>
            </a:pPr>
            <a:r>
              <a:rPr lang="de-DE" sz="1800" dirty="0" err="1">
                <a:solidFill>
                  <a:schemeClr val="tx2">
                    <a:lumMod val="65000"/>
                    <a:lumOff val="35000"/>
                  </a:schemeClr>
                </a:solidFill>
                <a:cs typeface="Times New Roman" panose="02020603050405020304" pitchFamily="18" charset="0"/>
              </a:rPr>
              <a:t>Speziesismus</a:t>
            </a:r>
            <a:r>
              <a:rPr lang="cs-CZ" sz="1800" dirty="0">
                <a:solidFill>
                  <a:schemeClr val="tx2">
                    <a:lumMod val="65000"/>
                    <a:lumOff val="35000"/>
                  </a:schemeClr>
                </a:solidFill>
                <a:cs typeface="Times New Roman" panose="02020603050405020304" pitchFamily="18" charset="0"/>
              </a:rPr>
              <a:t> = </a:t>
            </a:r>
            <a:r>
              <a:rPr lang="de-DE" sz="1800" dirty="0">
                <a:solidFill>
                  <a:schemeClr val="tx2">
                    <a:lumMod val="65000"/>
                    <a:lumOff val="35000"/>
                  </a:schemeClr>
                </a:solidFill>
                <a:cs typeface="Times New Roman" panose="02020603050405020304" pitchFamily="18" charset="0"/>
              </a:rPr>
              <a:t>Ungleichbehandlung und Herabwürdigung von Tie­ren und anderen Spezies </a:t>
            </a:r>
            <a:r>
              <a:rPr lang="cs-CZ" sz="1800" dirty="0">
                <a:solidFill>
                  <a:schemeClr val="tx2">
                    <a:lumMod val="65000"/>
                    <a:lumOff val="35000"/>
                  </a:schemeClr>
                </a:solidFill>
                <a:cs typeface="Times New Roman" panose="02020603050405020304" pitchFamily="18" charset="0"/>
              </a:rPr>
              <a:t>(</a:t>
            </a:r>
            <a:r>
              <a:rPr lang="de-DE" sz="1800" dirty="0">
                <a:solidFill>
                  <a:schemeClr val="tx2">
                    <a:lumMod val="65000"/>
                    <a:lumOff val="35000"/>
                  </a:schemeClr>
                </a:solidFill>
                <a:cs typeface="Times New Roman" panose="02020603050405020304" pitchFamily="18" charset="0"/>
              </a:rPr>
              <a:t>,</a:t>
            </a:r>
            <a:r>
              <a:rPr lang="cs-CZ" sz="1800" dirty="0">
                <a:solidFill>
                  <a:schemeClr val="tx2">
                    <a:lumMod val="65000"/>
                    <a:lumOff val="35000"/>
                  </a:schemeClr>
                </a:solidFill>
                <a:cs typeface="Times New Roman" panose="02020603050405020304" pitchFamily="18" charset="0"/>
              </a:rPr>
              <a:t>Defizitwesenʻ)</a:t>
            </a:r>
            <a:r>
              <a:rPr lang="de-DE" sz="1800" dirty="0">
                <a:solidFill>
                  <a:schemeClr val="tx2">
                    <a:lumMod val="65000"/>
                    <a:lumOff val="35000"/>
                  </a:schemeClr>
                </a:solidFill>
                <a:cs typeface="Times New Roman" panose="02020603050405020304" pitchFamily="18" charset="0"/>
              </a:rPr>
              <a:t> sowie damit verbundene Ausbeutung</a:t>
            </a:r>
          </a:p>
        </p:txBody>
      </p:sp>
      <p:sp>
        <p:nvSpPr>
          <p:cNvPr id="6" name="Title 5">
            <a:extLst>
              <a:ext uri="{FF2B5EF4-FFF2-40B4-BE49-F238E27FC236}">
                <a16:creationId xmlns:a16="http://schemas.microsoft.com/office/drawing/2014/main" id="{45C82513-162F-D1C5-0218-41288DA94487}"/>
              </a:ext>
            </a:extLst>
          </p:cNvPr>
          <p:cNvSpPr txBox="1">
            <a:spLocks noGrp="1"/>
          </p:cNvSpPr>
          <p:nvPr>
            <p:ph type="title" idx="4294967295"/>
          </p:nvPr>
        </p:nvSpPr>
        <p:spPr>
          <a:xfrm>
            <a:off x="517645" y="383600"/>
            <a:ext cx="8208912" cy="415498"/>
          </a:xfrm>
          <a:prstGeom prst="rect">
            <a:avLst/>
          </a:prstGeom>
          <a:noFill/>
          <a:ln>
            <a:noFill/>
            <a:prstDash/>
          </a:ln>
          <a:effectLst/>
        </p:spPr>
        <p:txBody>
          <a:bodyPr rot="0" spcFirstLastPara="0" vertOverflow="overflow" horzOverflow="overflow" vert="horz" wrap="square" lIns="0" tIns="0" rIns="91440" bIns="45720" numCol="1" spcCol="0" rtlCol="0" fromWordArt="0" anchor="t" anchorCtr="0" forceAA="0" compatLnSpc="1">
            <a:prstTxWarp prst="textNoShape">
              <a:avLst/>
            </a:prstTxWarp>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err="1">
                <a:ln>
                  <a:noFill/>
                </a:ln>
                <a:solidFill>
                  <a:schemeClr val="tx1"/>
                </a:solidFill>
                <a:effectLst/>
                <a:uLnTx/>
                <a:uFillTx/>
                <a:latin typeface="Calibri" charset="0"/>
                <a:ea typeface="Calibri" charset="0"/>
                <a:cs typeface="Calibri" charset="0"/>
              </a:rPr>
              <a:t>Multispecies</a:t>
            </a:r>
            <a:r>
              <a:rPr kumimoji="0" lang="de-DE" sz="2400" b="1" i="0" u="none" strike="noStrike" kern="1200" cap="none" spc="0" normalizeH="0" baseline="0" noProof="0" dirty="0">
                <a:ln>
                  <a:noFill/>
                </a:ln>
                <a:solidFill>
                  <a:schemeClr val="tx1"/>
                </a:solidFill>
                <a:effectLst/>
                <a:uLnTx/>
                <a:uFillTx/>
                <a:latin typeface="Calibri" charset="0"/>
                <a:ea typeface="Calibri" charset="0"/>
                <a:cs typeface="Calibri" charset="0"/>
              </a:rPr>
              <a:t> Studies: Inhalte und Entstehung</a:t>
            </a:r>
            <a:endParaRPr kumimoji="0" lang="en-US" sz="2400" b="1"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1927253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noGrp="1" noRot="1" noMove="1" noResize="1" noEditPoints="1" noAdjustHandles="1" noChangeArrowheads="1" noChangeShapeType="1"/>
          </p:cNvSpPr>
          <p:nvPr/>
        </p:nvSpPr>
        <p:spPr>
          <a:xfrm>
            <a:off x="517645" y="1100817"/>
            <a:ext cx="4322712"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lnSpc>
                <a:spcPct val="100000"/>
              </a:lnSpc>
              <a:spcAft>
                <a:spcPts val="600"/>
              </a:spcAft>
              <a:buFont typeface="Arial" panose="020B0604020202020204" pitchFamily="34" charset="0"/>
              <a:buChar char="•"/>
            </a:pPr>
            <a:r>
              <a:rPr lang="de-DE" sz="1800" dirty="0">
                <a:cs typeface="Times New Roman" panose="02020603050405020304" pitchFamily="18" charset="0"/>
              </a:rPr>
              <a:t>Donna Haraway: </a:t>
            </a:r>
            <a:r>
              <a:rPr lang="de-DE" sz="1800" dirty="0">
                <a:solidFill>
                  <a:schemeClr val="tx1">
                    <a:lumMod val="95000"/>
                  </a:schemeClr>
                </a:solidFill>
              </a:rPr>
              <a:t>“</a:t>
            </a:r>
            <a:r>
              <a:rPr lang="de-DE" sz="1800" dirty="0">
                <a:cs typeface="Times New Roman" panose="02020603050405020304" pitchFamily="18" charset="0"/>
              </a:rPr>
              <a:t>The Companion </a:t>
            </a:r>
            <a:r>
              <a:rPr lang="de-DE" sz="1800" dirty="0" err="1">
                <a:cs typeface="Times New Roman" panose="02020603050405020304" pitchFamily="18" charset="0"/>
              </a:rPr>
              <a:t>Species</a:t>
            </a:r>
            <a:r>
              <a:rPr lang="de-DE" sz="1800" dirty="0">
                <a:cs typeface="Times New Roman" panose="02020603050405020304" pitchFamily="18" charset="0"/>
              </a:rPr>
              <a:t> </a:t>
            </a:r>
            <a:r>
              <a:rPr lang="de-DE" sz="1800" dirty="0" err="1">
                <a:cs typeface="Times New Roman" panose="02020603050405020304" pitchFamily="18" charset="0"/>
              </a:rPr>
              <a:t>Manifesto</a:t>
            </a:r>
            <a:r>
              <a:rPr lang="de-DE" sz="1800" dirty="0">
                <a:solidFill>
                  <a:schemeClr val="tx1">
                    <a:lumMod val="95000"/>
                  </a:schemeClr>
                </a:solidFill>
              </a:rPr>
              <a:t>”</a:t>
            </a:r>
            <a:r>
              <a:rPr lang="de-DE" sz="1800" dirty="0">
                <a:cs typeface="Times New Roman" panose="02020603050405020304" pitchFamily="18" charset="0"/>
              </a:rPr>
              <a:t> (2003)</a:t>
            </a:r>
          </a:p>
          <a:p>
            <a:pPr>
              <a:lnSpc>
                <a:spcPct val="100000"/>
              </a:lnSpc>
              <a:spcBef>
                <a:spcPts val="600"/>
              </a:spcBef>
              <a:spcAft>
                <a:spcPts val="600"/>
              </a:spcAft>
              <a:buFont typeface="Arial" panose="020B0604020202020204" pitchFamily="34" charset="0"/>
              <a:buChar char="•"/>
            </a:pPr>
            <a:r>
              <a:rPr lang="de-DE" sz="1800" dirty="0">
                <a:cs typeface="Times New Roman" panose="02020603050405020304" pitchFamily="18" charset="0"/>
              </a:rPr>
              <a:t>Mensch steht nicht mehr im Zentrum, sondern wird als eingebettet in und geprägt von Multispecies-Beziehungen betrachtet</a:t>
            </a:r>
          </a:p>
          <a:p>
            <a:pPr>
              <a:lnSpc>
                <a:spcPct val="100000"/>
              </a:lnSpc>
              <a:spcBef>
                <a:spcPts val="600"/>
              </a:spcBef>
              <a:spcAft>
                <a:spcPts val="600"/>
              </a:spcAft>
              <a:buFont typeface="Arial" panose="020B0604020202020204" pitchFamily="34" charset="0"/>
              <a:buChar char="•"/>
            </a:pPr>
            <a:r>
              <a:rPr lang="de-DE" sz="1800" dirty="0">
                <a:ea typeface="Calibri" panose="020F0502020204030204" pitchFamily="34" charset="0"/>
                <a:cs typeface="Times New Roman" panose="02020603050405020304" pitchFamily="18" charset="0"/>
              </a:rPr>
              <a:t>Überwindung von Dualismen und </a:t>
            </a:r>
            <a:r>
              <a:rPr lang="cs-CZ" sz="1800" dirty="0">
                <a:ea typeface="Calibri" panose="020F0502020204030204" pitchFamily="34" charset="0"/>
                <a:cs typeface="Times New Roman" panose="02020603050405020304" pitchFamily="18" charset="0"/>
              </a:rPr>
              <a:t>Unterscheidung</a:t>
            </a:r>
            <a:r>
              <a:rPr lang="de-DE" sz="1800" dirty="0">
                <a:ea typeface="Calibri" panose="020F0502020204030204" pitchFamily="34" charset="0"/>
                <a:cs typeface="Times New Roman" panose="02020603050405020304" pitchFamily="18" charset="0"/>
              </a:rPr>
              <a:t>en</a:t>
            </a:r>
            <a:r>
              <a:rPr lang="cs-CZ" sz="1800" dirty="0">
                <a:ea typeface="Calibri" panose="020F0502020204030204" pitchFamily="34" charset="0"/>
                <a:cs typeface="Times New Roman" panose="02020603050405020304" pitchFamily="18" charset="0"/>
              </a:rPr>
              <a:t> in Subjekt</a:t>
            </a:r>
            <a:r>
              <a:rPr lang="de-DE" sz="1800" dirty="0">
                <a:ea typeface="Calibri" panose="020F0502020204030204" pitchFamily="34" charset="0"/>
                <a:cs typeface="Times New Roman" panose="02020603050405020304" pitchFamily="18" charset="0"/>
              </a:rPr>
              <a:t>-</a:t>
            </a:r>
            <a:r>
              <a:rPr lang="cs-CZ" sz="1800" dirty="0">
                <a:ea typeface="Calibri" panose="020F0502020204030204" pitchFamily="34" charset="0"/>
                <a:cs typeface="Times New Roman" panose="02020603050405020304" pitchFamily="18" charset="0"/>
              </a:rPr>
              <a:t>O</a:t>
            </a:r>
            <a:r>
              <a:rPr lang="de-DE" sz="1800" dirty="0" err="1">
                <a:ea typeface="Calibri" panose="020F0502020204030204" pitchFamily="34" charset="0"/>
                <a:cs typeface="Times New Roman" panose="02020603050405020304" pitchFamily="18" charset="0"/>
              </a:rPr>
              <a:t>bj</a:t>
            </a:r>
            <a:r>
              <a:rPr lang="cs-CZ" sz="1800" dirty="0">
                <a:ea typeface="Calibri" panose="020F0502020204030204" pitchFamily="34" charset="0"/>
                <a:cs typeface="Times New Roman" panose="02020603050405020304" pitchFamily="18" charset="0"/>
              </a:rPr>
              <a:t>ek</a:t>
            </a:r>
            <a:r>
              <a:rPr lang="de-DE" sz="1800" dirty="0">
                <a:ea typeface="Calibri" panose="020F0502020204030204" pitchFamily="34" charset="0"/>
                <a:cs typeface="Times New Roman" panose="02020603050405020304" pitchFamily="18" charset="0"/>
              </a:rPr>
              <a:t>t-Ebenen, stattdessen stehen Netzwerke und Relationen im Fokus </a:t>
            </a:r>
            <a:r>
              <a:rPr lang="cs-CZ" sz="1800" dirty="0">
                <a:ea typeface="Calibri" panose="020F0502020204030204" pitchFamily="34" charset="0"/>
                <a:cs typeface="Times New Roman" panose="02020603050405020304" pitchFamily="18" charset="0"/>
              </a:rPr>
              <a:t>(Beziehungsanalysen)</a:t>
            </a:r>
            <a:endParaRPr lang="de-DE" sz="1800" dirty="0">
              <a:ea typeface="Calibri" panose="020F0502020204030204" pitchFamily="34" charset="0"/>
              <a:cs typeface="Times New Roman" panose="02020603050405020304" pitchFamily="18" charset="0"/>
            </a:endParaRPr>
          </a:p>
        </p:txBody>
      </p:sp>
      <p:sp>
        <p:nvSpPr>
          <p:cNvPr id="6" name="Title 5">
            <a:extLst>
              <a:ext uri="{FF2B5EF4-FFF2-40B4-BE49-F238E27FC236}">
                <a16:creationId xmlns:a16="http://schemas.microsoft.com/office/drawing/2014/main" id="{45C82513-162F-D1C5-0218-41288DA94487}"/>
              </a:ext>
            </a:extLst>
          </p:cNvPr>
          <p:cNvSpPr txBox="1">
            <a:spLocks noGrp="1" noRot="1" noMove="1" noResize="1" noEditPoints="1" noAdjustHandles="1" noChangeArrowheads="1" noChangeShapeType="1"/>
          </p:cNvSpPr>
          <p:nvPr/>
        </p:nvSpPr>
        <p:spPr>
          <a:xfrm>
            <a:off x="517645" y="383600"/>
            <a:ext cx="8208912" cy="415498"/>
          </a:xfrm>
          <a:prstGeom prst="rect">
            <a:avLst/>
          </a:prstGeom>
        </p:spPr>
        <p:txBody>
          <a:bodyPr wrap="square" lIns="0" tIns="0" anchor="t">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a:lnSpc>
                <a:spcPct val="100000"/>
              </a:lnSpc>
            </a:pPr>
            <a:r>
              <a:rPr lang="de-DE" sz="2400" dirty="0"/>
              <a:t>Multispecies Studies: Inhalte und Entstehung</a:t>
            </a:r>
            <a:endParaRPr lang="en-US" sz="2400" dirty="0"/>
          </a:p>
        </p:txBody>
      </p:sp>
      <p:sp>
        <p:nvSpPr>
          <p:cNvPr id="2" name="Titel 1" hidden="1">
            <a:extLst>
              <a:ext uri="{FF2B5EF4-FFF2-40B4-BE49-F238E27FC236}">
                <a16:creationId xmlns:a16="http://schemas.microsoft.com/office/drawing/2014/main" id="{9A76DDFD-DBBD-BEC2-38E4-86DD5C9C66D5}"/>
              </a:ext>
            </a:extLst>
          </p:cNvPr>
          <p:cNvSpPr>
            <a:spLocks noGrp="1"/>
          </p:cNvSpPr>
          <p:nvPr>
            <p:ph type="title"/>
          </p:nvPr>
        </p:nvSpPr>
        <p:spPr>
          <a:xfrm>
            <a:off x="838200" y="-1325563"/>
            <a:ext cx="10515600" cy="1325563"/>
          </a:xfrm>
        </p:spPr>
        <p:txBody>
          <a:bodyPr vert="horz" lIns="91440" tIns="45720" rIns="91440" bIns="45720" rtlCol="0" anchor="b">
            <a:normAutofit fontScale="90000"/>
          </a:bodyPr>
          <a:lstStyle/>
          <a:p>
            <a:pPr>
              <a:lnSpc>
                <a:spcPct val="100000"/>
              </a:lnSpc>
            </a:pPr>
            <a:r>
              <a:rPr lang="de-DE" sz="4400" dirty="0" err="1"/>
              <a:t>Multispecies</a:t>
            </a:r>
            <a:r>
              <a:rPr lang="de-DE" sz="4400" dirty="0"/>
              <a:t> Studies: Inhalte und Entstehung 2</a:t>
            </a:r>
            <a:endParaRPr lang="en-US" sz="4400" dirty="0"/>
          </a:p>
        </p:txBody>
      </p:sp>
    </p:spTree>
    <p:extLst>
      <p:ext uri="{BB962C8B-B14F-4D97-AF65-F5344CB8AC3E}">
        <p14:creationId xmlns:p14="http://schemas.microsoft.com/office/powerpoint/2010/main" val="1090848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p:cNvSpPr>
          <p:nvPr/>
        </p:nvSpPr>
        <p:spPr>
          <a:xfrm>
            <a:off x="517645" y="1100817"/>
            <a:ext cx="4322712"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100000"/>
              </a:lnSpc>
              <a:spcAft>
                <a:spcPts val="0"/>
              </a:spcAft>
              <a:buNone/>
            </a:pPr>
            <a:r>
              <a:rPr lang="de-DE" sz="1800" b="1" dirty="0">
                <a:cs typeface="Times New Roman" panose="02020603050405020304" pitchFamily="18" charset="0"/>
              </a:rPr>
              <a:t>Agency</a:t>
            </a:r>
          </a:p>
          <a:p>
            <a:pPr marL="0" indent="0">
              <a:lnSpc>
                <a:spcPct val="100000"/>
              </a:lnSpc>
              <a:spcAft>
                <a:spcPts val="0"/>
              </a:spcAft>
              <a:buNone/>
            </a:pPr>
            <a:endParaRPr lang="de-DE" sz="900" dirty="0">
              <a:cs typeface="Times New Roman" panose="02020603050405020304" pitchFamily="18" charset="0"/>
            </a:endParaRPr>
          </a:p>
          <a:p>
            <a:pPr>
              <a:lnSpc>
                <a:spcPct val="100000"/>
              </a:lnSpc>
              <a:spcAft>
                <a:spcPts val="600"/>
              </a:spcAft>
              <a:buFont typeface="Arial" panose="020B0604020202020204" pitchFamily="34" charset="0"/>
              <a:buChar char="•"/>
            </a:pPr>
            <a:r>
              <a:rPr lang="de-DE" sz="1800" dirty="0">
                <a:cs typeface="Times New Roman" panose="02020603050405020304" pitchFamily="18" charset="0"/>
              </a:rPr>
              <a:t>zentraler </a:t>
            </a:r>
            <a:r>
              <a:rPr lang="cs-CZ" sz="1800" dirty="0">
                <a:cs typeface="Times New Roman" panose="02020603050405020304" pitchFamily="18" charset="0"/>
              </a:rPr>
              <a:t>Begriff </a:t>
            </a:r>
            <a:r>
              <a:rPr lang="de-DE" sz="1800" dirty="0">
                <a:cs typeface="Times New Roman" panose="02020603050405020304" pitchFamily="18" charset="0"/>
              </a:rPr>
              <a:t>in relationalen Theorien wie </a:t>
            </a:r>
            <a:r>
              <a:rPr lang="cs-CZ" sz="1800" dirty="0">
                <a:cs typeface="Times New Roman" panose="02020603050405020304" pitchFamily="18" charset="0"/>
              </a:rPr>
              <a:t>der A</a:t>
            </a:r>
            <a:r>
              <a:rPr lang="de-DE" sz="1800" dirty="0" err="1">
                <a:cs typeface="Times New Roman" panose="02020603050405020304" pitchFamily="18" charset="0"/>
              </a:rPr>
              <a:t>kteur</a:t>
            </a:r>
            <a:r>
              <a:rPr lang="de-DE" sz="1800" dirty="0">
                <a:cs typeface="Times New Roman" panose="02020603050405020304" pitchFamily="18" charset="0"/>
              </a:rPr>
              <a:t>-</a:t>
            </a:r>
            <a:r>
              <a:rPr lang="cs-CZ" sz="1800" dirty="0">
                <a:cs typeface="Times New Roman" panose="02020603050405020304" pitchFamily="18" charset="0"/>
              </a:rPr>
              <a:t>N</a:t>
            </a:r>
            <a:r>
              <a:rPr lang="de-DE" sz="1800" dirty="0" err="1">
                <a:cs typeface="Times New Roman" panose="02020603050405020304" pitchFamily="18" charset="0"/>
              </a:rPr>
              <a:t>etzwerk</a:t>
            </a:r>
            <a:r>
              <a:rPr lang="de-DE" sz="1800" dirty="0">
                <a:cs typeface="Times New Roman" panose="02020603050405020304" pitchFamily="18" charset="0"/>
              </a:rPr>
              <a:t>-Theorie</a:t>
            </a:r>
            <a:r>
              <a:rPr lang="cs-CZ" sz="1800" dirty="0">
                <a:cs typeface="Times New Roman" panose="02020603050405020304" pitchFamily="18" charset="0"/>
              </a:rPr>
              <a:t>, </a:t>
            </a:r>
            <a:r>
              <a:rPr lang="de-DE" sz="1800" dirty="0">
                <a:cs typeface="Times New Roman" panose="02020603050405020304" pitchFamily="18" charset="0"/>
              </a:rPr>
              <a:t>den Human-</a:t>
            </a:r>
            <a:r>
              <a:rPr lang="de-DE" sz="1800" dirty="0" err="1">
                <a:cs typeface="Times New Roman" panose="02020603050405020304" pitchFamily="18" charset="0"/>
              </a:rPr>
              <a:t>Animal</a:t>
            </a:r>
            <a:r>
              <a:rPr lang="de-DE" sz="1800" dirty="0">
                <a:cs typeface="Times New Roman" panose="02020603050405020304" pitchFamily="18" charset="0"/>
              </a:rPr>
              <a:t>- und Multispecies Studies</a:t>
            </a:r>
            <a:endParaRPr lang="cs-CZ" sz="1800" dirty="0">
              <a:cs typeface="Times New Roman" panose="02020603050405020304" pitchFamily="18" charset="0"/>
            </a:endParaRPr>
          </a:p>
          <a:p>
            <a:pPr>
              <a:lnSpc>
                <a:spcPct val="100000"/>
              </a:lnSpc>
              <a:spcBef>
                <a:spcPts val="600"/>
              </a:spcBef>
              <a:spcAft>
                <a:spcPts val="600"/>
              </a:spcAft>
              <a:buFont typeface="Arial" panose="020B0604020202020204" pitchFamily="34" charset="0"/>
              <a:buChar char="•"/>
            </a:pPr>
            <a:r>
              <a:rPr lang="de-DE" sz="1800" dirty="0">
                <a:cs typeface="Times New Roman" panose="02020603050405020304" pitchFamily="18" charset="0"/>
              </a:rPr>
              <a:t>auch </a:t>
            </a:r>
            <a:r>
              <a:rPr lang="cs-CZ" sz="1800" dirty="0">
                <a:cs typeface="Times New Roman" panose="02020603050405020304" pitchFamily="18" charset="0"/>
              </a:rPr>
              <a:t>nicht-menschliche Akteu</a:t>
            </a:r>
            <a:r>
              <a:rPr lang="de-DE" sz="1800" dirty="0">
                <a:cs typeface="Times New Roman" panose="02020603050405020304" pitchFamily="18" charset="0"/>
              </a:rPr>
              <a:t>r*innen besitzen Handlungsfähigkeit bzw. Handlungsmacht</a:t>
            </a:r>
          </a:p>
          <a:p>
            <a:pPr>
              <a:lnSpc>
                <a:spcPct val="100000"/>
              </a:lnSpc>
              <a:spcBef>
                <a:spcPts val="600"/>
              </a:spcBef>
              <a:spcAft>
                <a:spcPts val="600"/>
              </a:spcAft>
              <a:buFont typeface="Arial" panose="020B0604020202020204" pitchFamily="34" charset="0"/>
              <a:buChar char="•"/>
            </a:pPr>
            <a:r>
              <a:rPr lang="de-DE" sz="1800" dirty="0">
                <a:cs typeface="Times New Roman" panose="02020603050405020304" pitchFamily="18" charset="0"/>
              </a:rPr>
              <a:t>Handlungsmacht ≠ Wille, sondern bedeutet, andere Akteur*innen im Netzwerk zu etwas zu befähigen, zu beeinflussen, zu autorisieren, …</a:t>
            </a:r>
          </a:p>
        </p:txBody>
      </p:sp>
      <p:sp>
        <p:nvSpPr>
          <p:cNvPr id="6" name="Title 5">
            <a:extLst>
              <a:ext uri="{FF2B5EF4-FFF2-40B4-BE49-F238E27FC236}">
                <a16:creationId xmlns:a16="http://schemas.microsoft.com/office/drawing/2014/main" id="{45C82513-162F-D1C5-0218-41288DA94487}"/>
              </a:ext>
            </a:extLst>
          </p:cNvPr>
          <p:cNvSpPr txBox="1">
            <a:spLocks noGrp="1"/>
          </p:cNvSpPr>
          <p:nvPr>
            <p:ph type="title" idx="4294967295"/>
          </p:nvPr>
        </p:nvSpPr>
        <p:spPr>
          <a:xfrm>
            <a:off x="517645" y="383600"/>
            <a:ext cx="8208912" cy="415498"/>
          </a:xfrm>
          <a:prstGeom prst="rect">
            <a:avLst/>
          </a:prstGeom>
          <a:noFill/>
          <a:ln>
            <a:noFill/>
            <a:prstDash/>
          </a:ln>
          <a:effectLst/>
        </p:spPr>
        <p:txBody>
          <a:bodyPr rot="0" spcFirstLastPara="0" vertOverflow="overflow" horzOverflow="overflow" vert="horz" wrap="square" lIns="0" tIns="0" rIns="91440" bIns="45720" numCol="1" spcCol="0" rtlCol="0" fromWordArt="0" anchor="t" anchorCtr="0" forceAA="0" compatLnSpc="1">
            <a:prstTxWarp prst="textNoShape">
              <a:avLst/>
            </a:prstTxWarp>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err="1">
                <a:ln>
                  <a:noFill/>
                </a:ln>
                <a:solidFill>
                  <a:schemeClr val="tx1"/>
                </a:solidFill>
                <a:effectLst/>
                <a:uLnTx/>
                <a:uFillTx/>
                <a:latin typeface="Calibri" charset="0"/>
                <a:ea typeface="Calibri" charset="0"/>
                <a:cs typeface="Calibri" charset="0"/>
              </a:rPr>
              <a:t>Multispecies</a:t>
            </a:r>
            <a:r>
              <a:rPr kumimoji="0" lang="de-DE" sz="2400" b="1" i="0" u="none" strike="noStrike" kern="1200" cap="none" spc="0" normalizeH="0" baseline="0" noProof="0" dirty="0">
                <a:ln>
                  <a:noFill/>
                </a:ln>
                <a:solidFill>
                  <a:schemeClr val="tx1"/>
                </a:solidFill>
                <a:effectLst/>
                <a:uLnTx/>
                <a:uFillTx/>
                <a:latin typeface="Calibri" charset="0"/>
                <a:ea typeface="Calibri" charset="0"/>
                <a:cs typeface="Calibri" charset="0"/>
              </a:rPr>
              <a:t> Studies: Theorieansätze</a:t>
            </a:r>
            <a:endParaRPr kumimoji="0" lang="en-US" sz="2400" b="1"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776344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5" name="Inhaltsplatzhalter 22">
            <a:extLst>
              <a:ext uri="{FF2B5EF4-FFF2-40B4-BE49-F238E27FC236}">
                <a16:creationId xmlns:a16="http://schemas.microsoft.com/office/drawing/2014/main" id="{975C3990-B193-EBDC-80D1-B063729F9245}"/>
              </a:ext>
            </a:extLst>
          </p:cNvPr>
          <p:cNvSpPr txBox="1">
            <a:spLocks noGrp="1" noRot="1" noMove="1" noResize="1" noEditPoints="1" noAdjustHandles="1" noChangeArrowheads="1" noChangeShapeType="1"/>
          </p:cNvSpPr>
          <p:nvPr/>
        </p:nvSpPr>
        <p:spPr>
          <a:xfrm>
            <a:off x="517645" y="1100817"/>
            <a:ext cx="4322712" cy="5298825"/>
          </a:xfrm>
          <a:prstGeom prst="rect">
            <a:avLst/>
          </a:prstGeom>
        </p:spPr>
        <p:txBody>
          <a:bodyPr lIns="0" anchor="t">
            <a:noAutofit/>
          </a:bodyPr>
          <a:lstStyle>
            <a:lvl1pPr marL="269875" indent="-269875" algn="l" defTabSz="457200" rtl="0" eaLnBrk="1" fontAlgn="base" hangingPunct="1">
              <a:lnSpc>
                <a:spcPct val="120000"/>
              </a:lnSpc>
              <a:spcBef>
                <a:spcPts val="0"/>
              </a:spcBef>
              <a:spcAft>
                <a:spcPts val="1500"/>
              </a:spcAft>
              <a:buFont typeface="Lucida Grande"/>
              <a:buChar char="–"/>
              <a:defRPr sz="2000" kern="1200" baseline="0">
                <a:solidFill>
                  <a:schemeClr val="tx1"/>
                </a:solidFill>
                <a:latin typeface="Calibri" charset="0"/>
                <a:ea typeface="Calibri" charset="0"/>
                <a:cs typeface="Calibri" charset="0"/>
              </a:defRPr>
            </a:lvl1pPr>
            <a:lvl2pPr marL="546100" indent="-265113" algn="l" defTabSz="541338" rtl="0" eaLnBrk="1" fontAlgn="base" hangingPunct="1">
              <a:lnSpc>
                <a:spcPct val="120000"/>
              </a:lnSpc>
              <a:spcBef>
                <a:spcPts val="0"/>
              </a:spcBef>
              <a:spcAft>
                <a:spcPts val="1500"/>
              </a:spcAft>
              <a:buFont typeface="Arial" charset="0"/>
              <a:buChar char="–"/>
              <a:defRPr sz="2000" kern="1200">
                <a:solidFill>
                  <a:schemeClr val="tx1"/>
                </a:solidFill>
                <a:latin typeface="Calibri" charset="0"/>
                <a:ea typeface="Calibri" charset="0"/>
                <a:cs typeface="Calibri" charset="0"/>
              </a:defRPr>
            </a:lvl2pPr>
            <a:lvl3pPr marL="717550" indent="-173038" algn="l" defTabSz="717550" rtl="0" eaLnBrk="1" fontAlgn="base" hangingPunct="1">
              <a:lnSpc>
                <a:spcPct val="120000"/>
              </a:lnSpc>
              <a:spcBef>
                <a:spcPts val="0"/>
              </a:spcBef>
              <a:spcAft>
                <a:spcPts val="1500"/>
              </a:spcAft>
              <a:buFont typeface="Arial" charset="0"/>
              <a:buChar char="•"/>
              <a:tabLst/>
              <a:defRPr sz="2000" kern="1200">
                <a:solidFill>
                  <a:schemeClr val="tx1"/>
                </a:solidFill>
                <a:latin typeface="Calibri" charset="0"/>
                <a:ea typeface="Calibri" charset="0"/>
                <a:cs typeface="Calibri" charset="0"/>
              </a:defRPr>
            </a:lvl3pPr>
            <a:lvl4pPr marL="1023938" indent="-254000" algn="l" defTabSz="457200" rtl="0" eaLnBrk="1" fontAlgn="base" hangingPunct="1">
              <a:spcBef>
                <a:spcPct val="20000"/>
              </a:spcBef>
              <a:spcAft>
                <a:spcPct val="0"/>
              </a:spcAft>
              <a:buFont typeface="Arial" charset="0"/>
              <a:buChar char="–"/>
              <a:tabLst/>
              <a:defRPr sz="2000" kern="1200" baseline="0">
                <a:solidFill>
                  <a:schemeClr val="tx1"/>
                </a:solidFill>
                <a:latin typeface="Calibri"/>
                <a:ea typeface="ＭＳ Ｐゴシック" charset="0"/>
                <a:cs typeface="Calibri"/>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yriad Pro"/>
                <a:ea typeface="ＭＳ Ｐゴシック" charset="0"/>
                <a:cs typeface="Myriad Pro"/>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100000"/>
              </a:lnSpc>
              <a:spcAft>
                <a:spcPts val="0"/>
              </a:spcAft>
              <a:buNone/>
            </a:pPr>
            <a:r>
              <a:rPr lang="de-DE" sz="1800" b="1" dirty="0">
                <a:cs typeface="Times New Roman" panose="02020603050405020304" pitchFamily="18" charset="0"/>
              </a:rPr>
              <a:t>NatureCultures</a:t>
            </a:r>
          </a:p>
          <a:p>
            <a:pPr marL="0" indent="0">
              <a:lnSpc>
                <a:spcPct val="100000"/>
              </a:lnSpc>
              <a:spcAft>
                <a:spcPts val="0"/>
              </a:spcAft>
              <a:buNone/>
            </a:pPr>
            <a:endParaRPr lang="de-DE" sz="1800" b="1" dirty="0">
              <a:cs typeface="Times New Roman" panose="02020603050405020304" pitchFamily="18" charset="0"/>
            </a:endParaRPr>
          </a:p>
          <a:p>
            <a:pPr marL="0" indent="0">
              <a:lnSpc>
                <a:spcPct val="100000"/>
              </a:lnSpc>
              <a:spcAft>
                <a:spcPts val="0"/>
              </a:spcAft>
              <a:buNone/>
            </a:pPr>
            <a:endParaRPr lang="de-DE" sz="900" dirty="0"/>
          </a:p>
          <a:p>
            <a:pPr>
              <a:lnSpc>
                <a:spcPct val="100000"/>
              </a:lnSpc>
              <a:spcAft>
                <a:spcPts val="600"/>
              </a:spcAft>
              <a:buFont typeface="Arial" panose="020B0604020202020204" pitchFamily="34" charset="0"/>
              <a:buChar char="•"/>
            </a:pPr>
            <a:r>
              <a:rPr lang="de-DE" sz="1800" dirty="0"/>
              <a:t>Donna Haraway (2003): gängige Unterscheidungen zwischen Natur und Kultur werden auf</a:t>
            </a:r>
            <a:r>
              <a:rPr lang="cs-CZ" sz="1800" dirty="0"/>
              <a:t>gebrochen</a:t>
            </a:r>
            <a:endParaRPr lang="de-DE" sz="1800" dirty="0"/>
          </a:p>
          <a:p>
            <a:pPr>
              <a:lnSpc>
                <a:spcPct val="100000"/>
              </a:lnSpc>
              <a:spcBef>
                <a:spcPts val="600"/>
              </a:spcBef>
              <a:spcAft>
                <a:spcPts val="600"/>
              </a:spcAft>
              <a:buFont typeface="Arial" panose="020B0604020202020204" pitchFamily="34" charset="0"/>
              <a:buChar char="•"/>
            </a:pPr>
            <a:r>
              <a:rPr lang="de-DE" sz="1800" dirty="0">
                <a:cs typeface="Times New Roman" panose="02020603050405020304" pitchFamily="18" charset="0"/>
              </a:rPr>
              <a:t>gemeinsames Werden von Menschen und anderen Spezies als ,</a:t>
            </a:r>
            <a:r>
              <a:rPr lang="de-DE" sz="1800" dirty="0" err="1">
                <a:cs typeface="Times New Roman" panose="02020603050405020304" pitchFamily="18" charset="0"/>
              </a:rPr>
              <a:t>Koevolutionʻ</a:t>
            </a:r>
            <a:endParaRPr lang="de-DE" sz="1800" dirty="0">
              <a:cs typeface="Times New Roman" panose="02020603050405020304" pitchFamily="18" charset="0"/>
            </a:endParaRPr>
          </a:p>
          <a:p>
            <a:pPr marL="0" indent="0">
              <a:lnSpc>
                <a:spcPct val="100000"/>
              </a:lnSpc>
              <a:spcAft>
                <a:spcPts val="0"/>
              </a:spcAft>
              <a:buNone/>
            </a:pPr>
            <a:r>
              <a:rPr lang="de-DE" sz="1800" dirty="0">
                <a:cs typeface="Times New Roman" panose="02020603050405020304" pitchFamily="18" charset="0"/>
              </a:rPr>
              <a:t>       </a:t>
            </a:r>
            <a:r>
              <a:rPr lang="cs-CZ" sz="1800" dirty="0">
                <a:cs typeface="Times New Roman" panose="02020603050405020304" pitchFamily="18" charset="0"/>
              </a:rPr>
              <a:t>→</a:t>
            </a:r>
            <a:r>
              <a:rPr lang="de-DE" sz="1800" dirty="0">
                <a:cs typeface="Times New Roman" panose="02020603050405020304" pitchFamily="18" charset="0"/>
              </a:rPr>
              <a:t> </a:t>
            </a:r>
            <a:r>
              <a:rPr lang="cs-CZ" sz="1800" dirty="0">
                <a:cs typeface="Times New Roman" panose="02020603050405020304" pitchFamily="18" charset="0"/>
              </a:rPr>
              <a:t>Beziehungen und Verhältnisse </a:t>
            </a:r>
            <a:r>
              <a:rPr lang="de-DE" sz="1800" dirty="0">
                <a:cs typeface="Times New Roman" panose="02020603050405020304" pitchFamily="18" charset="0"/>
              </a:rPr>
              <a:t>    </a:t>
            </a:r>
          </a:p>
          <a:p>
            <a:pPr marL="0" indent="0">
              <a:lnSpc>
                <a:spcPct val="100000"/>
              </a:lnSpc>
              <a:spcAft>
                <a:spcPts val="600"/>
              </a:spcAft>
              <a:buNone/>
            </a:pPr>
            <a:r>
              <a:rPr lang="de-DE" sz="1800" dirty="0">
                <a:cs typeface="Times New Roman" panose="02020603050405020304" pitchFamily="18" charset="0"/>
              </a:rPr>
              <a:t>            </a:t>
            </a:r>
            <a:r>
              <a:rPr lang="cs-CZ" sz="1800" dirty="0">
                <a:cs typeface="Times New Roman" panose="02020603050405020304" pitchFamily="18" charset="0"/>
              </a:rPr>
              <a:t>zwischen Arten</a:t>
            </a:r>
            <a:endParaRPr lang="de-DE" sz="1800" dirty="0"/>
          </a:p>
          <a:p>
            <a:pPr>
              <a:lnSpc>
                <a:spcPct val="100000"/>
              </a:lnSpc>
              <a:spcBef>
                <a:spcPts val="600"/>
              </a:spcBef>
              <a:spcAft>
                <a:spcPts val="600"/>
              </a:spcAft>
              <a:buFont typeface="Arial" panose="020B0604020202020204" pitchFamily="34" charset="0"/>
              <a:buChar char="•"/>
            </a:pPr>
            <a:r>
              <a:rPr lang="de-DE" sz="1800" dirty="0">
                <a:ea typeface="Open Sans" panose="020B0606030504020204" pitchFamily="34" charset="0"/>
                <a:cs typeface="Times New Roman" panose="02020603050405020304" pitchFamily="18" charset="0"/>
              </a:rPr>
              <a:t>auch </a:t>
            </a:r>
            <a:r>
              <a:rPr lang="de-DE" sz="1800" dirty="0">
                <a:cs typeface="Times New Roman" panose="02020603050405020304" pitchFamily="18" charset="0"/>
              </a:rPr>
              <a:t>Neubestimmung dessen, was es heißt, Mensch zu sein</a:t>
            </a:r>
            <a:endParaRPr lang="de-DE" sz="1800" dirty="0">
              <a:ea typeface="Calibri" panose="020F0502020204030204" pitchFamily="34" charset="0"/>
              <a:cs typeface="Times New Roman" panose="02020603050405020304" pitchFamily="18" charset="0"/>
            </a:endParaRPr>
          </a:p>
          <a:p>
            <a:pPr marL="0" indent="0">
              <a:lnSpc>
                <a:spcPct val="100000"/>
              </a:lnSpc>
              <a:spcBef>
                <a:spcPts val="600"/>
              </a:spcBef>
              <a:spcAft>
                <a:spcPts val="0"/>
              </a:spcAft>
              <a:buNone/>
            </a:pPr>
            <a:r>
              <a:rPr lang="de-DE" sz="1800" dirty="0">
                <a:cs typeface="Times New Roman" panose="02020603050405020304" pitchFamily="18" charset="0"/>
              </a:rPr>
              <a:t>      </a:t>
            </a:r>
            <a:r>
              <a:rPr lang="cs-CZ" sz="1800" dirty="0">
                <a:cs typeface="Times New Roman" panose="02020603050405020304" pitchFamily="18" charset="0"/>
              </a:rPr>
              <a:t>→</a:t>
            </a:r>
            <a:r>
              <a:rPr lang="de-DE" sz="1800" dirty="0">
                <a:cs typeface="Times New Roman" panose="02020603050405020304" pitchFamily="18" charset="0"/>
              </a:rPr>
              <a:t> ,</a:t>
            </a:r>
            <a:r>
              <a:rPr lang="cs-CZ" sz="1800" dirty="0">
                <a:cs typeface="Times New Roman" panose="02020603050405020304" pitchFamily="18" charset="0"/>
              </a:rPr>
              <a:t>becoming with</a:t>
            </a:r>
            <a:r>
              <a:rPr lang="de-DE" sz="1800" dirty="0">
                <a:cs typeface="Times New Roman" panose="02020603050405020304" pitchFamily="18" charset="0"/>
              </a:rPr>
              <a:t>ʻ</a:t>
            </a:r>
          </a:p>
          <a:p>
            <a:pPr marL="0" indent="0">
              <a:lnSpc>
                <a:spcPct val="100000"/>
              </a:lnSpc>
              <a:spcAft>
                <a:spcPts val="0"/>
              </a:spcAft>
              <a:buNone/>
            </a:pPr>
            <a:r>
              <a:rPr lang="de-DE" sz="1800" dirty="0">
                <a:cs typeface="Times New Roman" panose="02020603050405020304" pitchFamily="18" charset="0"/>
              </a:rPr>
              <a:t>      </a:t>
            </a:r>
            <a:r>
              <a:rPr lang="cs-CZ" sz="1800" dirty="0">
                <a:cs typeface="Times New Roman" panose="02020603050405020304" pitchFamily="18" charset="0"/>
              </a:rPr>
              <a:t>→ </a:t>
            </a:r>
            <a:r>
              <a:rPr lang="de-DE" sz="1800" dirty="0">
                <a:cs typeface="Times New Roman" panose="02020603050405020304" pitchFamily="18" charset="0"/>
              </a:rPr>
              <a:t>,</a:t>
            </a:r>
            <a:r>
              <a:rPr lang="de-DE" sz="1800" dirty="0" err="1">
                <a:cs typeface="Times New Roman" panose="02020603050405020304" pitchFamily="18" charset="0"/>
              </a:rPr>
              <a:t>more</a:t>
            </a:r>
            <a:r>
              <a:rPr lang="de-DE" sz="1800" dirty="0">
                <a:cs typeface="Times New Roman" panose="02020603050405020304" pitchFamily="18" charset="0"/>
              </a:rPr>
              <a:t> </a:t>
            </a:r>
            <a:r>
              <a:rPr lang="de-DE" sz="1800" dirty="0" err="1">
                <a:cs typeface="Times New Roman" panose="02020603050405020304" pitchFamily="18" charset="0"/>
              </a:rPr>
              <a:t>than</a:t>
            </a:r>
            <a:r>
              <a:rPr lang="de-DE" sz="1800" dirty="0">
                <a:cs typeface="Times New Roman" panose="02020603050405020304" pitchFamily="18" charset="0"/>
              </a:rPr>
              <a:t> </a:t>
            </a:r>
            <a:r>
              <a:rPr lang="de-DE" sz="1800" dirty="0" err="1">
                <a:cs typeface="Times New Roman" panose="02020603050405020304" pitchFamily="18" charset="0"/>
              </a:rPr>
              <a:t>humanʻ-world</a:t>
            </a:r>
            <a:endParaRPr lang="de-DE" sz="1800" dirty="0">
              <a:cs typeface="Times New Roman" panose="02020603050405020304" pitchFamily="18" charset="0"/>
            </a:endParaRPr>
          </a:p>
        </p:txBody>
      </p:sp>
      <p:sp>
        <p:nvSpPr>
          <p:cNvPr id="6" name="Title 5">
            <a:extLst>
              <a:ext uri="{FF2B5EF4-FFF2-40B4-BE49-F238E27FC236}">
                <a16:creationId xmlns:a16="http://schemas.microsoft.com/office/drawing/2014/main" id="{45C82513-162F-D1C5-0218-41288DA94487}"/>
              </a:ext>
            </a:extLst>
          </p:cNvPr>
          <p:cNvSpPr txBox="1">
            <a:spLocks noGrp="1" noRot="1" noMove="1" noResize="1" noEditPoints="1" noAdjustHandles="1" noChangeArrowheads="1" noChangeShapeType="1"/>
          </p:cNvSpPr>
          <p:nvPr>
            <p:ph type="title" idx="4294967295"/>
          </p:nvPr>
        </p:nvSpPr>
        <p:spPr>
          <a:xfrm>
            <a:off x="517645" y="383600"/>
            <a:ext cx="8208912" cy="415498"/>
          </a:xfrm>
          <a:prstGeom prst="rect">
            <a:avLst/>
          </a:prstGeom>
          <a:noFill/>
          <a:ln>
            <a:noFill/>
            <a:prstDash/>
          </a:ln>
          <a:effectLst/>
        </p:spPr>
        <p:txBody>
          <a:bodyPr rot="0" spcFirstLastPara="0" vertOverflow="overflow" horzOverflow="overflow" vert="horz" wrap="square" lIns="0" tIns="0" rIns="91440" bIns="45720" numCol="1" spcCol="0" rtlCol="0" fromWordArt="0" anchor="t" anchorCtr="0" forceAA="0" compatLnSpc="1">
            <a:prstTxWarp prst="textNoShape">
              <a:avLst/>
            </a:prstTxWarp>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err="1">
                <a:ln>
                  <a:noFill/>
                </a:ln>
                <a:solidFill>
                  <a:schemeClr val="tx1"/>
                </a:solidFill>
                <a:effectLst/>
                <a:uLnTx/>
                <a:uFillTx/>
                <a:latin typeface="Calibri" charset="0"/>
                <a:ea typeface="Calibri" charset="0"/>
                <a:cs typeface="Calibri" charset="0"/>
              </a:rPr>
              <a:t>Multispecies</a:t>
            </a:r>
            <a:r>
              <a:rPr kumimoji="0" lang="de-DE" sz="2400" b="1" i="0" u="none" strike="noStrike" kern="1200" cap="none" spc="0" normalizeH="0" baseline="0" noProof="0" dirty="0">
                <a:ln>
                  <a:noFill/>
                </a:ln>
                <a:solidFill>
                  <a:schemeClr val="tx1"/>
                </a:solidFill>
                <a:effectLst/>
                <a:uLnTx/>
                <a:uFillTx/>
                <a:latin typeface="Calibri" charset="0"/>
                <a:ea typeface="Calibri" charset="0"/>
                <a:cs typeface="Calibri" charset="0"/>
              </a:rPr>
              <a:t> Studies: Theorieansätze </a:t>
            </a:r>
            <a:r>
              <a:rPr kumimoji="0" lang="de-DE" sz="2400" b="1" i="0" u="none" strike="noStrike" kern="1200" cap="none" spc="0" normalizeH="0" baseline="0" noProof="0" dirty="0">
                <a:ln>
                  <a:noFill/>
                </a:ln>
                <a:solidFill>
                  <a:srgbClr val="484646"/>
                </a:solidFill>
                <a:effectLst/>
                <a:uLnTx/>
                <a:uFillTx/>
                <a:latin typeface="Calibri" charset="0"/>
                <a:ea typeface="Calibri" charset="0"/>
                <a:cs typeface="Calibri" charset="0"/>
              </a:rPr>
              <a:t>2</a:t>
            </a:r>
            <a:endParaRPr kumimoji="0" lang="en-US" sz="2400" b="1" i="0" u="none" strike="noStrike" kern="1200" cap="none" spc="0" normalizeH="0" baseline="0" noProof="0" dirty="0">
              <a:ln>
                <a:noFill/>
              </a:ln>
              <a:solidFill>
                <a:srgbClr val="484646"/>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1530143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84646"/>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5C82513-162F-D1C5-0218-41288DA94487}"/>
              </a:ext>
            </a:extLst>
          </p:cNvPr>
          <p:cNvSpPr txBox="1">
            <a:spLocks noGrp="1"/>
          </p:cNvSpPr>
          <p:nvPr>
            <p:ph type="title" idx="4294967295"/>
          </p:nvPr>
        </p:nvSpPr>
        <p:spPr>
          <a:xfrm>
            <a:off x="517645" y="383600"/>
            <a:ext cx="8208912" cy="415498"/>
          </a:xfrm>
          <a:prstGeom prst="rect">
            <a:avLst/>
          </a:prstGeom>
          <a:noFill/>
          <a:ln>
            <a:noFill/>
            <a:prstDash/>
          </a:ln>
          <a:effectLst/>
        </p:spPr>
        <p:txBody>
          <a:bodyPr rot="0" spcFirstLastPara="0" vertOverflow="overflow" horzOverflow="overflow" vert="horz" wrap="square" lIns="0" tIns="0" rIns="91440" bIns="45720" numCol="1" spcCol="0" rtlCol="0" fromWordArt="0" anchor="t" anchorCtr="0" forceAA="0" compatLnSpc="1">
            <a:prstTxWarp prst="textNoShape">
              <a:avLst/>
            </a:prstTxWarp>
            <a:spAutoFit/>
          </a:bodyPr>
          <a:lstStyle>
            <a:lvl1pPr algn="l" defTabSz="457200" rtl="0" eaLnBrk="1" fontAlgn="base" hangingPunct="1">
              <a:lnSpc>
                <a:spcPct val="120000"/>
              </a:lnSpc>
              <a:spcBef>
                <a:spcPct val="0"/>
              </a:spcBef>
              <a:spcAft>
                <a:spcPct val="0"/>
              </a:spcAft>
              <a:defRPr sz="2000" b="1" kern="1200" baseline="0">
                <a:solidFill>
                  <a:schemeClr val="tx1"/>
                </a:solidFill>
                <a:latin typeface="Calibri" charset="0"/>
                <a:ea typeface="Calibri" charset="0"/>
                <a:cs typeface="Calibri" charset="0"/>
              </a:defRPr>
            </a:lvl1pPr>
            <a:lvl2pPr algn="l" defTabSz="457200" rtl="0" eaLnBrk="1" fontAlgn="base" hangingPunct="1">
              <a:spcBef>
                <a:spcPct val="0"/>
              </a:spcBef>
              <a:spcAft>
                <a:spcPct val="0"/>
              </a:spcAft>
              <a:defRPr sz="2000" b="1">
                <a:solidFill>
                  <a:schemeClr val="tx1"/>
                </a:solidFill>
                <a:latin typeface="Myriad Pro" charset="0"/>
                <a:ea typeface="ＭＳ Ｐゴシック" charset="0"/>
              </a:defRPr>
            </a:lvl2pPr>
            <a:lvl3pPr algn="l" defTabSz="457200" rtl="0" eaLnBrk="1" fontAlgn="base" hangingPunct="1">
              <a:spcBef>
                <a:spcPct val="0"/>
              </a:spcBef>
              <a:spcAft>
                <a:spcPct val="0"/>
              </a:spcAft>
              <a:defRPr sz="2000" b="1">
                <a:solidFill>
                  <a:schemeClr val="tx1"/>
                </a:solidFill>
                <a:latin typeface="Myriad Pro" charset="0"/>
                <a:ea typeface="ＭＳ Ｐゴシック" charset="0"/>
              </a:defRPr>
            </a:lvl3pPr>
            <a:lvl4pPr algn="l" defTabSz="457200" rtl="0" eaLnBrk="1" fontAlgn="base" hangingPunct="1">
              <a:spcBef>
                <a:spcPct val="0"/>
              </a:spcBef>
              <a:spcAft>
                <a:spcPct val="0"/>
              </a:spcAft>
              <a:defRPr sz="2000" b="1">
                <a:solidFill>
                  <a:schemeClr val="tx1"/>
                </a:solidFill>
                <a:latin typeface="Myriad Pro" charset="0"/>
                <a:ea typeface="ＭＳ Ｐゴシック" charset="0"/>
              </a:defRPr>
            </a:lvl4pPr>
            <a:lvl5pPr algn="l" defTabSz="457200" rtl="0" eaLnBrk="1" fontAlgn="base" hangingPunct="1">
              <a:spcBef>
                <a:spcPct val="0"/>
              </a:spcBef>
              <a:spcAft>
                <a:spcPct val="0"/>
              </a:spcAft>
              <a:defRPr sz="2000" b="1">
                <a:solidFill>
                  <a:schemeClr val="tx1"/>
                </a:solidFill>
                <a:latin typeface="Myriad Pro" charset="0"/>
                <a:ea typeface="ＭＳ Ｐゴシック" charset="0"/>
              </a:defRPr>
            </a:lvl5pPr>
            <a:lvl6pPr marL="457200" algn="l" defTabSz="457200" rtl="0" eaLnBrk="1" fontAlgn="base" hangingPunct="1">
              <a:spcBef>
                <a:spcPct val="0"/>
              </a:spcBef>
              <a:spcAft>
                <a:spcPct val="0"/>
              </a:spcAft>
              <a:defRPr sz="2000" b="1">
                <a:solidFill>
                  <a:schemeClr val="tx1"/>
                </a:solidFill>
                <a:latin typeface="Myriad Pro" charset="0"/>
                <a:ea typeface="ＭＳ Ｐゴシック" charset="0"/>
              </a:defRPr>
            </a:lvl6pPr>
            <a:lvl7pPr marL="914400" algn="l" defTabSz="457200" rtl="0" eaLnBrk="1" fontAlgn="base" hangingPunct="1">
              <a:spcBef>
                <a:spcPct val="0"/>
              </a:spcBef>
              <a:spcAft>
                <a:spcPct val="0"/>
              </a:spcAft>
              <a:defRPr sz="2000" b="1">
                <a:solidFill>
                  <a:schemeClr val="tx1"/>
                </a:solidFill>
                <a:latin typeface="Myriad Pro" charset="0"/>
                <a:ea typeface="ＭＳ Ｐゴシック" charset="0"/>
              </a:defRPr>
            </a:lvl7pPr>
            <a:lvl8pPr marL="1371600" algn="l" defTabSz="457200" rtl="0" eaLnBrk="1" fontAlgn="base" hangingPunct="1">
              <a:spcBef>
                <a:spcPct val="0"/>
              </a:spcBef>
              <a:spcAft>
                <a:spcPct val="0"/>
              </a:spcAft>
              <a:defRPr sz="2000" b="1">
                <a:solidFill>
                  <a:schemeClr val="tx1"/>
                </a:solidFill>
                <a:latin typeface="Myriad Pro" charset="0"/>
                <a:ea typeface="ＭＳ Ｐゴシック" charset="0"/>
              </a:defRPr>
            </a:lvl8pPr>
            <a:lvl9pPr marL="1828800" algn="l" defTabSz="457200" rtl="0" eaLnBrk="1" fontAlgn="base" hangingPunct="1">
              <a:spcBef>
                <a:spcPct val="0"/>
              </a:spcBef>
              <a:spcAft>
                <a:spcPct val="0"/>
              </a:spcAft>
              <a:defRPr sz="2000" b="1">
                <a:solidFill>
                  <a:schemeClr val="tx1"/>
                </a:solidFill>
                <a:latin typeface="Myriad Pro"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2400" b="1" i="0" u="none" strike="noStrike" kern="1200" cap="none" spc="0" normalizeH="0" baseline="0" noProof="0" dirty="0">
                <a:ln>
                  <a:noFill/>
                </a:ln>
                <a:solidFill>
                  <a:schemeClr val="tx1"/>
                </a:solidFill>
                <a:effectLst/>
                <a:uLnTx/>
                <a:uFillTx/>
                <a:latin typeface="Calibri" charset="0"/>
                <a:ea typeface="Calibri" charset="0"/>
                <a:cs typeface="Calibri" charset="0"/>
              </a:rPr>
              <a:t>Referenzen</a:t>
            </a:r>
            <a:endParaRPr kumimoji="0" lang="en-US" sz="2400" b="1"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
        <p:nvSpPr>
          <p:cNvPr id="2" name="Rechteck 1"/>
          <p:cNvSpPr/>
          <p:nvPr/>
        </p:nvSpPr>
        <p:spPr>
          <a:xfrm>
            <a:off x="705677" y="1305342"/>
            <a:ext cx="9819861" cy="2862322"/>
          </a:xfrm>
          <a:prstGeom prst="rect">
            <a:avLst/>
          </a:prstGeom>
        </p:spPr>
        <p:txBody>
          <a:bodyPr wrap="square">
            <a:spAutoFit/>
          </a:bodyPr>
          <a:lstStyle/>
          <a:p>
            <a:pPr marL="285750" indent="-285750">
              <a:buFont typeface="Arial" panose="020B0604020202020204" pitchFamily="34" charset="0"/>
              <a:buChar char="•"/>
            </a:pPr>
            <a:r>
              <a:rPr lang="en-US" sz="1800" dirty="0">
                <a:effectLst/>
                <a:latin typeface="Calibri" panose="020F0502020204030204" pitchFamily="34" charset="0"/>
              </a:rPr>
              <a:t>Milena Dust, Victoria Müller, und Mario Tews. </a:t>
            </a:r>
            <a:r>
              <a:rPr lang="en-US" sz="1800" i="1" dirty="0" err="1">
                <a:effectLst/>
                <a:latin typeface="Calibri" panose="020F0502020204030204" pitchFamily="34" charset="0"/>
              </a:rPr>
              <a:t>Karpfenteichwirtschaft</a:t>
            </a:r>
            <a:r>
              <a:rPr lang="en-US" sz="1800" i="1" dirty="0">
                <a:effectLst/>
                <a:latin typeface="Calibri" panose="020F0502020204030204" pitchFamily="34" charset="0"/>
              </a:rPr>
              <a:t> in Bamberg</a:t>
            </a:r>
            <a:r>
              <a:rPr lang="en-US" sz="1800" dirty="0">
                <a:effectLst/>
                <a:latin typeface="Calibri" panose="020F0502020204030204" pitchFamily="34" charset="0"/>
              </a:rPr>
              <a:t>. YouTube, 2024. </a:t>
            </a:r>
            <a:r>
              <a:rPr lang="en-US" sz="1800" dirty="0">
                <a:solidFill>
                  <a:schemeClr val="tx1">
                    <a:lumMod val="95000"/>
                  </a:schemeClr>
                </a:solidFill>
                <a:effectLst/>
                <a:latin typeface="Calibri" panose="020F0502020204030204" pitchFamily="34" charset="0"/>
                <a:hlinkClick r:id="rId2" tooltip="YouTube-Video ”Karpfenteichwirtschaft in Bamberg” von Milena Dust, Victoria Müller und Mario Tews auf YouTube (öffnet Webseite)">
                  <a:extLst>
                    <a:ext uri="{A12FA001-AC4F-418D-AE19-62706E023703}">
                      <ahyp:hlinkClr xmlns:ahyp="http://schemas.microsoft.com/office/drawing/2018/hyperlinkcolor" val="tx"/>
                    </a:ext>
                  </a:extLst>
                </a:hlinkClick>
              </a:rPr>
              <a:t>https://www.youtube.com/watch?v=Vnl-G8lKBvQ</a:t>
            </a:r>
            <a:r>
              <a:rPr lang="en-US" sz="1800" dirty="0">
                <a:effectLst/>
                <a:latin typeface="Calibri" panose="020F0502020204030204" pitchFamily="34" charset="0"/>
              </a:rPr>
              <a:t>.</a:t>
            </a:r>
            <a:endParaRPr lang="de-DE" dirty="0"/>
          </a:p>
          <a:p>
            <a:pPr marL="285750" indent="-285750">
              <a:buFont typeface="Arial" panose="020B0604020202020204" pitchFamily="34" charset="0"/>
              <a:buChar char="•"/>
            </a:pPr>
            <a:r>
              <a:rPr lang="de-DE" dirty="0" err="1">
                <a:solidFill>
                  <a:schemeClr val="tx1">
                    <a:lumMod val="95000"/>
                  </a:schemeClr>
                </a:solidFill>
                <a:ea typeface="Calibri" panose="020F0502020204030204" pitchFamily="34" charset="0"/>
                <a:cs typeface="Times New Roman" panose="02020603050405020304" pitchFamily="18" charset="0"/>
              </a:rPr>
              <a:t>Fenske</a:t>
            </a:r>
            <a:r>
              <a:rPr lang="de-DE" dirty="0">
                <a:solidFill>
                  <a:schemeClr val="tx1">
                    <a:lumMod val="95000"/>
                  </a:schemeClr>
                </a:solidFill>
                <a:ea typeface="Calibri" panose="020F0502020204030204" pitchFamily="34" charset="0"/>
                <a:cs typeface="Times New Roman" panose="02020603050405020304" pitchFamily="18" charset="0"/>
              </a:rPr>
              <a:t>, Michaela. </a:t>
            </a:r>
            <a:r>
              <a:rPr lang="de-DE" dirty="0">
                <a:solidFill>
                  <a:schemeClr val="tx1">
                    <a:lumMod val="95000"/>
                  </a:schemeClr>
                </a:solidFill>
              </a:rPr>
              <a:t>“</a:t>
            </a:r>
            <a:r>
              <a:rPr lang="de-DE" dirty="0">
                <a:solidFill>
                  <a:schemeClr val="tx1">
                    <a:lumMod val="95000"/>
                  </a:schemeClr>
                </a:solidFill>
                <a:ea typeface="Calibri" panose="020F0502020204030204" pitchFamily="34" charset="0"/>
                <a:cs typeface="Times New Roman" panose="02020603050405020304" pitchFamily="18" charset="0"/>
              </a:rPr>
              <a:t>Was Karpfen mit Franken machen.</a:t>
            </a:r>
            <a:r>
              <a:rPr lang="de-DE" dirty="0">
                <a:solidFill>
                  <a:schemeClr val="tx1">
                    <a:lumMod val="95000"/>
                  </a:schemeClr>
                </a:solidFill>
              </a:rPr>
              <a:t> Multispecies-Gesellschaften im Fokus der Europäischen Ethnologie.” </a:t>
            </a:r>
            <a:r>
              <a:rPr lang="de-DE" i="1" dirty="0">
                <a:solidFill>
                  <a:schemeClr val="tx1">
                    <a:lumMod val="95000"/>
                  </a:schemeClr>
                </a:solidFill>
              </a:rPr>
              <a:t>Zeitschrift für Volkskunde</a:t>
            </a:r>
            <a:r>
              <a:rPr lang="de-DE" dirty="0">
                <a:solidFill>
                  <a:schemeClr val="tx1">
                    <a:lumMod val="95000"/>
                  </a:schemeClr>
                </a:solidFill>
              </a:rPr>
              <a:t> 115, </a:t>
            </a:r>
            <a:r>
              <a:rPr lang="de-DE" dirty="0" err="1">
                <a:solidFill>
                  <a:schemeClr val="tx1">
                    <a:lumMod val="95000"/>
                  </a:schemeClr>
                </a:solidFill>
              </a:rPr>
              <a:t>no</a:t>
            </a:r>
            <a:r>
              <a:rPr lang="de-DE" dirty="0">
                <a:solidFill>
                  <a:schemeClr val="tx1">
                    <a:lumMod val="95000"/>
                  </a:schemeClr>
                </a:solidFill>
              </a:rPr>
              <a:t>. 2 (2019), 173-195.</a:t>
            </a:r>
          </a:p>
          <a:p>
            <a:pPr marL="285750" indent="-285750">
              <a:buFont typeface="Arial" panose="020B0604020202020204" pitchFamily="34" charset="0"/>
              <a:buChar char="•"/>
            </a:pPr>
            <a:r>
              <a:rPr lang="de-DE" dirty="0">
                <a:solidFill>
                  <a:schemeClr val="tx1">
                    <a:lumMod val="95000"/>
                  </a:schemeClr>
                </a:solidFill>
                <a:cs typeface="Times New Roman" panose="02020603050405020304" pitchFamily="18" charset="0"/>
              </a:rPr>
              <a:t>Haraway, Donna. </a:t>
            </a:r>
            <a:r>
              <a:rPr lang="de-DE" i="1" dirty="0">
                <a:solidFill>
                  <a:schemeClr val="tx1">
                    <a:lumMod val="95000"/>
                  </a:schemeClr>
                </a:solidFill>
                <a:cs typeface="Times New Roman" panose="02020603050405020304" pitchFamily="18" charset="0"/>
              </a:rPr>
              <a:t>The </a:t>
            </a:r>
            <a:r>
              <a:rPr lang="cs-CZ" i="1" dirty="0">
                <a:solidFill>
                  <a:schemeClr val="tx1">
                    <a:lumMod val="95000"/>
                  </a:schemeClr>
                </a:solidFill>
                <a:cs typeface="Times New Roman" panose="02020603050405020304" pitchFamily="18" charset="0"/>
              </a:rPr>
              <a:t>C</a:t>
            </a:r>
            <a:r>
              <a:rPr lang="de-DE" i="1" dirty="0" err="1">
                <a:solidFill>
                  <a:schemeClr val="tx1">
                    <a:lumMod val="95000"/>
                  </a:schemeClr>
                </a:solidFill>
                <a:cs typeface="Times New Roman" panose="02020603050405020304" pitchFamily="18" charset="0"/>
              </a:rPr>
              <a:t>ompanion</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Species</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Manifesto</a:t>
            </a:r>
            <a:r>
              <a:rPr lang="de-DE" i="1" dirty="0">
                <a:solidFill>
                  <a:schemeClr val="tx1">
                    <a:lumMod val="95000"/>
                  </a:schemeClr>
                </a:solidFill>
                <a:cs typeface="Times New Roman" panose="02020603050405020304" pitchFamily="18" charset="0"/>
              </a:rPr>
              <a:t>. Dogs, People, </a:t>
            </a:r>
            <a:r>
              <a:rPr lang="de-DE" i="1" dirty="0" err="1">
                <a:solidFill>
                  <a:schemeClr val="tx1">
                    <a:lumMod val="95000"/>
                  </a:schemeClr>
                </a:solidFill>
                <a:cs typeface="Times New Roman" panose="02020603050405020304" pitchFamily="18" charset="0"/>
              </a:rPr>
              <a:t>and</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Significant</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Otherness</a:t>
            </a:r>
            <a:r>
              <a:rPr lang="de-DE" dirty="0">
                <a:solidFill>
                  <a:schemeClr val="tx1">
                    <a:lumMod val="95000"/>
                  </a:schemeClr>
                </a:solidFill>
                <a:cs typeface="Times New Roman" panose="02020603050405020304" pitchFamily="18" charset="0"/>
              </a:rPr>
              <a:t>. </a:t>
            </a:r>
            <a:r>
              <a:rPr lang="de-DE" dirty="0">
                <a:solidFill>
                  <a:schemeClr val="tx1">
                    <a:lumMod val="95000"/>
                  </a:schemeClr>
                </a:solidFill>
              </a:rPr>
              <a:t>University </a:t>
            </a:r>
            <a:r>
              <a:rPr lang="de-DE" dirty="0" err="1">
                <a:solidFill>
                  <a:schemeClr val="tx1">
                    <a:lumMod val="95000"/>
                  </a:schemeClr>
                </a:solidFill>
              </a:rPr>
              <a:t>of</a:t>
            </a:r>
            <a:r>
              <a:rPr lang="de-DE" dirty="0">
                <a:solidFill>
                  <a:schemeClr val="tx1">
                    <a:lumMod val="95000"/>
                  </a:schemeClr>
                </a:solidFill>
              </a:rPr>
              <a:t> Chicago Press, </a:t>
            </a:r>
            <a:r>
              <a:rPr lang="de-DE" dirty="0">
                <a:solidFill>
                  <a:schemeClr val="tx1">
                    <a:lumMod val="95000"/>
                  </a:schemeClr>
                </a:solidFill>
                <a:cs typeface="Times New Roman" panose="02020603050405020304" pitchFamily="18" charset="0"/>
              </a:rPr>
              <a:t>2003.</a:t>
            </a:r>
            <a:endParaRPr lang="cs-CZ" dirty="0">
              <a:solidFill>
                <a:schemeClr val="tx1">
                  <a:lumMod val="95000"/>
                </a:schemeClr>
              </a:solidFill>
              <a:cs typeface="Times New Roman" panose="02020603050405020304" pitchFamily="18" charset="0"/>
            </a:endParaRPr>
          </a:p>
          <a:p>
            <a:pPr marL="285750" indent="-285750">
              <a:buFont typeface="Arial" panose="020B0604020202020204" pitchFamily="34" charset="0"/>
              <a:buChar char="•"/>
            </a:pPr>
            <a:r>
              <a:rPr lang="de-DE" dirty="0">
                <a:solidFill>
                  <a:schemeClr val="tx1">
                    <a:lumMod val="95000"/>
                  </a:schemeClr>
                </a:solidFill>
                <a:cs typeface="Times New Roman" panose="02020603050405020304" pitchFamily="18" charset="0"/>
              </a:rPr>
              <a:t>Haraway, Donna. </a:t>
            </a:r>
            <a:r>
              <a:rPr lang="de-DE" i="1" dirty="0" err="1">
                <a:solidFill>
                  <a:schemeClr val="tx1">
                    <a:lumMod val="95000"/>
                  </a:schemeClr>
                </a:solidFill>
                <a:cs typeface="Times New Roman" panose="02020603050405020304" pitchFamily="18" charset="0"/>
              </a:rPr>
              <a:t>Staying</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with</a:t>
            </a:r>
            <a:r>
              <a:rPr lang="de-DE" i="1" dirty="0">
                <a:solidFill>
                  <a:schemeClr val="tx1">
                    <a:lumMod val="95000"/>
                  </a:schemeClr>
                </a:solidFill>
                <a:cs typeface="Times New Roman" panose="02020603050405020304" pitchFamily="18" charset="0"/>
              </a:rPr>
              <a:t> </a:t>
            </a:r>
            <a:r>
              <a:rPr lang="de-DE" i="1" dirty="0" err="1">
                <a:solidFill>
                  <a:schemeClr val="tx1">
                    <a:lumMod val="95000"/>
                  </a:schemeClr>
                </a:solidFill>
                <a:cs typeface="Times New Roman" panose="02020603050405020304" pitchFamily="18" charset="0"/>
              </a:rPr>
              <a:t>the</a:t>
            </a:r>
            <a:r>
              <a:rPr lang="de-DE" i="1" dirty="0">
                <a:solidFill>
                  <a:schemeClr val="tx1">
                    <a:lumMod val="95000"/>
                  </a:schemeClr>
                </a:solidFill>
                <a:cs typeface="Times New Roman" panose="02020603050405020304" pitchFamily="18" charset="0"/>
              </a:rPr>
              <a:t> Trouble. M</a:t>
            </a:r>
            <a:r>
              <a:rPr lang="en-US" i="1" dirty="0" err="1">
                <a:solidFill>
                  <a:schemeClr val="tx1">
                    <a:lumMod val="95000"/>
                  </a:schemeClr>
                </a:solidFill>
              </a:rPr>
              <a:t>aking</a:t>
            </a:r>
            <a:r>
              <a:rPr lang="en-US" i="1" dirty="0">
                <a:solidFill>
                  <a:schemeClr val="tx1">
                    <a:lumMod val="95000"/>
                  </a:schemeClr>
                </a:solidFill>
              </a:rPr>
              <a:t> Kin in the </a:t>
            </a:r>
            <a:r>
              <a:rPr lang="en-US" i="1" dirty="0" err="1">
                <a:solidFill>
                  <a:schemeClr val="tx1">
                    <a:lumMod val="95000"/>
                  </a:schemeClr>
                </a:solidFill>
              </a:rPr>
              <a:t>Chthulucene</a:t>
            </a:r>
            <a:r>
              <a:rPr lang="en-US" dirty="0">
                <a:solidFill>
                  <a:schemeClr val="tx1">
                    <a:lumMod val="95000"/>
                  </a:schemeClr>
                </a:solidFill>
              </a:rPr>
              <a:t>. </a:t>
            </a:r>
            <a:r>
              <a:rPr lang="de-DE" dirty="0" err="1">
                <a:solidFill>
                  <a:schemeClr val="tx1">
                    <a:lumMod val="95000"/>
                  </a:schemeClr>
                </a:solidFill>
              </a:rPr>
              <a:t>Combined</a:t>
            </a:r>
            <a:r>
              <a:rPr lang="de-DE" dirty="0">
                <a:solidFill>
                  <a:schemeClr val="tx1">
                    <a:lumMod val="95000"/>
                  </a:schemeClr>
                </a:solidFill>
              </a:rPr>
              <a:t> Academic </a:t>
            </a:r>
            <a:r>
              <a:rPr lang="de-DE" dirty="0" err="1">
                <a:solidFill>
                  <a:schemeClr val="tx1">
                    <a:lumMod val="95000"/>
                  </a:schemeClr>
                </a:solidFill>
              </a:rPr>
              <a:t>Publ</a:t>
            </a:r>
            <a:r>
              <a:rPr lang="de-DE" dirty="0">
                <a:solidFill>
                  <a:schemeClr val="tx1">
                    <a:lumMod val="95000"/>
                  </a:schemeClr>
                </a:solidFill>
              </a:rPr>
              <a:t>, </a:t>
            </a:r>
            <a:r>
              <a:rPr lang="cs-CZ" dirty="0">
                <a:solidFill>
                  <a:schemeClr val="tx1">
                    <a:lumMod val="95000"/>
                  </a:schemeClr>
                </a:solidFill>
                <a:cs typeface="Times New Roman" panose="02020603050405020304" pitchFamily="18" charset="0"/>
              </a:rPr>
              <a:t>2016</a:t>
            </a:r>
            <a:r>
              <a:rPr lang="de-DE" dirty="0">
                <a:solidFill>
                  <a:schemeClr val="tx1">
                    <a:lumMod val="95000"/>
                  </a:schemeClr>
                </a:solidFill>
                <a:cs typeface="Times New Roman" panose="02020603050405020304" pitchFamily="18" charset="0"/>
              </a:rPr>
              <a:t>.</a:t>
            </a:r>
            <a:endParaRPr lang="de-DE" dirty="0">
              <a:solidFill>
                <a:schemeClr val="tx1">
                  <a:lumMod val="95000"/>
                </a:schemeClr>
              </a:solidFill>
            </a:endParaRPr>
          </a:p>
          <a:p>
            <a:pPr marL="285750" indent="-285750">
              <a:buFont typeface="Arial" panose="020B0604020202020204" pitchFamily="34" charset="0"/>
              <a:buChar char="•"/>
            </a:pPr>
            <a:r>
              <a:rPr lang="de-DE" dirty="0">
                <a:solidFill>
                  <a:schemeClr val="tx1">
                    <a:lumMod val="95000"/>
                  </a:schemeClr>
                </a:solidFill>
                <a:ea typeface="Calibri" panose="020F0502020204030204" pitchFamily="34" charset="0"/>
                <a:cs typeface="Times New Roman" panose="02020603050405020304" pitchFamily="18" charset="0"/>
              </a:rPr>
              <a:t>Latour, Bruno. </a:t>
            </a:r>
            <a:r>
              <a:rPr lang="de-DE" i="1" dirty="0">
                <a:solidFill>
                  <a:schemeClr val="tx1">
                    <a:lumMod val="95000"/>
                  </a:schemeClr>
                </a:solidFill>
                <a:ea typeface="Calibri" panose="020F0502020204030204" pitchFamily="34" charset="0"/>
                <a:cs typeface="Times New Roman" panose="02020603050405020304" pitchFamily="18" charset="0"/>
              </a:rPr>
              <a:t>Eine neue Soziologie für eine neue Gesellschaft. Einführung in die Akteur-Netzwerk-Theorie</a:t>
            </a:r>
            <a:r>
              <a:rPr lang="de-DE" dirty="0">
                <a:solidFill>
                  <a:schemeClr val="tx1">
                    <a:lumMod val="95000"/>
                  </a:schemeClr>
                </a:solidFill>
                <a:ea typeface="Calibri" panose="020F0502020204030204" pitchFamily="34" charset="0"/>
                <a:cs typeface="Times New Roman" panose="02020603050405020304" pitchFamily="18" charset="0"/>
              </a:rPr>
              <a:t>.</a:t>
            </a:r>
            <a:r>
              <a:rPr lang="de-DE" dirty="0">
                <a:solidFill>
                  <a:schemeClr val="tx1">
                    <a:lumMod val="95000"/>
                  </a:schemeClr>
                </a:solidFill>
              </a:rPr>
              <a:t> Suhrkamp</a:t>
            </a:r>
            <a:r>
              <a:rPr lang="de-DE" dirty="0">
                <a:solidFill>
                  <a:schemeClr val="tx1">
                    <a:lumMod val="95000"/>
                  </a:schemeClr>
                </a:solidFill>
                <a:cs typeface="Times New Roman" panose="02020603050405020304" pitchFamily="18" charset="0"/>
              </a:rPr>
              <a:t>, </a:t>
            </a:r>
            <a:r>
              <a:rPr lang="de-DE" dirty="0">
                <a:solidFill>
                  <a:schemeClr val="tx1">
                    <a:lumMod val="95000"/>
                  </a:schemeClr>
                </a:solidFill>
                <a:ea typeface="Calibri" panose="020F0502020204030204" pitchFamily="34" charset="0"/>
                <a:cs typeface="Times New Roman" panose="02020603050405020304" pitchFamily="18" charset="0"/>
              </a:rPr>
              <a:t>2007. </a:t>
            </a:r>
            <a:endParaRPr lang="de-DE" dirty="0">
              <a:solidFill>
                <a:schemeClr val="tx1">
                  <a:lumMod val="95000"/>
                </a:schemeClr>
              </a:solidFill>
            </a:endParaRPr>
          </a:p>
        </p:txBody>
      </p:sp>
    </p:spTree>
    <p:extLst>
      <p:ext uri="{BB962C8B-B14F-4D97-AF65-F5344CB8AC3E}">
        <p14:creationId xmlns:p14="http://schemas.microsoft.com/office/powerpoint/2010/main" val="28156860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3E4F19A7-A959-40BB-972C-4880BAF8EB0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788</Words>
  <Application>Microsoft Macintosh PowerPoint</Application>
  <PresentationFormat>Breitbild</PresentationFormat>
  <Paragraphs>72</Paragraphs>
  <Slides>10</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10</vt:i4>
      </vt:variant>
    </vt:vector>
  </HeadingPairs>
  <TitlesOfParts>
    <vt:vector size="17" baseType="lpstr">
      <vt:lpstr>Arial</vt:lpstr>
      <vt:lpstr>Calibri</vt:lpstr>
      <vt:lpstr>Calibri Light</vt:lpstr>
      <vt:lpstr>Lucida Grande</vt:lpstr>
      <vt:lpstr>Open Sans</vt:lpstr>
      <vt:lpstr>Times New Roman</vt:lpstr>
      <vt:lpstr>Office Theme</vt:lpstr>
      <vt:lpstr>Barbara Wittmann  Multispecies Studies</vt:lpstr>
      <vt:lpstr>Multispecies Studies: Zum Einstieg</vt:lpstr>
      <vt:lpstr>Mulitspecies Studies: Zum Einstieg 2</vt:lpstr>
      <vt:lpstr>Multispecies Studies: Zum Einstieg 3</vt:lpstr>
      <vt:lpstr>Multispecies Studies: Inhalte und Entstehung</vt:lpstr>
      <vt:lpstr>Multispecies Studies: Inhalte und Entstehung 2</vt:lpstr>
      <vt:lpstr>Multispecies Studies: Theorieansätze</vt:lpstr>
      <vt:lpstr>Multispecies Studies: Theorieansätze 2</vt:lpstr>
      <vt:lpstr>Referenzen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 ‘Multispecies Studies’ von Barbara Wittmann aus der multimedialen Serie #Diversitäten der Universität Bamberg</dc:title>
  <dc:subject/>
  <dc:creator>Wittmann, Barbara</dc:creator>
  <cp:keywords/>
  <dc:description/>
  <cp:lastModifiedBy>Sirin Reinhold</cp:lastModifiedBy>
  <cp:revision>44</cp:revision>
  <dcterms:created xsi:type="dcterms:W3CDTF">2024-02-13T10:28:25Z</dcterms:created>
  <dcterms:modified xsi:type="dcterms:W3CDTF">2025-06-04T13:28:01Z</dcterms:modified>
  <cp:category/>
</cp:coreProperties>
</file>