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5"/>
  </p:notesMasterIdLst>
  <p:handoutMasterIdLst>
    <p:handoutMasterId r:id="rId76"/>
  </p:handoutMasterIdLst>
  <p:sldIdLst>
    <p:sldId id="411" r:id="rId2"/>
    <p:sldId id="403" r:id="rId3"/>
    <p:sldId id="398" r:id="rId4"/>
    <p:sldId id="399" r:id="rId5"/>
    <p:sldId id="418" r:id="rId6"/>
    <p:sldId id="402" r:id="rId7"/>
    <p:sldId id="425" r:id="rId8"/>
    <p:sldId id="400" r:id="rId9"/>
    <p:sldId id="401" r:id="rId10"/>
    <p:sldId id="413" r:id="rId11"/>
    <p:sldId id="424" r:id="rId12"/>
    <p:sldId id="313" r:id="rId13"/>
    <p:sldId id="321" r:id="rId14"/>
    <p:sldId id="322" r:id="rId15"/>
    <p:sldId id="323" r:id="rId16"/>
    <p:sldId id="327" r:id="rId17"/>
    <p:sldId id="384" r:id="rId18"/>
    <p:sldId id="385" r:id="rId19"/>
    <p:sldId id="386" r:id="rId20"/>
    <p:sldId id="328" r:id="rId21"/>
    <p:sldId id="329" r:id="rId22"/>
    <p:sldId id="324" r:id="rId23"/>
    <p:sldId id="331" r:id="rId24"/>
    <p:sldId id="332" r:id="rId25"/>
    <p:sldId id="333" r:id="rId26"/>
    <p:sldId id="345" r:id="rId27"/>
    <p:sldId id="346" r:id="rId28"/>
    <p:sldId id="347" r:id="rId29"/>
    <p:sldId id="419" r:id="rId30"/>
    <p:sldId id="420" r:id="rId31"/>
    <p:sldId id="421" r:id="rId32"/>
    <p:sldId id="422" r:id="rId33"/>
    <p:sldId id="423" r:id="rId34"/>
    <p:sldId id="349" r:id="rId35"/>
    <p:sldId id="325" r:id="rId36"/>
    <p:sldId id="358" r:id="rId37"/>
    <p:sldId id="360" r:id="rId38"/>
    <p:sldId id="361" r:id="rId39"/>
    <p:sldId id="394" r:id="rId40"/>
    <p:sldId id="415" r:id="rId41"/>
    <p:sldId id="334" r:id="rId42"/>
    <p:sldId id="362" r:id="rId43"/>
    <p:sldId id="363" r:id="rId44"/>
    <p:sldId id="389" r:id="rId45"/>
    <p:sldId id="416" r:id="rId46"/>
    <p:sldId id="393" r:id="rId47"/>
    <p:sldId id="390" r:id="rId48"/>
    <p:sldId id="392" r:id="rId49"/>
    <p:sldId id="395" r:id="rId50"/>
    <p:sldId id="396" r:id="rId51"/>
    <p:sldId id="397" r:id="rId52"/>
    <p:sldId id="391" r:id="rId53"/>
    <p:sldId id="374" r:id="rId54"/>
    <p:sldId id="364" r:id="rId55"/>
    <p:sldId id="336" r:id="rId56"/>
    <p:sldId id="337" r:id="rId57"/>
    <p:sldId id="375" r:id="rId58"/>
    <p:sldId id="376" r:id="rId59"/>
    <p:sldId id="377" r:id="rId60"/>
    <p:sldId id="338" r:id="rId61"/>
    <p:sldId id="417" r:id="rId62"/>
    <p:sldId id="366" r:id="rId63"/>
    <p:sldId id="344" r:id="rId64"/>
    <p:sldId id="367" r:id="rId65"/>
    <p:sldId id="341" r:id="rId66"/>
    <p:sldId id="378" r:id="rId67"/>
    <p:sldId id="342" r:id="rId68"/>
    <p:sldId id="412" r:id="rId69"/>
    <p:sldId id="408" r:id="rId70"/>
    <p:sldId id="409" r:id="rId71"/>
    <p:sldId id="404" r:id="rId72"/>
    <p:sldId id="405" r:id="rId73"/>
    <p:sldId id="406" r:id="rId74"/>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84" autoAdjust="0"/>
  </p:normalViewPr>
  <p:slideViewPr>
    <p:cSldViewPr>
      <p:cViewPr varScale="1">
        <p:scale>
          <a:sx n="125" d="100"/>
          <a:sy n="125" d="100"/>
        </p:scale>
        <p:origin x="-12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E724E54-7EA2-4BA9-9544-64D64AFBEF7F}" type="datetimeFigureOut">
              <a:rPr lang="en-GB" smtClean="0"/>
              <a:pPr/>
              <a:t>23/06/2017</a:t>
            </a:fld>
            <a:endParaRPr lang="en-GB"/>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84D8648-D01D-43D3-B148-03369E712E68}" type="slidenum">
              <a:rPr lang="en-GB" smtClean="0"/>
              <a:pPr/>
              <a:t>‹Nr.›</a:t>
            </a:fld>
            <a:endParaRPr lang="en-GB"/>
          </a:p>
        </p:txBody>
      </p:sp>
    </p:spTree>
    <p:extLst>
      <p:ext uri="{BB962C8B-B14F-4D97-AF65-F5344CB8AC3E}">
        <p14:creationId xmlns:p14="http://schemas.microsoft.com/office/powerpoint/2010/main" val="270492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325" cy="496701"/>
          </a:xfrm>
          <a:prstGeom prst="rect">
            <a:avLst/>
          </a:prstGeom>
        </p:spPr>
        <p:txBody>
          <a:bodyPr vert="horz" lIns="83786" tIns="41893" rIns="83786" bIns="41893" rtlCol="0"/>
          <a:lstStyle>
            <a:lvl1pPr algn="l">
              <a:defRPr sz="1100"/>
            </a:lvl1pPr>
          </a:lstStyle>
          <a:p>
            <a:endParaRPr lang="en-GB"/>
          </a:p>
        </p:txBody>
      </p:sp>
      <p:sp>
        <p:nvSpPr>
          <p:cNvPr id="3" name="Datumsplatzhalter 2"/>
          <p:cNvSpPr>
            <a:spLocks noGrp="1"/>
          </p:cNvSpPr>
          <p:nvPr>
            <p:ph type="dt" idx="1"/>
          </p:nvPr>
        </p:nvSpPr>
        <p:spPr>
          <a:xfrm>
            <a:off x="3849923" y="0"/>
            <a:ext cx="2946325" cy="496701"/>
          </a:xfrm>
          <a:prstGeom prst="rect">
            <a:avLst/>
          </a:prstGeom>
        </p:spPr>
        <p:txBody>
          <a:bodyPr vert="horz" lIns="83786" tIns="41893" rIns="83786" bIns="41893" rtlCol="0"/>
          <a:lstStyle>
            <a:lvl1pPr algn="r">
              <a:defRPr sz="1100"/>
            </a:lvl1pPr>
          </a:lstStyle>
          <a:p>
            <a:fld id="{F4CD048C-8CFB-4FB4-8740-71A0B2CFFA32}" type="datetimeFigureOut">
              <a:rPr lang="en-GB" smtClean="0"/>
              <a:pPr/>
              <a:t>23/06/2017</a:t>
            </a:fld>
            <a:endParaRPr lang="en-GB"/>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83786" tIns="41893" rIns="83786" bIns="41893" rtlCol="0" anchor="ctr"/>
          <a:lstStyle/>
          <a:p>
            <a:endParaRPr lang="en-GB"/>
          </a:p>
        </p:txBody>
      </p:sp>
      <p:sp>
        <p:nvSpPr>
          <p:cNvPr id="5" name="Notizenplatzhalter 4"/>
          <p:cNvSpPr>
            <a:spLocks noGrp="1"/>
          </p:cNvSpPr>
          <p:nvPr>
            <p:ph type="body" sz="quarter" idx="3"/>
          </p:nvPr>
        </p:nvSpPr>
        <p:spPr>
          <a:xfrm>
            <a:off x="679482" y="4714969"/>
            <a:ext cx="5438711" cy="4467355"/>
          </a:xfrm>
          <a:prstGeom prst="rect">
            <a:avLst/>
          </a:prstGeom>
        </p:spPr>
        <p:txBody>
          <a:bodyPr vert="horz" lIns="83786" tIns="41893" rIns="83786" bIns="41893"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9428464"/>
            <a:ext cx="2946325" cy="496700"/>
          </a:xfrm>
          <a:prstGeom prst="rect">
            <a:avLst/>
          </a:prstGeom>
        </p:spPr>
        <p:txBody>
          <a:bodyPr vert="horz" lIns="83786" tIns="41893" rIns="83786" bIns="41893" rtlCol="0" anchor="b"/>
          <a:lstStyle>
            <a:lvl1pPr algn="l">
              <a:defRPr sz="1100"/>
            </a:lvl1pPr>
          </a:lstStyle>
          <a:p>
            <a:endParaRPr lang="en-GB"/>
          </a:p>
        </p:txBody>
      </p:sp>
      <p:sp>
        <p:nvSpPr>
          <p:cNvPr id="7" name="Foliennummernplatzhalter 6"/>
          <p:cNvSpPr>
            <a:spLocks noGrp="1"/>
          </p:cNvSpPr>
          <p:nvPr>
            <p:ph type="sldNum" sz="quarter" idx="5"/>
          </p:nvPr>
        </p:nvSpPr>
        <p:spPr>
          <a:xfrm>
            <a:off x="3849923" y="9428464"/>
            <a:ext cx="2946325" cy="496700"/>
          </a:xfrm>
          <a:prstGeom prst="rect">
            <a:avLst/>
          </a:prstGeom>
        </p:spPr>
        <p:txBody>
          <a:bodyPr vert="horz" lIns="83786" tIns="41893" rIns="83786" bIns="41893" rtlCol="0" anchor="b"/>
          <a:lstStyle>
            <a:lvl1pPr algn="r">
              <a:defRPr sz="1100"/>
            </a:lvl1pPr>
          </a:lstStyle>
          <a:p>
            <a:fld id="{C77BB0D5-4DAA-4E83-839A-19660B25CC54}" type="slidenum">
              <a:rPr lang="en-GB" smtClean="0"/>
              <a:pPr/>
              <a:t>‹Nr.›</a:t>
            </a:fld>
            <a:endParaRPr lang="en-GB"/>
          </a:p>
        </p:txBody>
      </p:sp>
    </p:spTree>
    <p:extLst>
      <p:ext uri="{BB962C8B-B14F-4D97-AF65-F5344CB8AC3E}">
        <p14:creationId xmlns:p14="http://schemas.microsoft.com/office/powerpoint/2010/main" val="254439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1200">
                <a:solidFill>
                  <a:schemeClr val="tx1"/>
                </a:solidFill>
                <a:latin typeface="Times" panose="02020603050405020304" pitchFamily="18" charset="0"/>
              </a:defRPr>
            </a:lvl1pPr>
            <a:lvl2pPr marL="742950" indent="-285750" defTabSz="906463">
              <a:defRPr sz="1200">
                <a:solidFill>
                  <a:schemeClr val="tx1"/>
                </a:solidFill>
                <a:latin typeface="Times" panose="02020603050405020304" pitchFamily="18" charset="0"/>
              </a:defRPr>
            </a:lvl2pPr>
            <a:lvl3pPr marL="1143000" indent="-228600" defTabSz="906463">
              <a:defRPr sz="1200">
                <a:solidFill>
                  <a:schemeClr val="tx1"/>
                </a:solidFill>
                <a:latin typeface="Times" panose="02020603050405020304" pitchFamily="18" charset="0"/>
              </a:defRPr>
            </a:lvl3pPr>
            <a:lvl4pPr marL="1600200" indent="-228600" defTabSz="906463">
              <a:defRPr sz="1200">
                <a:solidFill>
                  <a:schemeClr val="tx1"/>
                </a:solidFill>
                <a:latin typeface="Times" panose="02020603050405020304" pitchFamily="18" charset="0"/>
              </a:defRPr>
            </a:lvl4pPr>
            <a:lvl5pPr marL="2057400" indent="-228600" defTabSz="906463">
              <a:defRPr sz="1200">
                <a:solidFill>
                  <a:schemeClr val="tx1"/>
                </a:solidFill>
                <a:latin typeface="Times" panose="02020603050405020304" pitchFamily="18" charset="0"/>
              </a:defRPr>
            </a:lvl5pPr>
            <a:lvl6pPr marL="2514600" indent="-228600" defTabSz="906463" eaLnBrk="0" fontAlgn="base" hangingPunct="0">
              <a:spcBef>
                <a:spcPct val="0"/>
              </a:spcBef>
              <a:spcAft>
                <a:spcPct val="0"/>
              </a:spcAft>
              <a:defRPr sz="1200">
                <a:solidFill>
                  <a:schemeClr val="tx1"/>
                </a:solidFill>
                <a:latin typeface="Times" panose="02020603050405020304" pitchFamily="18" charset="0"/>
              </a:defRPr>
            </a:lvl6pPr>
            <a:lvl7pPr marL="2971800" indent="-228600" defTabSz="906463" eaLnBrk="0" fontAlgn="base" hangingPunct="0">
              <a:spcBef>
                <a:spcPct val="0"/>
              </a:spcBef>
              <a:spcAft>
                <a:spcPct val="0"/>
              </a:spcAft>
              <a:defRPr sz="1200">
                <a:solidFill>
                  <a:schemeClr val="tx1"/>
                </a:solidFill>
                <a:latin typeface="Times" panose="02020603050405020304" pitchFamily="18" charset="0"/>
              </a:defRPr>
            </a:lvl7pPr>
            <a:lvl8pPr marL="3429000" indent="-228600" defTabSz="906463" eaLnBrk="0" fontAlgn="base" hangingPunct="0">
              <a:spcBef>
                <a:spcPct val="0"/>
              </a:spcBef>
              <a:spcAft>
                <a:spcPct val="0"/>
              </a:spcAft>
              <a:defRPr sz="1200">
                <a:solidFill>
                  <a:schemeClr val="tx1"/>
                </a:solidFill>
                <a:latin typeface="Times" panose="02020603050405020304" pitchFamily="18" charset="0"/>
              </a:defRPr>
            </a:lvl8pPr>
            <a:lvl9pPr marL="3886200" indent="-228600" defTabSz="906463" eaLnBrk="0" fontAlgn="base" hangingPunct="0">
              <a:spcBef>
                <a:spcPct val="0"/>
              </a:spcBef>
              <a:spcAft>
                <a:spcPct val="0"/>
              </a:spcAft>
              <a:defRPr sz="1200">
                <a:solidFill>
                  <a:schemeClr val="tx1"/>
                </a:solidFill>
                <a:latin typeface="Times" panose="02020603050405020304" pitchFamily="18" charset="0"/>
              </a:defRPr>
            </a:lvl9pPr>
          </a:lstStyle>
          <a:p>
            <a:fld id="{601E8B6E-6F2F-4117-8EA3-A99AD88BDA85}" type="slidenum">
              <a:rPr lang="en-GB" altLang="de-DE" smtClean="0">
                <a:latin typeface="Arial" panose="020B0604020202020204" pitchFamily="34" charset="0"/>
              </a:rPr>
              <a:pPr/>
              <a:t>1</a:t>
            </a:fld>
            <a:endParaRPr lang="en-GB" altLang="de-DE" smtClean="0">
              <a:latin typeface="Arial" panose="020B060402020202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Arial" panose="020B0604020202020204" pitchFamily="34" charset="0"/>
            </a:endParaRPr>
          </a:p>
        </p:txBody>
      </p:sp>
    </p:spTree>
    <p:extLst>
      <p:ext uri="{BB962C8B-B14F-4D97-AF65-F5344CB8AC3E}">
        <p14:creationId xmlns:p14="http://schemas.microsoft.com/office/powerpoint/2010/main" val="247061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umsplatzhalter 3"/>
          <p:cNvSpPr>
            <a:spLocks noGrp="1"/>
          </p:cNvSpPr>
          <p:nvPr>
            <p:ph type="dt" sz="half" idx="10"/>
          </p:nvPr>
        </p:nvSpPr>
        <p:spPr/>
        <p:txBody>
          <a:bodyPr/>
          <a:lstStyle/>
          <a:p>
            <a:fld id="{DAD24623-C4F5-404C-B5EC-1A9C8D60AAA1}" type="datetimeFigureOut">
              <a:rPr lang="en-US" smtClean="0"/>
              <a:pPr/>
              <a:t>6/23/2017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6AAB313D-B513-4512-9F97-F6838CC3E421}" type="slidenum">
              <a:rPr lang="en-US" smtClean="0"/>
              <a:pPr/>
              <a:t>‹Nr.›</a:t>
            </a:fld>
            <a:endParaRPr lang="en-US"/>
          </a:p>
        </p:txBody>
      </p:sp>
    </p:spTree>
    <p:extLst>
      <p:ext uri="{BB962C8B-B14F-4D97-AF65-F5344CB8AC3E}">
        <p14:creationId xmlns:p14="http://schemas.microsoft.com/office/powerpoint/2010/main" val="30278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3" name="Rectangle 5"/>
          <p:cNvSpPr>
            <a:spLocks noChangeArrowheads="1"/>
          </p:cNvSpPr>
          <p:nvPr/>
        </p:nvSpPr>
        <p:spPr bwMode="auto">
          <a:xfrm>
            <a:off x="444500" y="1916113"/>
            <a:ext cx="8299450" cy="4105275"/>
          </a:xfrm>
          <a:prstGeom prst="rect">
            <a:avLst/>
          </a:prstGeom>
          <a:noFill/>
          <a:ln w="3175">
            <a:solidFill>
              <a:srgbClr val="52575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1200">
                <a:solidFill>
                  <a:schemeClr val="tx1"/>
                </a:solidFill>
                <a:latin typeface="Times" panose="02020603050405020304" pitchFamily="18" charset="0"/>
              </a:defRPr>
            </a:lvl1pPr>
            <a:lvl2pPr marL="742950" indent="-285750" algn="ctr">
              <a:defRPr sz="1200">
                <a:solidFill>
                  <a:schemeClr val="tx1"/>
                </a:solidFill>
                <a:latin typeface="Times" panose="02020603050405020304" pitchFamily="18" charset="0"/>
              </a:defRPr>
            </a:lvl2pPr>
            <a:lvl3pPr marL="1143000" indent="-228600" algn="ctr">
              <a:defRPr sz="1200">
                <a:solidFill>
                  <a:schemeClr val="tx1"/>
                </a:solidFill>
                <a:latin typeface="Times" panose="02020603050405020304" pitchFamily="18" charset="0"/>
              </a:defRPr>
            </a:lvl3pPr>
            <a:lvl4pPr marL="1600200" indent="-228600" algn="ctr">
              <a:defRPr sz="1200">
                <a:solidFill>
                  <a:schemeClr val="tx1"/>
                </a:solidFill>
                <a:latin typeface="Times" panose="02020603050405020304" pitchFamily="18" charset="0"/>
              </a:defRPr>
            </a:lvl4pPr>
            <a:lvl5pPr marL="2057400" indent="-228600" algn="ctr">
              <a:defRPr sz="1200">
                <a:solidFill>
                  <a:schemeClr val="tx1"/>
                </a:solidFill>
                <a:latin typeface="Times" panose="02020603050405020304" pitchFamily="18" charset="0"/>
              </a:defRPr>
            </a:lvl5pPr>
            <a:lvl6pPr marL="2514600" indent="-228600" algn="ctr" eaLnBrk="0" fontAlgn="base" hangingPunct="0">
              <a:spcBef>
                <a:spcPct val="0"/>
              </a:spcBef>
              <a:spcAft>
                <a:spcPct val="0"/>
              </a:spcAft>
              <a:defRPr sz="1200">
                <a:solidFill>
                  <a:schemeClr val="tx1"/>
                </a:solidFill>
                <a:latin typeface="Times" panose="02020603050405020304" pitchFamily="18" charset="0"/>
              </a:defRPr>
            </a:lvl6pPr>
            <a:lvl7pPr marL="2971800" indent="-228600" algn="ctr" eaLnBrk="0" fontAlgn="base" hangingPunct="0">
              <a:spcBef>
                <a:spcPct val="0"/>
              </a:spcBef>
              <a:spcAft>
                <a:spcPct val="0"/>
              </a:spcAft>
              <a:defRPr sz="1200">
                <a:solidFill>
                  <a:schemeClr val="tx1"/>
                </a:solidFill>
                <a:latin typeface="Times" panose="02020603050405020304" pitchFamily="18" charset="0"/>
              </a:defRPr>
            </a:lvl7pPr>
            <a:lvl8pPr marL="3429000" indent="-228600" algn="ctr" eaLnBrk="0" fontAlgn="base" hangingPunct="0">
              <a:spcBef>
                <a:spcPct val="0"/>
              </a:spcBef>
              <a:spcAft>
                <a:spcPct val="0"/>
              </a:spcAft>
              <a:defRPr sz="1200">
                <a:solidFill>
                  <a:schemeClr val="tx1"/>
                </a:solidFill>
                <a:latin typeface="Times" panose="02020603050405020304" pitchFamily="18" charset="0"/>
              </a:defRPr>
            </a:lvl8pPr>
            <a:lvl9pPr marL="3886200" indent="-228600" algn="ctr" eaLnBrk="0" fontAlgn="base" hangingPunct="0">
              <a:spcBef>
                <a:spcPct val="0"/>
              </a:spcBef>
              <a:spcAft>
                <a:spcPct val="0"/>
              </a:spcAft>
              <a:defRPr sz="1200">
                <a:solidFill>
                  <a:schemeClr val="tx1"/>
                </a:solidFill>
                <a:latin typeface="Times" panose="02020603050405020304" pitchFamily="18" charset="0"/>
              </a:defRPr>
            </a:lvl9pPr>
          </a:lstStyle>
          <a:p>
            <a:pPr>
              <a:defRPr/>
            </a:pPr>
            <a:endParaRPr lang="de-DE" altLang="de-DE"/>
          </a:p>
        </p:txBody>
      </p:sp>
      <p:pic>
        <p:nvPicPr>
          <p:cNvPr id="4" name="Picture 8" descr="ASB_uk_log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6165850"/>
            <a:ext cx="17272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ni_kopfbalken_weiß"/>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ogo-sw-transparent_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64388" y="190500"/>
            <a:ext cx="1273175"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subTitle" idx="1"/>
          </p:nvPr>
        </p:nvSpPr>
        <p:spPr>
          <a:xfrm>
            <a:off x="2208213" y="4149725"/>
            <a:ext cx="3384550" cy="1225550"/>
          </a:xfrm>
        </p:spPr>
        <p:txBody>
          <a:bodyPr/>
          <a:lstStyle>
            <a:lvl1pPr>
              <a:defRPr/>
            </a:lvl1pPr>
          </a:lstStyle>
          <a:p>
            <a:r>
              <a:rPr lang="da-DK"/>
              <a:t>Click to edit Master subtitle style</a:t>
            </a:r>
          </a:p>
        </p:txBody>
      </p:sp>
    </p:spTree>
    <p:extLst>
      <p:ext uri="{BB962C8B-B14F-4D97-AF65-F5344CB8AC3E}">
        <p14:creationId xmlns:p14="http://schemas.microsoft.com/office/powerpoint/2010/main" val="332838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dt"/>
          </p:nvPr>
        </p:nvSpPr>
        <p:spPr>
          <a:xfrm>
            <a:off x="457200" y="6356520"/>
            <a:ext cx="2133360" cy="364680"/>
          </a:xfrm>
          <a:prstGeom prst="rect">
            <a:avLst/>
          </a:prstGeom>
        </p:spPr>
        <p:txBody>
          <a:bodyPr lIns="90000" tIns="45000" rIns="90000" bIns="45000"/>
          <a:lstStyle/>
          <a:p>
            <a:r>
              <a:rPr lang="de-DE" sz="1200">
                <a:solidFill>
                  <a:srgbClr val="8B8B8B"/>
                </a:solidFill>
                <a:latin typeface="Calibri"/>
              </a:rPr>
              <a:t>&lt;Datum/Uhrzeit&gt;05.06.11</a:t>
            </a:r>
            <a:endParaRPr/>
          </a:p>
        </p:txBody>
      </p:sp>
      <p:sp>
        <p:nvSpPr>
          <p:cNvPr id="6" name="PlaceHolder 2"/>
          <p:cNvSpPr>
            <a:spLocks noGrp="1"/>
          </p:cNvSpPr>
          <p:nvPr>
            <p:ph type="ftr"/>
          </p:nvPr>
        </p:nvSpPr>
        <p:spPr>
          <a:xfrm>
            <a:off x="3124080" y="6356520"/>
            <a:ext cx="2895120" cy="364680"/>
          </a:xfrm>
          <a:prstGeom prst="rect">
            <a:avLst/>
          </a:prstGeom>
        </p:spPr>
        <p:txBody>
          <a:bodyPr lIns="90000" tIns="45000" rIns="90000" bIns="45000"/>
          <a:lstStyle/>
          <a:p>
            <a:r>
              <a:rPr lang="de-DE"/>
              <a:t>&lt;Fußzeile&gt;</a:t>
            </a:r>
            <a:endParaRPr/>
          </a:p>
        </p:txBody>
      </p:sp>
      <p:sp>
        <p:nvSpPr>
          <p:cNvPr id="2" name="PlaceHolder 3"/>
          <p:cNvSpPr>
            <a:spLocks noGrp="1"/>
          </p:cNvSpPr>
          <p:nvPr>
            <p:ph type="sldNum"/>
          </p:nvPr>
        </p:nvSpPr>
        <p:spPr>
          <a:xfrm>
            <a:off x="6553080" y="6356520"/>
            <a:ext cx="2133360" cy="364680"/>
          </a:xfrm>
          <a:prstGeom prst="rect">
            <a:avLst/>
          </a:prstGeom>
        </p:spPr>
        <p:txBody>
          <a:bodyPr lIns="90000" tIns="45000" rIns="90000" bIns="45000"/>
          <a:lstStyle/>
          <a:p>
            <a:fld id="{4161B111-5121-4181-81B1-71C161B1D1F1}" type="slidenum">
              <a:rPr lang="de-DE" sz="1200">
                <a:solidFill>
                  <a:srgbClr val="8B8B8B"/>
                </a:solidFill>
                <a:latin typeface="Calibri"/>
              </a:rPr>
              <a:pPr/>
              <a:t>‹Nr.›</a:t>
            </a:fld>
            <a:fld id="{2181F1A1-8131-41F1-81F1-1191219181A1}" type="slidenum">
              <a:rPr lang="de-DE" sz="1200">
                <a:solidFill>
                  <a:srgbClr val="8B8B8B"/>
                </a:solidFill>
                <a:latin typeface="Calibri"/>
              </a:rPr>
              <a:pPr/>
              <a:t>‹Nr.›</a:t>
            </a:fld>
            <a:endParaRPr/>
          </a:p>
        </p:txBody>
      </p:sp>
      <p:sp>
        <p:nvSpPr>
          <p:cNvPr id="3" name="PlaceHolder 4"/>
          <p:cNvSpPr>
            <a:spLocks noGrp="1"/>
          </p:cNvSpPr>
          <p:nvPr>
            <p:ph type="title"/>
          </p:nvPr>
        </p:nvSpPr>
        <p:spPr>
          <a:xfrm>
            <a:off x="457200" y="273600"/>
            <a:ext cx="8229240" cy="1144800"/>
          </a:xfrm>
          <a:prstGeom prst="rect">
            <a:avLst/>
          </a:prstGeom>
        </p:spPr>
        <p:txBody>
          <a:bodyPr wrap="none" lIns="0" tIns="0" rIns="0" bIns="0" anchor="ctr"/>
          <a:lstStyle/>
          <a:p>
            <a:r>
              <a:rPr lang="de-DE"/>
              <a:t>Klicken Sie, um das Format des Titeltextes zu bearbeiten</a:t>
            </a:r>
            <a:endParaRPr/>
          </a:p>
        </p:txBody>
      </p:sp>
      <p:sp>
        <p:nvSpPr>
          <p:cNvPr id="4" name="PlaceHolder 5"/>
          <p:cNvSpPr>
            <a:spLocks noGrp="1"/>
          </p:cNvSpPr>
          <p:nvPr>
            <p:ph type="body"/>
          </p:nvPr>
        </p:nvSpPr>
        <p:spPr>
          <a:xfrm>
            <a:off x="457200" y="1604520"/>
            <a:ext cx="8229240" cy="4525920"/>
          </a:xfrm>
          <a:prstGeom prst="rect">
            <a:avLst/>
          </a:prstGeom>
        </p:spPr>
        <p:txBody>
          <a:bodyPr wrap="none" lIns="0" tIns="0" rIns="0" bIns="0"/>
          <a:lstStyle/>
          <a:p>
            <a:pPr>
              <a:buSzPct val="45000"/>
              <a:buFont typeface="StarSymbol"/>
              <a:buChar char=""/>
            </a:pPr>
            <a:r>
              <a:rPr lang="de-DE"/>
              <a:t>Klicken Sie, um die Formate des Gliederungstextes zu bearbeiten</a:t>
            </a:r>
            <a:endParaRPr/>
          </a:p>
          <a:p>
            <a:pPr lvl="1">
              <a:buSzPct val="45000"/>
              <a:buFont typeface="StarSymbol"/>
              <a:buChar char=""/>
            </a:pPr>
            <a:r>
              <a:rPr lang="de-DE"/>
              <a:t>Zweite Gliederungsebene</a:t>
            </a:r>
            <a:endParaRPr/>
          </a:p>
          <a:p>
            <a:pPr lvl="2">
              <a:buSzPct val="75000"/>
              <a:buFont typeface="StarSymbol"/>
              <a:buChar char=""/>
            </a:pPr>
            <a:r>
              <a:rPr lang="de-DE"/>
              <a:t>Dritte Gliederungsebene</a:t>
            </a:r>
            <a:endParaRPr/>
          </a:p>
          <a:p>
            <a:pPr lvl="3">
              <a:buSzPct val="45000"/>
              <a:buFont typeface="StarSymbol"/>
              <a:buChar char=""/>
            </a:pPr>
            <a:r>
              <a:rPr lang="de-DE"/>
              <a:t>Vierte Gliederungsebene</a:t>
            </a:r>
            <a:endParaRPr/>
          </a:p>
          <a:p>
            <a:pPr lvl="4">
              <a:buSzPct val="75000"/>
              <a:buFont typeface="StarSymbol"/>
              <a:buChar char=""/>
            </a:pPr>
            <a:r>
              <a:rPr lang="de-DE"/>
              <a:t>Fünfte Gliederungsebene</a:t>
            </a:r>
            <a:endParaRPr/>
          </a:p>
          <a:p>
            <a:pPr lvl="5">
              <a:buSzPct val="45000"/>
              <a:buFont typeface="StarSymbol"/>
              <a:buChar char=""/>
            </a:pPr>
            <a:r>
              <a:rPr lang="de-DE"/>
              <a:t>Sechste Gliederungsebene</a:t>
            </a:r>
            <a:endParaRPr/>
          </a:p>
          <a:p>
            <a:pPr lvl="6">
              <a:buSzPct val="45000"/>
              <a:buFont typeface="StarSymbol"/>
              <a:buChar char=""/>
            </a:pPr>
            <a:r>
              <a:rPr lang="de-DE"/>
              <a:t>Siebente Gliederungsebene</a:t>
            </a:r>
            <a:endParaRPr/>
          </a:p>
          <a:p>
            <a:pPr lvl="7">
              <a:buSzPct val="45000"/>
              <a:buFont typeface="StarSymbol"/>
              <a:buChar char=""/>
            </a:pPr>
            <a:r>
              <a:rPr lang="de-DE"/>
              <a:t>Achte Gliederungsebene</a:t>
            </a:r>
            <a:endParaRPr/>
          </a:p>
          <a:p>
            <a:pPr lvl="8">
              <a:buSzPct val="45000"/>
              <a:buFont typeface="StarSymbol"/>
              <a:buChar char=""/>
            </a:pPr>
            <a:r>
              <a:rPr lang="de-DE"/>
              <a:t>Neunte Gliederungsebene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it-support@uni-Bamberg.de" TargetMode="External"/><Relationship Id="rId2" Type="http://schemas.openxmlformats.org/officeDocument/2006/relationships/hyperlink" Target="file:///\\lizenz01.rz.uni-Bamberg.de\Stata_SoWi"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827088" y="1484313"/>
            <a:ext cx="7561262" cy="1368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de-DE" sz="2400" dirty="0" smtClean="0">
                <a:solidFill>
                  <a:srgbClr val="006699"/>
                </a:solidFill>
              </a:rPr>
              <a:t/>
            </a:r>
            <a:br>
              <a:rPr lang="en-GB" altLang="de-DE" sz="2400" dirty="0" smtClean="0">
                <a:solidFill>
                  <a:srgbClr val="006699"/>
                </a:solidFill>
              </a:rPr>
            </a:br>
            <a:r>
              <a:rPr lang="en-GB" altLang="de-DE" sz="2400" b="1" dirty="0" smtClean="0">
                <a:solidFill>
                  <a:srgbClr val="006699"/>
                </a:solidFill>
              </a:rPr>
              <a:t>Migration and the Labour Market </a:t>
            </a:r>
            <a:r>
              <a:rPr lang="en-GB" altLang="de-DE" sz="2400" dirty="0" smtClean="0">
                <a:solidFill>
                  <a:srgbClr val="006699"/>
                </a:solidFill>
              </a:rPr>
              <a:t>                  </a:t>
            </a:r>
          </a:p>
        </p:txBody>
      </p:sp>
      <p:sp>
        <p:nvSpPr>
          <p:cNvPr id="5124" name="Rectangle 7"/>
          <p:cNvSpPr>
            <a:spLocks noGrp="1" noChangeArrowheads="1"/>
          </p:cNvSpPr>
          <p:nvPr>
            <p:ph type="subTitle" idx="1"/>
          </p:nvPr>
        </p:nvSpPr>
        <p:spPr>
          <a:xfrm>
            <a:off x="900113" y="3429000"/>
            <a:ext cx="7110413" cy="1152128"/>
          </a:xfrm>
        </p:spPr>
        <p:txBody>
          <a:bodyPr/>
          <a:lstStyle/>
          <a:p>
            <a:pPr marL="0" indent="0">
              <a:tabLst/>
            </a:pPr>
            <a:endParaRPr lang="de-DE" altLang="de-DE" sz="2000" dirty="0" smtClean="0">
              <a:solidFill>
                <a:srgbClr val="002060"/>
              </a:solidFill>
            </a:endParaRPr>
          </a:p>
          <a:p>
            <a:pPr marL="0" indent="0">
              <a:tabLst/>
            </a:pPr>
            <a:endParaRPr lang="de-DE" altLang="de-DE" sz="2000" dirty="0" smtClean="0">
              <a:solidFill>
                <a:srgbClr val="002060"/>
              </a:solidFill>
            </a:endParaRPr>
          </a:p>
          <a:p>
            <a:pPr marL="0" indent="0">
              <a:tabLst/>
            </a:pPr>
            <a:r>
              <a:rPr lang="de-DE" altLang="de-DE" sz="2000" b="1" dirty="0" smtClean="0">
                <a:solidFill>
                  <a:schemeClr val="tx2">
                    <a:lumMod val="75000"/>
                  </a:schemeClr>
                </a:solidFill>
              </a:rPr>
              <a:t>Prof. Dr. Herbert Brücker</a:t>
            </a:r>
          </a:p>
          <a:p>
            <a:pPr marL="0" indent="0">
              <a:tabLst/>
            </a:pPr>
            <a:endParaRPr lang="de-DE" altLang="de-DE" sz="2000" dirty="0" smtClean="0">
              <a:solidFill>
                <a:srgbClr val="002060"/>
              </a:solidFill>
            </a:endParaRPr>
          </a:p>
          <a:p>
            <a:pPr marL="0" indent="0">
              <a:tabLst/>
            </a:pPr>
            <a:endParaRPr lang="de-DE" altLang="de-DE" sz="2000" dirty="0">
              <a:solidFill>
                <a:srgbClr val="002060"/>
              </a:solidFill>
            </a:endParaRPr>
          </a:p>
          <a:p>
            <a:pPr marL="0" indent="0">
              <a:tabLst/>
            </a:pPr>
            <a:endParaRPr lang="de-DE" altLang="de-DE" sz="2000" dirty="0" smtClean="0">
              <a:solidFill>
                <a:srgbClr val="002060"/>
              </a:solidFill>
            </a:endParaRPr>
          </a:p>
          <a:p>
            <a:pPr marL="0" indent="0">
              <a:tabLst/>
            </a:pPr>
            <a:r>
              <a:rPr lang="de-DE" altLang="de-DE" sz="2000" b="1" dirty="0" smtClean="0">
                <a:solidFill>
                  <a:schemeClr val="tx2">
                    <a:lumMod val="75000"/>
                  </a:schemeClr>
                </a:solidFill>
              </a:rPr>
              <a:t>Bamberg, June 1/June 22, 2017</a:t>
            </a:r>
          </a:p>
          <a:p>
            <a:pPr marL="0" indent="0">
              <a:tabLst/>
            </a:pPr>
            <a:endParaRPr lang="de-DE" altLang="de-DE" sz="2000" b="1" dirty="0" smtClean="0">
              <a:solidFill>
                <a:schemeClr val="tx2">
                  <a:lumMod val="75000"/>
                </a:schemeClr>
              </a:solidFill>
            </a:endParaRPr>
          </a:p>
          <a:p>
            <a:pPr marL="0" indent="0">
              <a:tabLst/>
            </a:pPr>
            <a:endParaRPr lang="de-DE" altLang="de-DE" sz="2000" b="1" dirty="0" smtClean="0">
              <a:solidFill>
                <a:schemeClr val="tx2">
                  <a:lumMod val="75000"/>
                </a:schemeClr>
              </a:solidFill>
            </a:endParaRPr>
          </a:p>
          <a:p>
            <a:pPr marL="0" indent="0">
              <a:tabLst/>
            </a:pPr>
            <a:endParaRPr lang="de-DE" altLang="de-DE" b="1" dirty="0" smtClean="0">
              <a:solidFill>
                <a:schemeClr val="tx2">
                  <a:lumMod val="75000"/>
                </a:schemeClr>
              </a:solidFill>
            </a:endParaRPr>
          </a:p>
          <a:p>
            <a:pPr marL="0" indent="0">
              <a:tabLst/>
            </a:pPr>
            <a:endParaRPr lang="de-DE" altLang="de-DE" dirty="0" smtClean="0"/>
          </a:p>
        </p:txBody>
      </p:sp>
      <p:sp>
        <p:nvSpPr>
          <p:cNvPr id="5125" name="Rectangle 9"/>
          <p:cNvSpPr>
            <a:spLocks noChangeArrowheads="1"/>
          </p:cNvSpPr>
          <p:nvPr/>
        </p:nvSpPr>
        <p:spPr bwMode="auto">
          <a:xfrm>
            <a:off x="827088" y="2420938"/>
            <a:ext cx="7561262"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a:solidFill>
                  <a:schemeClr val="tx1"/>
                </a:solidFill>
                <a:latin typeface="Verdana" panose="020B0604030504040204" pitchFamily="34" charset="0"/>
              </a:defRPr>
            </a:lvl1pPr>
            <a:lvl2pPr marL="742950" indent="-285750">
              <a:spcBef>
                <a:spcPct val="20000"/>
              </a:spcBef>
              <a:buChar char="•"/>
              <a:defRPr>
                <a:solidFill>
                  <a:schemeClr val="tx1"/>
                </a:solidFill>
                <a:latin typeface="Verdana" panose="020B0604030504040204" pitchFamily="34" charset="0"/>
              </a:defRPr>
            </a:lvl2pPr>
            <a:lvl3pPr marL="1143000" indent="-228600">
              <a:spcBef>
                <a:spcPct val="20000"/>
              </a:spcBef>
              <a:buChar char="·"/>
              <a:defRPr sz="1600">
                <a:solidFill>
                  <a:schemeClr val="tx1"/>
                </a:solidFill>
                <a:latin typeface="Verdana" panose="020B0604030504040204" pitchFamily="34" charset="0"/>
              </a:defRPr>
            </a:lvl3pPr>
            <a:lvl4pPr marL="1600200" indent="-228600">
              <a:spcBef>
                <a:spcPct val="20000"/>
              </a:spcBef>
              <a:buChar char="–"/>
              <a:defRPr sz="1600">
                <a:solidFill>
                  <a:schemeClr val="tx1"/>
                </a:solidFill>
                <a:latin typeface="Verdana" panose="020B0604030504040204" pitchFamily="34" charset="0"/>
              </a:defRPr>
            </a:lvl4pPr>
            <a:lvl5pPr marL="2057400" indent="-228600">
              <a:spcBef>
                <a:spcPct val="20000"/>
              </a:spcBef>
              <a:buChar char="»"/>
              <a:defRPr sz="16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1600">
                <a:solidFill>
                  <a:schemeClr val="tx1"/>
                </a:solidFill>
                <a:latin typeface="Verdana" panose="020B0604030504040204" pitchFamily="34" charset="0"/>
              </a:defRPr>
            </a:lvl9pPr>
          </a:lstStyle>
          <a:p>
            <a:pPr>
              <a:spcBef>
                <a:spcPct val="0"/>
              </a:spcBef>
            </a:pPr>
            <a:endParaRPr lang="en-GB" altLang="de-DE" sz="2400" b="1" dirty="0" smtClean="0">
              <a:solidFill>
                <a:srgbClr val="006699"/>
              </a:solidFill>
            </a:endParaRPr>
          </a:p>
          <a:p>
            <a:pPr>
              <a:spcBef>
                <a:spcPct val="0"/>
              </a:spcBef>
            </a:pPr>
            <a:r>
              <a:rPr lang="en-GB" altLang="de-DE" sz="2400" b="1" dirty="0" smtClean="0">
                <a:solidFill>
                  <a:srgbClr val="006699"/>
                </a:solidFill>
              </a:rPr>
              <a:t>STATA: An Introduction into the Basics</a:t>
            </a:r>
            <a:r>
              <a:rPr lang="en-GB" altLang="de-DE" sz="2400" b="1" dirty="0">
                <a:solidFill>
                  <a:srgbClr val="006699"/>
                </a:solidFill>
              </a:rPr>
              <a:t>	                   </a:t>
            </a:r>
          </a:p>
        </p:txBody>
      </p:sp>
      <p:sp>
        <p:nvSpPr>
          <p:cNvPr id="5126" name="Line 10"/>
          <p:cNvSpPr>
            <a:spLocks noChangeShapeType="1"/>
          </p:cNvSpPr>
          <p:nvPr/>
        </p:nvSpPr>
        <p:spPr bwMode="auto">
          <a:xfrm>
            <a:off x="827088" y="2564904"/>
            <a:ext cx="5616575" cy="0"/>
          </a:xfrm>
          <a:prstGeom prst="line">
            <a:avLst/>
          </a:prstGeom>
          <a:noFill/>
          <a:ln w="9525">
            <a:solidFill>
              <a:srgbClr val="006699"/>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Tree>
    <p:extLst>
      <p:ext uri="{BB962C8B-B14F-4D97-AF65-F5344CB8AC3E}">
        <p14:creationId xmlns:p14="http://schemas.microsoft.com/office/powerpoint/2010/main" val="2542571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52736"/>
            <a:ext cx="7560840" cy="4001095"/>
          </a:xfrm>
          <a:prstGeom prst="rect">
            <a:avLst/>
          </a:prstGeom>
          <a:noFill/>
        </p:spPr>
        <p:txBody>
          <a:bodyPr wrap="square" rtlCol="0">
            <a:spAutoFit/>
          </a:bodyPr>
          <a:lstStyle/>
          <a:p>
            <a:endParaRPr lang="en-US" sz="2800" dirty="0" smtClean="0">
              <a:latin typeface="Calibri" pitchFamily="34" charset="0"/>
            </a:endParaRPr>
          </a:p>
          <a:p>
            <a:pPr algn="ctr"/>
            <a:endParaRPr lang="en-US" sz="3200" b="1" dirty="0" smtClean="0">
              <a:latin typeface="Calibri" pitchFamily="34" charset="0"/>
            </a:endParaRPr>
          </a:p>
          <a:p>
            <a:pPr algn="ctr"/>
            <a:endParaRPr lang="en-US" sz="3200" b="1" dirty="0">
              <a:latin typeface="Calibri" pitchFamily="34" charset="0"/>
            </a:endParaRPr>
          </a:p>
          <a:p>
            <a:pPr algn="ctr"/>
            <a:endParaRPr lang="en-US" sz="3200" b="1" dirty="0">
              <a:latin typeface="Calibri" pitchFamily="34" charset="0"/>
            </a:endParaRPr>
          </a:p>
          <a:p>
            <a:pPr algn="ctr"/>
            <a:r>
              <a:rPr lang="en-US" sz="3200" b="1" dirty="0" smtClean="0">
                <a:latin typeface="Calibri" pitchFamily="34" charset="0"/>
              </a:rPr>
              <a:t>Working with STATA: </a:t>
            </a:r>
            <a:br>
              <a:rPr lang="en-US" sz="3200" b="1" dirty="0" smtClean="0">
                <a:latin typeface="Calibri" pitchFamily="34" charset="0"/>
              </a:rPr>
            </a:br>
            <a:r>
              <a:rPr lang="en-US" sz="3200" b="1" dirty="0" smtClean="0">
                <a:latin typeface="Calibri" pitchFamily="34" charset="0"/>
              </a:rPr>
              <a:t>Introduction into the Basics</a:t>
            </a: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742193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52736"/>
            <a:ext cx="7560840" cy="2893100"/>
          </a:xfrm>
          <a:prstGeom prst="rect">
            <a:avLst/>
          </a:prstGeom>
          <a:noFill/>
        </p:spPr>
        <p:txBody>
          <a:bodyPr wrap="square" rtlCol="0">
            <a:spAutoFit/>
          </a:bodyPr>
          <a:lstStyle/>
          <a:p>
            <a:r>
              <a:rPr lang="en-US" sz="2800" dirty="0" smtClean="0">
                <a:latin typeface="Calibri" pitchFamily="34" charset="0"/>
              </a:rPr>
              <a:t>Best STATA textbook in German:</a:t>
            </a:r>
            <a:endParaRPr lang="en-US" sz="2800" dirty="0">
              <a:latin typeface="Calibri" pitchFamily="34" charset="0"/>
            </a:endParaRPr>
          </a:p>
          <a:p>
            <a:pPr lvl="1"/>
            <a:endParaRPr lang="en-US" sz="2200" dirty="0">
              <a:latin typeface="Calibri" pitchFamily="34" charset="0"/>
            </a:endParaRPr>
          </a:p>
          <a:p>
            <a:pPr lvl="1"/>
            <a:r>
              <a:rPr lang="en-US" sz="2200" dirty="0" smtClean="0">
                <a:latin typeface="Calibri" pitchFamily="34" charset="0"/>
              </a:rPr>
              <a:t>Ulrich Kohler / </a:t>
            </a:r>
            <a:r>
              <a:rPr lang="en-US" sz="2200" dirty="0" err="1" smtClean="0">
                <a:latin typeface="Calibri" pitchFamily="34" charset="0"/>
              </a:rPr>
              <a:t>Frauke</a:t>
            </a:r>
            <a:r>
              <a:rPr lang="en-US" sz="2200" dirty="0" smtClean="0">
                <a:latin typeface="Calibri" pitchFamily="34" charset="0"/>
              </a:rPr>
              <a:t> </a:t>
            </a:r>
            <a:r>
              <a:rPr lang="en-US" sz="2200" dirty="0" err="1" smtClean="0">
                <a:latin typeface="Calibri" pitchFamily="34" charset="0"/>
              </a:rPr>
              <a:t>Kreuter</a:t>
            </a:r>
            <a:r>
              <a:rPr lang="en-US" sz="2200" dirty="0" smtClean="0">
                <a:latin typeface="Calibri" pitchFamily="34" charset="0"/>
              </a:rPr>
              <a:t>: </a:t>
            </a:r>
            <a:r>
              <a:rPr lang="en-US" sz="2200" dirty="0" err="1" smtClean="0">
                <a:latin typeface="Calibri" pitchFamily="34" charset="0"/>
              </a:rPr>
              <a:t>Datananalyse</a:t>
            </a:r>
            <a:r>
              <a:rPr lang="en-US" sz="2200" dirty="0" smtClean="0">
                <a:latin typeface="Calibri" pitchFamily="34" charset="0"/>
              </a:rPr>
              <a:t> </a:t>
            </a:r>
            <a:r>
              <a:rPr lang="en-US" sz="2200" dirty="0" err="1" smtClean="0">
                <a:latin typeface="Calibri" pitchFamily="34" charset="0"/>
              </a:rPr>
              <a:t>mit</a:t>
            </a:r>
            <a:r>
              <a:rPr lang="en-US" sz="2200" dirty="0" smtClean="0">
                <a:latin typeface="Calibri" pitchFamily="34" charset="0"/>
              </a:rPr>
              <a:t> STATA: </a:t>
            </a:r>
            <a:r>
              <a:rPr lang="en-US" sz="2200" dirty="0" err="1" smtClean="0">
                <a:latin typeface="Calibri" pitchFamily="34" charset="0"/>
              </a:rPr>
              <a:t>allgemeine</a:t>
            </a:r>
            <a:r>
              <a:rPr lang="en-US" sz="2200" dirty="0" smtClean="0">
                <a:latin typeface="Calibri" pitchFamily="34" charset="0"/>
              </a:rPr>
              <a:t> </a:t>
            </a:r>
            <a:r>
              <a:rPr lang="en-US" sz="2200" dirty="0" err="1" smtClean="0">
                <a:latin typeface="Calibri" pitchFamily="34" charset="0"/>
              </a:rPr>
              <a:t>Konzeote</a:t>
            </a:r>
            <a:r>
              <a:rPr lang="en-US" sz="2200" dirty="0" smtClean="0">
                <a:latin typeface="Calibri" pitchFamily="34" charset="0"/>
              </a:rPr>
              <a:t> der </a:t>
            </a:r>
            <a:r>
              <a:rPr lang="en-US" sz="2200" dirty="0" err="1" smtClean="0">
                <a:latin typeface="Calibri" pitchFamily="34" charset="0"/>
              </a:rPr>
              <a:t>Datenanalyse</a:t>
            </a:r>
            <a:r>
              <a:rPr lang="en-US" sz="2200" dirty="0" smtClean="0">
                <a:latin typeface="Calibri" pitchFamily="34" charset="0"/>
              </a:rPr>
              <a:t> und </a:t>
            </a:r>
            <a:r>
              <a:rPr lang="en-US" sz="2200" dirty="0" err="1" smtClean="0">
                <a:latin typeface="Calibri" pitchFamily="34" charset="0"/>
              </a:rPr>
              <a:t>ihre</a:t>
            </a:r>
            <a:r>
              <a:rPr lang="en-US" sz="2200" dirty="0" smtClean="0">
                <a:latin typeface="Calibri" pitchFamily="34" charset="0"/>
              </a:rPr>
              <a:t> </a:t>
            </a:r>
            <a:r>
              <a:rPr lang="en-US" sz="2200" dirty="0" err="1" smtClean="0">
                <a:latin typeface="Calibri" pitchFamily="34" charset="0"/>
              </a:rPr>
              <a:t>praktische</a:t>
            </a:r>
            <a:r>
              <a:rPr lang="en-US" sz="2200" dirty="0" smtClean="0">
                <a:latin typeface="Calibri" pitchFamily="34" charset="0"/>
              </a:rPr>
              <a:t> </a:t>
            </a:r>
            <a:r>
              <a:rPr lang="en-US" sz="2200" dirty="0" err="1" smtClean="0">
                <a:latin typeface="Calibri" pitchFamily="34" charset="0"/>
              </a:rPr>
              <a:t>Anwendung</a:t>
            </a:r>
            <a:r>
              <a:rPr lang="en-US" sz="2200" dirty="0" smtClean="0">
                <a:latin typeface="Calibri" pitchFamily="34" charset="0"/>
              </a:rPr>
              <a:t>, 4. </a:t>
            </a:r>
            <a:r>
              <a:rPr lang="en-US" sz="2200" dirty="0" err="1" smtClean="0">
                <a:latin typeface="Calibri" pitchFamily="34" charset="0"/>
              </a:rPr>
              <a:t>Auflage</a:t>
            </a:r>
            <a:r>
              <a:rPr lang="en-US" sz="2200" dirty="0" smtClean="0">
                <a:latin typeface="Calibri" pitchFamily="34" charset="0"/>
              </a:rPr>
              <a:t>, </a:t>
            </a:r>
            <a:r>
              <a:rPr lang="en-US" sz="2200" dirty="0" err="1" smtClean="0">
                <a:latin typeface="Calibri" pitchFamily="34" charset="0"/>
              </a:rPr>
              <a:t>Oldenbourg</a:t>
            </a:r>
            <a:r>
              <a:rPr lang="en-US" sz="2200" dirty="0" smtClean="0">
                <a:latin typeface="Calibri" pitchFamily="34" charset="0"/>
              </a:rPr>
              <a:t> </a:t>
            </a:r>
            <a:r>
              <a:rPr lang="en-US" sz="2200" dirty="0" err="1" smtClean="0">
                <a:latin typeface="Calibri" pitchFamily="34" charset="0"/>
              </a:rPr>
              <a:t>Verlag</a:t>
            </a:r>
            <a:r>
              <a:rPr lang="en-US" sz="2200" dirty="0" smtClean="0">
                <a:latin typeface="Calibri" pitchFamily="34" charset="0"/>
              </a:rPr>
              <a:t>.</a:t>
            </a:r>
          </a:p>
          <a:p>
            <a:pPr lvl="1"/>
            <a:endParaRPr lang="en-US" sz="2200" dirty="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10348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48779"/>
            <a:ext cx="7560840" cy="4955203"/>
          </a:xfrm>
          <a:prstGeom prst="rect">
            <a:avLst/>
          </a:prstGeom>
          <a:noFill/>
        </p:spPr>
        <p:txBody>
          <a:bodyPr wrap="square" rtlCol="0">
            <a:spAutoFit/>
          </a:bodyPr>
          <a:lstStyle/>
          <a:p>
            <a:r>
              <a:rPr lang="en-US" sz="2800" dirty="0" smtClean="0">
                <a:latin typeface="Calibri" pitchFamily="34" charset="0"/>
              </a:rPr>
              <a:t>1	STATA SOFTWARE PACKAGE</a:t>
            </a:r>
          </a:p>
          <a:p>
            <a:endParaRPr lang="en-US" sz="2800" dirty="0" smtClean="0">
              <a:latin typeface="Calibri" pitchFamily="34" charset="0"/>
            </a:endParaRPr>
          </a:p>
          <a:p>
            <a:pPr marL="457200" indent="-457200">
              <a:buAutoNum type="arabicPeriod"/>
            </a:pPr>
            <a:r>
              <a:rPr lang="en-US" sz="2000" dirty="0" smtClean="0">
                <a:latin typeface="Calibri" pitchFamily="34" charset="0"/>
              </a:rPr>
              <a:t>Connect to Bamberg University </a:t>
            </a:r>
            <a:r>
              <a:rPr lang="en-US" sz="2000" dirty="0" err="1" smtClean="0">
                <a:latin typeface="Calibri" pitchFamily="34" charset="0"/>
              </a:rPr>
              <a:t>datanet</a:t>
            </a:r>
            <a:r>
              <a:rPr lang="en-US" sz="2000" dirty="0" smtClean="0">
                <a:latin typeface="Calibri" pitchFamily="34" charset="0"/>
              </a:rPr>
              <a:t> via cable, WLAN or VPN</a:t>
            </a:r>
          </a:p>
          <a:p>
            <a:pPr marL="457200" indent="-457200">
              <a:buAutoNum type="arabicPeriod"/>
            </a:pPr>
            <a:endParaRPr lang="en-US" sz="2000" dirty="0">
              <a:latin typeface="Calibri" pitchFamily="34" charset="0"/>
            </a:endParaRPr>
          </a:p>
          <a:p>
            <a:pPr marL="457200" indent="-457200">
              <a:buAutoNum type="arabicPeriod"/>
            </a:pPr>
            <a:r>
              <a:rPr lang="en-US" sz="2000" dirty="0" smtClean="0">
                <a:latin typeface="Calibri" pitchFamily="34" charset="0"/>
              </a:rPr>
              <a:t>Switch to </a:t>
            </a:r>
            <a:r>
              <a:rPr lang="en-US" sz="2000" dirty="0" smtClean="0">
                <a:latin typeface="Calibri" pitchFamily="34" charset="0"/>
                <a:hlinkClick r:id="rId2" action="ppaction://hlinkfile"/>
              </a:rPr>
              <a:t>\\lizenz01.rz.uni-Bamberg.de\Stata_SoWi</a:t>
            </a:r>
            <a:endParaRPr lang="en-US" sz="2000" dirty="0" smtClean="0">
              <a:latin typeface="Calibri" pitchFamily="34" charset="0"/>
            </a:endParaRPr>
          </a:p>
          <a:p>
            <a:pPr marL="457200" indent="-457200">
              <a:buAutoNum type="arabicPeriod"/>
            </a:pPr>
            <a:endParaRPr lang="en-US" sz="2000" dirty="0">
              <a:latin typeface="Calibri" pitchFamily="34" charset="0"/>
            </a:endParaRPr>
          </a:p>
          <a:p>
            <a:pPr marL="457200" indent="-457200">
              <a:buAutoNum type="arabicPeriod"/>
            </a:pPr>
            <a:r>
              <a:rPr lang="en-US" sz="2000" dirty="0" smtClean="0">
                <a:latin typeface="Calibri" pitchFamily="34" charset="0"/>
              </a:rPr>
              <a:t>Insert your </a:t>
            </a:r>
            <a:r>
              <a:rPr lang="en-US" sz="2000" b="1" dirty="0" smtClean="0">
                <a:latin typeface="Calibri" pitchFamily="34" charset="0"/>
              </a:rPr>
              <a:t>username</a:t>
            </a:r>
            <a:r>
              <a:rPr lang="en-US" sz="2000" dirty="0" smtClean="0">
                <a:latin typeface="Calibri" pitchFamily="34" charset="0"/>
              </a:rPr>
              <a:t> in format </a:t>
            </a:r>
            <a:r>
              <a:rPr lang="en-US" sz="2000" b="1" dirty="0" smtClean="0">
                <a:latin typeface="Calibri" pitchFamily="34" charset="0"/>
              </a:rPr>
              <a:t>uni-Bamberg.de\BA-</a:t>
            </a:r>
            <a:r>
              <a:rPr lang="en-US" sz="2000" b="1" dirty="0" err="1" smtClean="0">
                <a:latin typeface="Calibri" pitchFamily="34" charset="0"/>
              </a:rPr>
              <a:t>Kennung</a:t>
            </a:r>
            <a:endParaRPr lang="en-US" sz="2000" b="1" dirty="0" smtClean="0">
              <a:latin typeface="Calibri" pitchFamily="34" charset="0"/>
            </a:endParaRPr>
          </a:p>
          <a:p>
            <a:pPr marL="457200" indent="-457200">
              <a:buFont typeface="Arial" pitchFamily="34" charset="0"/>
              <a:buChar char="•"/>
            </a:pPr>
            <a:endParaRPr lang="en-US" sz="2000" dirty="0" smtClean="0">
              <a:latin typeface="Calibri" pitchFamily="34" charset="0"/>
            </a:endParaRPr>
          </a:p>
          <a:p>
            <a:pPr marL="457200" indent="-457200">
              <a:buAutoNum type="arabicPeriod" startAt="4"/>
            </a:pPr>
            <a:r>
              <a:rPr lang="en-US" sz="2000" dirty="0">
                <a:latin typeface="Calibri" pitchFamily="34" charset="0"/>
              </a:rPr>
              <a:t>Use </a:t>
            </a:r>
            <a:r>
              <a:rPr lang="en-US" sz="2000" b="1" dirty="0" err="1">
                <a:latin typeface="Calibri" pitchFamily="34" charset="0"/>
              </a:rPr>
              <a:t>START_Stata_SoWi</a:t>
            </a:r>
            <a:r>
              <a:rPr lang="en-US" sz="2000" dirty="0">
                <a:latin typeface="Calibri" pitchFamily="34" charset="0"/>
              </a:rPr>
              <a:t> button to start Software (</a:t>
            </a:r>
            <a:r>
              <a:rPr lang="en-US" sz="2000" dirty="0" err="1">
                <a:latin typeface="Calibri" pitchFamily="34" charset="0"/>
              </a:rPr>
              <a:t>doubleclick</a:t>
            </a:r>
            <a:r>
              <a:rPr lang="en-US" sz="2000" dirty="0">
                <a:latin typeface="Calibri" pitchFamily="34" charset="0"/>
              </a:rPr>
              <a:t>)</a:t>
            </a:r>
          </a:p>
          <a:p>
            <a:pPr lvl="1"/>
            <a:r>
              <a:rPr lang="en-US" sz="2000" dirty="0">
                <a:latin typeface="Calibri" pitchFamily="34" charset="0"/>
              </a:rPr>
              <a:t>Note that this may need several minutes (usually 3-5 minutes)</a:t>
            </a:r>
          </a:p>
          <a:p>
            <a:pPr marL="457200" indent="-457200">
              <a:buAutoNum type="arabicPeriod" startAt="4"/>
            </a:pPr>
            <a:endParaRPr lang="en-US" sz="2000" dirty="0">
              <a:latin typeface="Calibri" pitchFamily="34" charset="0"/>
            </a:endParaRPr>
          </a:p>
          <a:p>
            <a:pPr marL="457200" indent="-457200">
              <a:buAutoNum type="arabicPeriod" startAt="4"/>
            </a:pPr>
            <a:r>
              <a:rPr lang="en-US" sz="2000" dirty="0" smtClean="0">
                <a:latin typeface="Calibri" pitchFamily="34" charset="0"/>
              </a:rPr>
              <a:t>Support: </a:t>
            </a:r>
            <a:r>
              <a:rPr lang="en-US" sz="2000" dirty="0" smtClean="0">
                <a:latin typeface="Calibri" pitchFamily="34" charset="0"/>
                <a:hlinkClick r:id="rId3"/>
              </a:rPr>
              <a:t>it-support@uni-Bamberg.de</a:t>
            </a:r>
            <a:r>
              <a:rPr lang="en-US" sz="2000" dirty="0" smtClean="0">
                <a:latin typeface="Calibri" pitchFamily="34" charset="0"/>
              </a:rPr>
              <a:t>, </a:t>
            </a:r>
            <a:r>
              <a:rPr lang="en-US" sz="2000" dirty="0" err="1" smtClean="0">
                <a:latin typeface="Calibri" pitchFamily="34" charset="0"/>
              </a:rPr>
              <a:t>fon</a:t>
            </a:r>
            <a:r>
              <a:rPr lang="en-US" sz="2000" dirty="0" smtClean="0">
                <a:latin typeface="Calibri" pitchFamily="34" charset="0"/>
              </a:rPr>
              <a:t>: 0951 863-1333</a:t>
            </a:r>
          </a:p>
          <a:p>
            <a:pPr marL="457200" indent="-457200">
              <a:buAutoNum type="arabicPeriod" startAt="4"/>
            </a:pPr>
            <a:endParaRPr lang="en-US" sz="2000" dirty="0">
              <a:latin typeface="Calibri" pitchFamily="34" charset="0"/>
            </a:endParaRPr>
          </a:p>
          <a:p>
            <a:pPr marL="457200" indent="-457200">
              <a:buAutoNum type="arabicPeriod" startAt="4"/>
            </a:pPr>
            <a:r>
              <a:rPr lang="en-US" sz="2000" b="1" dirty="0" smtClean="0">
                <a:latin typeface="Calibri" pitchFamily="34" charset="0"/>
              </a:rPr>
              <a:t>Note</a:t>
            </a:r>
            <a:r>
              <a:rPr lang="en-US" sz="2000" dirty="0" smtClean="0">
                <a:latin typeface="Calibri" pitchFamily="34" charset="0"/>
              </a:rPr>
              <a:t>: there only 50 </a:t>
            </a:r>
            <a:r>
              <a:rPr lang="en-US" sz="2000" dirty="0" err="1" smtClean="0">
                <a:latin typeface="Calibri" pitchFamily="34" charset="0"/>
              </a:rPr>
              <a:t>licences</a:t>
            </a:r>
            <a:r>
              <a:rPr lang="en-US" sz="2000" dirty="0" smtClean="0">
                <a:latin typeface="Calibri" pitchFamily="34" charset="0"/>
              </a:rPr>
              <a:t>. Close Stata if you don’t use it</a:t>
            </a:r>
          </a:p>
          <a:p>
            <a:pPr lvl="1"/>
            <a:endParaRPr lang="en-US" sz="2000" dirty="0">
              <a:latin typeface="Calibri" pitchFamily="34" charset="0"/>
            </a:endParaRP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65616"/>
            <a:ext cx="7560840" cy="5016758"/>
          </a:xfrm>
          <a:prstGeom prst="rect">
            <a:avLst/>
          </a:prstGeom>
          <a:noFill/>
        </p:spPr>
        <p:txBody>
          <a:bodyPr wrap="square" rtlCol="0">
            <a:spAutoFit/>
          </a:bodyPr>
          <a:lstStyle/>
          <a:p>
            <a:pPr marL="514350" indent="-514350">
              <a:buAutoNum type="arabicPlain" startAt="2"/>
            </a:pPr>
            <a:r>
              <a:rPr lang="en-US" sz="2800" dirty="0" smtClean="0">
                <a:latin typeface="Calibri" pitchFamily="34" charset="0"/>
              </a:rPr>
              <a:t>Structure of STATA: Three files</a:t>
            </a:r>
          </a:p>
          <a:p>
            <a:pPr marL="514350" indent="-514350">
              <a:buAutoNum type="arabicPlain" startAt="2"/>
            </a:pPr>
            <a:endParaRPr lang="en-US" sz="2800" dirty="0" smtClean="0">
              <a:latin typeface="Calibri" pitchFamily="34" charset="0"/>
            </a:endParaRPr>
          </a:p>
          <a:p>
            <a:pPr marL="514350" indent="-514350">
              <a:buFont typeface="+mj-lt"/>
              <a:buAutoNum type="arabicPeriod"/>
            </a:pPr>
            <a:r>
              <a:rPr lang="en-US" sz="2400" dirty="0" smtClean="0">
                <a:latin typeface="Calibri" pitchFamily="34" charset="0"/>
              </a:rPr>
              <a:t>The</a:t>
            </a:r>
            <a:r>
              <a:rPr lang="en-US" sz="2400" b="1" dirty="0" smtClean="0">
                <a:latin typeface="Calibri" pitchFamily="34" charset="0"/>
              </a:rPr>
              <a:t> DATA file</a:t>
            </a:r>
            <a:r>
              <a:rPr lang="en-US" sz="2400" dirty="0" smtClean="0">
                <a:latin typeface="Calibri" pitchFamily="34" charset="0"/>
              </a:rPr>
              <a:t> (.</a:t>
            </a:r>
            <a:r>
              <a:rPr lang="en-US" sz="2400" dirty="0" err="1" smtClean="0">
                <a:latin typeface="Calibri" pitchFamily="34" charset="0"/>
              </a:rPr>
              <a:t>dta</a:t>
            </a:r>
            <a:r>
              <a:rPr lang="en-US" sz="2400" dirty="0" smtClean="0">
                <a:latin typeface="Calibri" pitchFamily="34" charset="0"/>
              </a:rPr>
              <a:t>) where you have your data.</a:t>
            </a:r>
          </a:p>
          <a:p>
            <a:pPr marL="971550" lvl="1" indent="-514350">
              <a:buFont typeface="Arial" pitchFamily="34" charset="0"/>
              <a:buChar char="•"/>
            </a:pPr>
            <a:r>
              <a:rPr lang="en-US" sz="2400" dirty="0" smtClean="0">
                <a:latin typeface="Calibri" pitchFamily="34" charset="0"/>
              </a:rPr>
              <a:t>You can watch you data with the </a:t>
            </a:r>
            <a:r>
              <a:rPr lang="en-US" sz="2400" b="1" dirty="0" smtClean="0">
                <a:latin typeface="Calibri" pitchFamily="34" charset="0"/>
              </a:rPr>
              <a:t>DATA BROWSER</a:t>
            </a:r>
            <a:r>
              <a:rPr lang="en-US" sz="2400" dirty="0" smtClean="0">
                <a:latin typeface="Calibri" pitchFamily="34" charset="0"/>
              </a:rPr>
              <a:t> and edit your data with the </a:t>
            </a:r>
            <a:r>
              <a:rPr lang="en-US" sz="2400" b="1" dirty="0" smtClean="0">
                <a:latin typeface="Calibri" pitchFamily="34" charset="0"/>
              </a:rPr>
              <a:t>DATA EDITOR</a:t>
            </a:r>
            <a:r>
              <a:rPr lang="en-US" sz="2400" dirty="0" smtClean="0">
                <a:latin typeface="Calibri" pitchFamily="34" charset="0"/>
              </a:rPr>
              <a:t> </a:t>
            </a:r>
          </a:p>
          <a:p>
            <a:pPr marL="514350" indent="-514350">
              <a:buFont typeface="+mj-lt"/>
              <a:buAutoNum type="arabicPeriod"/>
            </a:pPr>
            <a:r>
              <a:rPr lang="en-US" sz="2400" dirty="0" smtClean="0">
                <a:latin typeface="Calibri" pitchFamily="34" charset="0"/>
              </a:rPr>
              <a:t>The </a:t>
            </a:r>
            <a:r>
              <a:rPr lang="en-US" sz="2400" b="1" dirty="0" smtClean="0">
                <a:latin typeface="Calibri" pitchFamily="34" charset="0"/>
              </a:rPr>
              <a:t>DO file (.do) </a:t>
            </a:r>
            <a:r>
              <a:rPr lang="en-US" sz="2400" dirty="0" smtClean="0">
                <a:latin typeface="Calibri" pitchFamily="34" charset="0"/>
              </a:rPr>
              <a:t>where you run and save your commands of any session. </a:t>
            </a:r>
            <a:br>
              <a:rPr lang="en-US" sz="2400" dirty="0" smtClean="0">
                <a:latin typeface="Calibri" pitchFamily="34" charset="0"/>
              </a:rPr>
            </a:br>
            <a:r>
              <a:rPr lang="en-US" sz="2400" dirty="0" smtClean="0">
                <a:latin typeface="Calibri" pitchFamily="34" charset="0"/>
              </a:rPr>
              <a:t>Very useful (</a:t>
            </a:r>
            <a:r>
              <a:rPr lang="en-US" sz="2400" dirty="0" err="1" smtClean="0">
                <a:latin typeface="Calibri" pitchFamily="34" charset="0"/>
              </a:rPr>
              <a:t>i</a:t>
            </a:r>
            <a:r>
              <a:rPr lang="en-US" sz="2400" dirty="0" smtClean="0">
                <a:latin typeface="Calibri" pitchFamily="34" charset="0"/>
              </a:rPr>
              <a:t>) to </a:t>
            </a:r>
            <a:r>
              <a:rPr lang="en-US" sz="2400" dirty="0" err="1" smtClean="0">
                <a:latin typeface="Calibri" pitchFamily="34" charset="0"/>
              </a:rPr>
              <a:t>organise</a:t>
            </a:r>
            <a:r>
              <a:rPr lang="en-US" sz="2400" dirty="0" smtClean="0">
                <a:latin typeface="Calibri" pitchFamily="34" charset="0"/>
              </a:rPr>
              <a:t> your data set, (ii) to see what you have done in the last session, (iii) to replicate what you have done in last session, (iv) to exchange work with your collaborators. </a:t>
            </a:r>
          </a:p>
          <a:p>
            <a:pPr marL="971550" lvl="1" indent="-514350">
              <a:buFont typeface="Arial" pitchFamily="34" charset="0"/>
              <a:buChar char="•"/>
            </a:pPr>
            <a:r>
              <a:rPr lang="en-US" sz="2400" dirty="0" smtClean="0">
                <a:latin typeface="Calibri" pitchFamily="34" charset="0"/>
              </a:rPr>
              <a:t>You write and run your commands with the </a:t>
            </a:r>
            <a:br>
              <a:rPr lang="en-US" sz="2400" dirty="0" smtClean="0">
                <a:latin typeface="Calibri" pitchFamily="34" charset="0"/>
              </a:rPr>
            </a:br>
            <a:r>
              <a:rPr lang="en-US" sz="2400" b="1" dirty="0" smtClean="0">
                <a:latin typeface="Calibri" pitchFamily="34" charset="0"/>
              </a:rPr>
              <a:t>DO FILE EDITOR</a:t>
            </a:r>
            <a:r>
              <a:rPr lang="en-US" sz="2400" dirty="0" smtClean="0">
                <a:latin typeface="Calibri" pitchFamily="34" charset="0"/>
              </a:rPr>
              <a:t> </a:t>
            </a: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7560840" cy="7078861"/>
          </a:xfrm>
          <a:prstGeom prst="rect">
            <a:avLst/>
          </a:prstGeom>
          <a:noFill/>
        </p:spPr>
        <p:txBody>
          <a:bodyPr wrap="square" rtlCol="0">
            <a:spAutoFit/>
          </a:bodyPr>
          <a:lstStyle/>
          <a:p>
            <a:pPr marL="514350" indent="-514350">
              <a:buAutoNum type="arabicPlain" startAt="2"/>
            </a:pPr>
            <a:r>
              <a:rPr lang="en-US" sz="2800" dirty="0" smtClean="0">
                <a:latin typeface="Calibri" pitchFamily="34" charset="0"/>
              </a:rPr>
              <a:t>Structure of STATA: Three files</a:t>
            </a:r>
          </a:p>
          <a:p>
            <a:pPr marL="514350" indent="-514350">
              <a:buAutoNum type="arabicPlain" startAt="2"/>
            </a:pPr>
            <a:endParaRPr lang="en-US" sz="2800" dirty="0" smtClean="0">
              <a:latin typeface="Calibri" pitchFamily="34" charset="0"/>
            </a:endParaRPr>
          </a:p>
          <a:p>
            <a:pPr marL="514350" indent="-514350">
              <a:buAutoNum type="arabicPeriod" startAt="3"/>
            </a:pPr>
            <a:r>
              <a:rPr lang="en-US" sz="2800" dirty="0" smtClean="0">
                <a:latin typeface="Calibri" pitchFamily="34" charset="0"/>
              </a:rPr>
              <a:t>The </a:t>
            </a:r>
            <a:r>
              <a:rPr lang="en-US" sz="2800" b="1" dirty="0" smtClean="0">
                <a:latin typeface="Calibri" pitchFamily="34" charset="0"/>
              </a:rPr>
              <a:t>LOG file</a:t>
            </a:r>
            <a:r>
              <a:rPr lang="en-US" sz="2800" dirty="0" smtClean="0">
                <a:latin typeface="Calibri" pitchFamily="34" charset="0"/>
              </a:rPr>
              <a:t> (.</a:t>
            </a:r>
            <a:r>
              <a:rPr lang="en-US" sz="2800" dirty="0" err="1" smtClean="0">
                <a:latin typeface="Calibri" pitchFamily="34" charset="0"/>
              </a:rPr>
              <a:t>scmf</a:t>
            </a:r>
            <a:r>
              <a:rPr lang="en-US" sz="2800" dirty="0" smtClean="0">
                <a:latin typeface="Calibri" pitchFamily="34" charset="0"/>
              </a:rPr>
              <a:t>) which automatically reports all things which you have done during your session. Is automatically saved after your session. </a:t>
            </a:r>
            <a:r>
              <a:rPr lang="en-US" sz="2800" dirty="0">
                <a:latin typeface="Calibri" pitchFamily="34" charset="0"/>
              </a:rPr>
              <a:t>U</a:t>
            </a:r>
            <a:r>
              <a:rPr lang="en-US" sz="2800" dirty="0" smtClean="0">
                <a:latin typeface="Calibri" pitchFamily="34" charset="0"/>
              </a:rPr>
              <a:t>seful if something goes wrong.</a:t>
            </a: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764704"/>
            <a:ext cx="7560840" cy="5786199"/>
          </a:xfrm>
          <a:prstGeom prst="rect">
            <a:avLst/>
          </a:prstGeom>
          <a:noFill/>
        </p:spPr>
        <p:txBody>
          <a:bodyPr wrap="square" rtlCol="0">
            <a:spAutoFit/>
          </a:bodyPr>
          <a:lstStyle/>
          <a:p>
            <a:pPr marL="514350" indent="-514350"/>
            <a:r>
              <a:rPr lang="en-US" sz="2800" dirty="0" smtClean="0">
                <a:latin typeface="Calibri" pitchFamily="34" charset="0"/>
              </a:rPr>
              <a:t>3	Getting started: the STATA empty window</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59520" y="1340768"/>
            <a:ext cx="8704968" cy="4896544"/>
          </a:xfrm>
          <a:prstGeom prst="rect">
            <a:avLst/>
          </a:prstGeom>
          <a:noFill/>
          <a:ln w="9525">
            <a:noFill/>
            <a:miter lim="800000"/>
            <a:headEnd/>
            <a:tailEnd/>
          </a:ln>
        </p:spPr>
      </p:pic>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692150"/>
            <a:ext cx="7560840" cy="5786199"/>
          </a:xfrm>
          <a:prstGeom prst="rect">
            <a:avLst/>
          </a:prstGeom>
          <a:noFill/>
        </p:spPr>
        <p:txBody>
          <a:bodyPr wrap="square" rtlCol="0">
            <a:spAutoFit/>
          </a:bodyPr>
          <a:lstStyle/>
          <a:p>
            <a:pPr marL="514350" indent="-514350"/>
            <a:r>
              <a:rPr lang="en-US" sz="2800" dirty="0" smtClean="0">
                <a:latin typeface="Calibri" pitchFamily="34" charset="0"/>
              </a:rPr>
              <a:t>3	Getting started: The STATA empty window</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51520" y="1367979"/>
            <a:ext cx="8704968" cy="4896544"/>
          </a:xfrm>
          <a:prstGeom prst="rect">
            <a:avLst/>
          </a:prstGeom>
          <a:noFill/>
          <a:ln w="9525">
            <a:noFill/>
            <a:miter lim="800000"/>
            <a:headEnd/>
            <a:tailEnd/>
          </a:ln>
        </p:spPr>
      </p:pic>
      <p:sp>
        <p:nvSpPr>
          <p:cNvPr id="4" name="Textfeld 3"/>
          <p:cNvSpPr txBox="1"/>
          <p:nvPr/>
        </p:nvSpPr>
        <p:spPr>
          <a:xfrm>
            <a:off x="4932040" y="3153747"/>
            <a:ext cx="3312368" cy="1200329"/>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main</a:t>
            </a:r>
            <a:r>
              <a:rPr lang="de-DE" dirty="0" smtClean="0"/>
              <a:t> </a:t>
            </a:r>
            <a:r>
              <a:rPr lang="de-DE" dirty="0" err="1" smtClean="0"/>
              <a:t>window</a:t>
            </a:r>
            <a:r>
              <a:rPr lang="de-DE" dirty="0" smtClean="0"/>
              <a:t>: </a:t>
            </a:r>
            <a:r>
              <a:rPr lang="de-DE" dirty="0" err="1" smtClean="0"/>
              <a:t>shows</a:t>
            </a:r>
            <a:r>
              <a:rPr lang="de-DE" dirty="0" smtClean="0"/>
              <a:t> </a:t>
            </a:r>
            <a:r>
              <a:rPr lang="de-DE" dirty="0" err="1" smtClean="0"/>
              <a:t>commands</a:t>
            </a:r>
            <a:r>
              <a:rPr lang="de-DE" dirty="0" smtClean="0"/>
              <a:t>, </a:t>
            </a:r>
            <a:r>
              <a:rPr lang="de-DE" dirty="0" err="1" smtClean="0"/>
              <a:t>output</a:t>
            </a:r>
            <a:r>
              <a:rPr lang="de-DE" dirty="0" smtClean="0"/>
              <a:t>  </a:t>
            </a:r>
            <a:r>
              <a:rPr lang="de-DE" dirty="0" err="1" smtClean="0"/>
              <a:t>and</a:t>
            </a:r>
            <a:r>
              <a:rPr lang="de-DE" dirty="0" smtClean="0"/>
              <a:t> </a:t>
            </a:r>
            <a:r>
              <a:rPr lang="de-DE" dirty="0" err="1" smtClean="0"/>
              <a:t>messages</a:t>
            </a:r>
            <a:r>
              <a:rPr lang="de-DE" dirty="0" smtClean="0"/>
              <a:t> </a:t>
            </a:r>
            <a:r>
              <a:rPr lang="de-DE" dirty="0" err="1" smtClean="0"/>
              <a:t>which</a:t>
            </a:r>
            <a:r>
              <a:rPr lang="de-DE" dirty="0" smtClean="0"/>
              <a:t> </a:t>
            </a:r>
            <a:r>
              <a:rPr lang="de-DE" dirty="0" err="1" smtClean="0"/>
              <a:t>arrive</a:t>
            </a:r>
            <a:r>
              <a:rPr lang="de-DE" dirty="0" smtClean="0"/>
              <a:t> </a:t>
            </a:r>
            <a:r>
              <a:rPr lang="de-DE" dirty="0" err="1" smtClean="0"/>
              <a:t>during</a:t>
            </a:r>
            <a:r>
              <a:rPr lang="de-DE" dirty="0" smtClean="0"/>
              <a:t> </a:t>
            </a:r>
            <a:r>
              <a:rPr lang="de-DE" dirty="0" err="1" smtClean="0"/>
              <a:t>your</a:t>
            </a:r>
            <a:r>
              <a:rPr lang="de-DE" dirty="0" smtClean="0"/>
              <a:t> </a:t>
            </a:r>
            <a:r>
              <a:rPr lang="de-DE" dirty="0" err="1" smtClean="0"/>
              <a:t>session</a:t>
            </a:r>
            <a:endParaRPr lang="de-DE" dirty="0"/>
          </a:p>
        </p:txBody>
      </p:sp>
      <p:sp>
        <p:nvSpPr>
          <p:cNvPr id="6"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83161"/>
            <a:ext cx="7560840" cy="5786199"/>
          </a:xfrm>
          <a:prstGeom prst="rect">
            <a:avLst/>
          </a:prstGeom>
          <a:noFill/>
        </p:spPr>
        <p:txBody>
          <a:bodyPr wrap="square" rtlCol="0">
            <a:spAutoFit/>
          </a:bodyPr>
          <a:lstStyle/>
          <a:p>
            <a:pPr marL="514350" indent="-514350"/>
            <a:r>
              <a:rPr lang="en-US" sz="2800" dirty="0" smtClean="0">
                <a:latin typeface="Calibri" pitchFamily="34" charset="0"/>
              </a:rPr>
              <a:t>3	Getting started: The STATA empty window</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51520" y="1628800"/>
            <a:ext cx="8704968" cy="4896544"/>
          </a:xfrm>
          <a:prstGeom prst="rect">
            <a:avLst/>
          </a:prstGeom>
          <a:noFill/>
          <a:ln w="9525">
            <a:noFill/>
            <a:miter lim="800000"/>
            <a:headEnd/>
            <a:tailEnd/>
          </a:ln>
        </p:spPr>
      </p:pic>
      <p:sp>
        <p:nvSpPr>
          <p:cNvPr id="4" name="Textfeld 3"/>
          <p:cNvSpPr txBox="1"/>
          <p:nvPr/>
        </p:nvSpPr>
        <p:spPr>
          <a:xfrm>
            <a:off x="5069152" y="2939275"/>
            <a:ext cx="3312368" cy="1200329"/>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main</a:t>
            </a:r>
            <a:r>
              <a:rPr lang="de-DE" dirty="0" smtClean="0"/>
              <a:t> </a:t>
            </a:r>
            <a:r>
              <a:rPr lang="de-DE" dirty="0" err="1" smtClean="0"/>
              <a:t>window</a:t>
            </a:r>
            <a:r>
              <a:rPr lang="de-DE" dirty="0" smtClean="0"/>
              <a:t>: </a:t>
            </a:r>
            <a:r>
              <a:rPr lang="de-DE" dirty="0" err="1" smtClean="0"/>
              <a:t>shows</a:t>
            </a:r>
            <a:r>
              <a:rPr lang="de-DE" dirty="0" smtClean="0"/>
              <a:t> </a:t>
            </a:r>
            <a:r>
              <a:rPr lang="de-DE" dirty="0" err="1" smtClean="0"/>
              <a:t>commands</a:t>
            </a:r>
            <a:r>
              <a:rPr lang="de-DE" dirty="0" smtClean="0"/>
              <a:t>, </a:t>
            </a:r>
            <a:r>
              <a:rPr lang="de-DE" dirty="0" err="1" smtClean="0"/>
              <a:t>output</a:t>
            </a:r>
            <a:r>
              <a:rPr lang="de-DE" dirty="0" smtClean="0"/>
              <a:t>  </a:t>
            </a:r>
            <a:r>
              <a:rPr lang="de-DE" dirty="0" err="1" smtClean="0"/>
              <a:t>and</a:t>
            </a:r>
            <a:r>
              <a:rPr lang="de-DE" dirty="0" smtClean="0"/>
              <a:t> </a:t>
            </a:r>
            <a:r>
              <a:rPr lang="de-DE" dirty="0" err="1" smtClean="0"/>
              <a:t>messages</a:t>
            </a:r>
            <a:r>
              <a:rPr lang="de-DE" dirty="0" smtClean="0"/>
              <a:t> </a:t>
            </a:r>
            <a:r>
              <a:rPr lang="de-DE" dirty="0" err="1" smtClean="0"/>
              <a:t>which</a:t>
            </a:r>
            <a:r>
              <a:rPr lang="de-DE" dirty="0" smtClean="0"/>
              <a:t> </a:t>
            </a:r>
            <a:r>
              <a:rPr lang="de-DE" dirty="0" err="1" smtClean="0"/>
              <a:t>arrive</a:t>
            </a:r>
            <a:r>
              <a:rPr lang="de-DE" dirty="0" smtClean="0"/>
              <a:t> </a:t>
            </a:r>
            <a:r>
              <a:rPr lang="de-DE" dirty="0" err="1" smtClean="0"/>
              <a:t>during</a:t>
            </a:r>
            <a:r>
              <a:rPr lang="de-DE" dirty="0" smtClean="0"/>
              <a:t> </a:t>
            </a:r>
            <a:r>
              <a:rPr lang="de-DE" dirty="0" err="1" smtClean="0"/>
              <a:t>your</a:t>
            </a:r>
            <a:r>
              <a:rPr lang="de-DE" dirty="0" smtClean="0"/>
              <a:t> </a:t>
            </a:r>
            <a:r>
              <a:rPr lang="de-DE" dirty="0" err="1" smtClean="0"/>
              <a:t>session</a:t>
            </a:r>
            <a:endParaRPr lang="de-DE" dirty="0"/>
          </a:p>
        </p:txBody>
      </p:sp>
      <p:sp>
        <p:nvSpPr>
          <p:cNvPr id="6" name="Textfeld 5"/>
          <p:cNvSpPr txBox="1"/>
          <p:nvPr/>
        </p:nvSpPr>
        <p:spPr>
          <a:xfrm>
            <a:off x="4788024" y="5639764"/>
            <a:ext cx="3312368" cy="646331"/>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command</a:t>
            </a:r>
            <a:r>
              <a:rPr lang="de-DE" dirty="0" smtClean="0"/>
              <a:t> </a:t>
            </a:r>
            <a:r>
              <a:rPr lang="de-DE" dirty="0" err="1" smtClean="0"/>
              <a:t>window</a:t>
            </a:r>
            <a:r>
              <a:rPr lang="de-DE" dirty="0" smtClean="0"/>
              <a:t>:  </a:t>
            </a:r>
            <a:r>
              <a:rPr lang="de-DE" dirty="0" err="1" smtClean="0"/>
              <a:t>here</a:t>
            </a:r>
            <a:r>
              <a:rPr lang="de-DE" dirty="0" smtClean="0"/>
              <a:t> </a:t>
            </a:r>
            <a:r>
              <a:rPr lang="de-DE" dirty="0" err="1" smtClean="0"/>
              <a:t>you</a:t>
            </a:r>
            <a:r>
              <a:rPr lang="de-DE" dirty="0" smtClean="0"/>
              <a:t> </a:t>
            </a:r>
            <a:r>
              <a:rPr lang="de-DE" dirty="0" err="1" smtClean="0"/>
              <a:t>can</a:t>
            </a:r>
            <a:r>
              <a:rPr lang="de-DE" dirty="0" smtClean="0"/>
              <a:t> type </a:t>
            </a:r>
            <a:r>
              <a:rPr lang="de-DE" dirty="0" err="1" smtClean="0"/>
              <a:t>your</a:t>
            </a:r>
            <a:r>
              <a:rPr lang="de-DE" dirty="0" smtClean="0"/>
              <a:t> </a:t>
            </a:r>
            <a:r>
              <a:rPr lang="de-DE" dirty="0" err="1" smtClean="0"/>
              <a:t>commands</a:t>
            </a:r>
            <a:endParaRPr lang="de-DE" dirty="0"/>
          </a:p>
        </p:txBody>
      </p:sp>
      <p:sp>
        <p:nvSpPr>
          <p:cNvPr id="8"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08720"/>
            <a:ext cx="7560840" cy="5786199"/>
          </a:xfrm>
          <a:prstGeom prst="rect">
            <a:avLst/>
          </a:prstGeom>
          <a:noFill/>
        </p:spPr>
        <p:txBody>
          <a:bodyPr wrap="square" rtlCol="0">
            <a:spAutoFit/>
          </a:bodyPr>
          <a:lstStyle/>
          <a:p>
            <a:pPr marL="514350" indent="-514350"/>
            <a:r>
              <a:rPr lang="en-US" sz="2800" dirty="0" smtClean="0">
                <a:latin typeface="Calibri" pitchFamily="34" charset="0"/>
              </a:rPr>
              <a:t>3	Getting started: The STATA empty window</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251520" y="1772816"/>
            <a:ext cx="8704968" cy="4896544"/>
          </a:xfrm>
          <a:prstGeom prst="rect">
            <a:avLst/>
          </a:prstGeom>
          <a:noFill/>
          <a:ln w="9525">
            <a:noFill/>
            <a:miter lim="800000"/>
            <a:headEnd/>
            <a:tailEnd/>
          </a:ln>
        </p:spPr>
      </p:pic>
      <p:sp>
        <p:nvSpPr>
          <p:cNvPr id="4" name="Textfeld 3"/>
          <p:cNvSpPr txBox="1"/>
          <p:nvPr/>
        </p:nvSpPr>
        <p:spPr>
          <a:xfrm>
            <a:off x="5076056" y="2564904"/>
            <a:ext cx="3312368" cy="1200329"/>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main</a:t>
            </a:r>
            <a:r>
              <a:rPr lang="de-DE" dirty="0" smtClean="0"/>
              <a:t> </a:t>
            </a:r>
            <a:r>
              <a:rPr lang="de-DE" dirty="0" err="1" smtClean="0"/>
              <a:t>window</a:t>
            </a:r>
            <a:r>
              <a:rPr lang="de-DE" dirty="0" smtClean="0"/>
              <a:t>: </a:t>
            </a:r>
            <a:r>
              <a:rPr lang="de-DE" dirty="0" err="1" smtClean="0"/>
              <a:t>shows</a:t>
            </a:r>
            <a:r>
              <a:rPr lang="de-DE" dirty="0" smtClean="0"/>
              <a:t> </a:t>
            </a:r>
            <a:r>
              <a:rPr lang="de-DE" dirty="0" err="1" smtClean="0"/>
              <a:t>commands</a:t>
            </a:r>
            <a:r>
              <a:rPr lang="de-DE" dirty="0" smtClean="0"/>
              <a:t>, </a:t>
            </a:r>
            <a:r>
              <a:rPr lang="de-DE" dirty="0" err="1" smtClean="0"/>
              <a:t>output</a:t>
            </a:r>
            <a:r>
              <a:rPr lang="de-DE" dirty="0" smtClean="0"/>
              <a:t>  </a:t>
            </a:r>
            <a:r>
              <a:rPr lang="de-DE" dirty="0" err="1" smtClean="0"/>
              <a:t>and</a:t>
            </a:r>
            <a:r>
              <a:rPr lang="de-DE" dirty="0" smtClean="0"/>
              <a:t> </a:t>
            </a:r>
            <a:r>
              <a:rPr lang="de-DE" dirty="0" err="1" smtClean="0"/>
              <a:t>messages</a:t>
            </a:r>
            <a:r>
              <a:rPr lang="de-DE" dirty="0" smtClean="0"/>
              <a:t> </a:t>
            </a:r>
            <a:r>
              <a:rPr lang="de-DE" dirty="0" err="1" smtClean="0"/>
              <a:t>which</a:t>
            </a:r>
            <a:r>
              <a:rPr lang="de-DE" dirty="0" smtClean="0"/>
              <a:t> </a:t>
            </a:r>
            <a:r>
              <a:rPr lang="de-DE" dirty="0" err="1" smtClean="0"/>
              <a:t>arrive</a:t>
            </a:r>
            <a:r>
              <a:rPr lang="de-DE" dirty="0" smtClean="0"/>
              <a:t> </a:t>
            </a:r>
            <a:r>
              <a:rPr lang="de-DE" dirty="0" err="1" smtClean="0"/>
              <a:t>during</a:t>
            </a:r>
            <a:r>
              <a:rPr lang="de-DE" dirty="0" smtClean="0"/>
              <a:t> </a:t>
            </a:r>
            <a:r>
              <a:rPr lang="de-DE" dirty="0" err="1" smtClean="0"/>
              <a:t>your</a:t>
            </a:r>
            <a:r>
              <a:rPr lang="de-DE" dirty="0" smtClean="0"/>
              <a:t> </a:t>
            </a:r>
            <a:r>
              <a:rPr lang="de-DE" dirty="0" err="1" smtClean="0"/>
              <a:t>session</a:t>
            </a:r>
            <a:endParaRPr lang="de-DE" dirty="0"/>
          </a:p>
        </p:txBody>
      </p:sp>
      <p:sp>
        <p:nvSpPr>
          <p:cNvPr id="6" name="Textfeld 5"/>
          <p:cNvSpPr txBox="1"/>
          <p:nvPr/>
        </p:nvSpPr>
        <p:spPr>
          <a:xfrm>
            <a:off x="4788024" y="5723681"/>
            <a:ext cx="3312368" cy="646331"/>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command</a:t>
            </a:r>
            <a:r>
              <a:rPr lang="de-DE" dirty="0" smtClean="0"/>
              <a:t> </a:t>
            </a:r>
            <a:r>
              <a:rPr lang="de-DE" dirty="0" err="1" smtClean="0"/>
              <a:t>window</a:t>
            </a:r>
            <a:r>
              <a:rPr lang="de-DE" dirty="0" smtClean="0"/>
              <a:t>:  </a:t>
            </a:r>
            <a:r>
              <a:rPr lang="de-DE" dirty="0" err="1" smtClean="0"/>
              <a:t>here</a:t>
            </a:r>
            <a:r>
              <a:rPr lang="de-DE" dirty="0" smtClean="0"/>
              <a:t> </a:t>
            </a:r>
            <a:r>
              <a:rPr lang="de-DE" dirty="0" err="1" smtClean="0"/>
              <a:t>you</a:t>
            </a:r>
            <a:r>
              <a:rPr lang="de-DE" dirty="0" smtClean="0"/>
              <a:t> </a:t>
            </a:r>
            <a:r>
              <a:rPr lang="de-DE" dirty="0" err="1" smtClean="0"/>
              <a:t>can</a:t>
            </a:r>
            <a:r>
              <a:rPr lang="de-DE" dirty="0" smtClean="0"/>
              <a:t> type </a:t>
            </a:r>
            <a:r>
              <a:rPr lang="de-DE" dirty="0" err="1" smtClean="0"/>
              <a:t>your</a:t>
            </a:r>
            <a:r>
              <a:rPr lang="de-DE" dirty="0" smtClean="0"/>
              <a:t> </a:t>
            </a:r>
            <a:r>
              <a:rPr lang="de-DE" dirty="0" err="1" smtClean="0"/>
              <a:t>commands</a:t>
            </a:r>
            <a:endParaRPr lang="de-DE" dirty="0"/>
          </a:p>
        </p:txBody>
      </p:sp>
      <p:sp>
        <p:nvSpPr>
          <p:cNvPr id="7" name="Textfeld 6"/>
          <p:cNvSpPr txBox="1"/>
          <p:nvPr/>
        </p:nvSpPr>
        <p:spPr>
          <a:xfrm>
            <a:off x="287524" y="4653136"/>
            <a:ext cx="2376264" cy="1200329"/>
          </a:xfrm>
          <a:prstGeom prst="rect">
            <a:avLst/>
          </a:prstGeom>
          <a:solidFill>
            <a:schemeClr val="accent1">
              <a:lumMod val="40000"/>
              <a:lumOff val="60000"/>
            </a:schemeClr>
          </a:solidFill>
        </p:spPr>
        <p:txBody>
          <a:bodyPr wrap="square" rtlCol="0">
            <a:spAutoFit/>
          </a:bodyPr>
          <a:lstStyle/>
          <a:p>
            <a:r>
              <a:rPr lang="de-DE" dirty="0" smtClean="0"/>
              <a:t>The variables </a:t>
            </a:r>
            <a:r>
              <a:rPr lang="de-DE" dirty="0" err="1" smtClean="0"/>
              <a:t>window</a:t>
            </a:r>
            <a:r>
              <a:rPr lang="de-DE" dirty="0" smtClean="0"/>
              <a:t>: </a:t>
            </a:r>
            <a:br>
              <a:rPr lang="de-DE" dirty="0" smtClean="0"/>
            </a:br>
            <a:r>
              <a:rPr lang="de-DE" dirty="0" smtClean="0"/>
              <a:t>Shows variables </a:t>
            </a:r>
            <a:r>
              <a:rPr lang="de-DE" dirty="0" err="1" smtClean="0"/>
              <a:t>of</a:t>
            </a:r>
            <a:r>
              <a:rPr lang="de-DE" dirty="0" smtClean="0"/>
              <a:t> </a:t>
            </a:r>
            <a:r>
              <a:rPr lang="de-DE" dirty="0" err="1" smtClean="0"/>
              <a:t>your</a:t>
            </a:r>
            <a:r>
              <a:rPr lang="de-DE" dirty="0" smtClean="0"/>
              <a:t> </a:t>
            </a:r>
            <a:r>
              <a:rPr lang="de-DE" dirty="0" err="1" smtClean="0"/>
              <a:t>dataset</a:t>
            </a:r>
            <a:endParaRPr lang="de-DE" dirty="0"/>
          </a:p>
        </p:txBody>
      </p:sp>
      <p:sp>
        <p:nvSpPr>
          <p:cNvPr id="9"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83161"/>
            <a:ext cx="7560840" cy="5786199"/>
          </a:xfrm>
          <a:prstGeom prst="rect">
            <a:avLst/>
          </a:prstGeom>
          <a:noFill/>
        </p:spPr>
        <p:txBody>
          <a:bodyPr wrap="square" rtlCol="0">
            <a:spAutoFit/>
          </a:bodyPr>
          <a:lstStyle/>
          <a:p>
            <a:pPr marL="514350" indent="-514350"/>
            <a:r>
              <a:rPr lang="en-US" sz="2800" dirty="0" smtClean="0">
                <a:latin typeface="Calibri" pitchFamily="34" charset="0"/>
              </a:rPr>
              <a:t>3	Getting started: The STATA empty window</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182836" y="1556792"/>
            <a:ext cx="8704968" cy="4896544"/>
          </a:xfrm>
          <a:prstGeom prst="rect">
            <a:avLst/>
          </a:prstGeom>
          <a:noFill/>
          <a:ln w="9525">
            <a:noFill/>
            <a:miter lim="800000"/>
            <a:headEnd/>
            <a:tailEnd/>
          </a:ln>
        </p:spPr>
      </p:pic>
      <p:sp>
        <p:nvSpPr>
          <p:cNvPr id="4" name="Textfeld 3"/>
          <p:cNvSpPr txBox="1"/>
          <p:nvPr/>
        </p:nvSpPr>
        <p:spPr>
          <a:xfrm>
            <a:off x="5134786" y="3212976"/>
            <a:ext cx="3312368" cy="1200329"/>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main</a:t>
            </a:r>
            <a:r>
              <a:rPr lang="de-DE" dirty="0" smtClean="0"/>
              <a:t> </a:t>
            </a:r>
            <a:r>
              <a:rPr lang="de-DE" dirty="0" err="1" smtClean="0"/>
              <a:t>window</a:t>
            </a:r>
            <a:r>
              <a:rPr lang="de-DE" dirty="0" smtClean="0"/>
              <a:t>: </a:t>
            </a:r>
            <a:r>
              <a:rPr lang="de-DE" dirty="0" err="1" smtClean="0"/>
              <a:t>shows</a:t>
            </a:r>
            <a:r>
              <a:rPr lang="de-DE" dirty="0" smtClean="0"/>
              <a:t> </a:t>
            </a:r>
            <a:r>
              <a:rPr lang="de-DE" dirty="0" err="1" smtClean="0"/>
              <a:t>commands</a:t>
            </a:r>
            <a:r>
              <a:rPr lang="de-DE" dirty="0" smtClean="0"/>
              <a:t>, </a:t>
            </a:r>
            <a:r>
              <a:rPr lang="de-DE" dirty="0" err="1" smtClean="0"/>
              <a:t>output</a:t>
            </a:r>
            <a:r>
              <a:rPr lang="de-DE" dirty="0" smtClean="0"/>
              <a:t>  </a:t>
            </a:r>
            <a:r>
              <a:rPr lang="de-DE" dirty="0" err="1" smtClean="0"/>
              <a:t>and</a:t>
            </a:r>
            <a:r>
              <a:rPr lang="de-DE" dirty="0" smtClean="0"/>
              <a:t> </a:t>
            </a:r>
            <a:r>
              <a:rPr lang="de-DE" dirty="0" err="1" smtClean="0"/>
              <a:t>messages</a:t>
            </a:r>
            <a:r>
              <a:rPr lang="de-DE" dirty="0" smtClean="0"/>
              <a:t> </a:t>
            </a:r>
            <a:r>
              <a:rPr lang="de-DE" dirty="0" err="1" smtClean="0"/>
              <a:t>which</a:t>
            </a:r>
            <a:r>
              <a:rPr lang="de-DE" dirty="0" smtClean="0"/>
              <a:t> </a:t>
            </a:r>
            <a:r>
              <a:rPr lang="de-DE" dirty="0" err="1" smtClean="0"/>
              <a:t>arrive</a:t>
            </a:r>
            <a:r>
              <a:rPr lang="de-DE" dirty="0" smtClean="0"/>
              <a:t> </a:t>
            </a:r>
            <a:r>
              <a:rPr lang="de-DE" dirty="0" err="1" smtClean="0"/>
              <a:t>during</a:t>
            </a:r>
            <a:r>
              <a:rPr lang="de-DE" dirty="0" smtClean="0"/>
              <a:t> </a:t>
            </a:r>
            <a:r>
              <a:rPr lang="de-DE" dirty="0" err="1" smtClean="0"/>
              <a:t>your</a:t>
            </a:r>
            <a:r>
              <a:rPr lang="de-DE" dirty="0" smtClean="0"/>
              <a:t> </a:t>
            </a:r>
            <a:r>
              <a:rPr lang="de-DE" dirty="0" err="1" smtClean="0"/>
              <a:t>session</a:t>
            </a:r>
            <a:endParaRPr lang="de-DE" dirty="0"/>
          </a:p>
        </p:txBody>
      </p:sp>
      <p:sp>
        <p:nvSpPr>
          <p:cNvPr id="6" name="Textfeld 5"/>
          <p:cNvSpPr txBox="1"/>
          <p:nvPr/>
        </p:nvSpPr>
        <p:spPr>
          <a:xfrm>
            <a:off x="4788024" y="5603760"/>
            <a:ext cx="3312368" cy="646331"/>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command</a:t>
            </a:r>
            <a:r>
              <a:rPr lang="de-DE" dirty="0" smtClean="0"/>
              <a:t> </a:t>
            </a:r>
            <a:r>
              <a:rPr lang="de-DE" dirty="0" err="1" smtClean="0"/>
              <a:t>window</a:t>
            </a:r>
            <a:r>
              <a:rPr lang="de-DE" dirty="0" smtClean="0"/>
              <a:t>:  </a:t>
            </a:r>
            <a:r>
              <a:rPr lang="de-DE" dirty="0" err="1" smtClean="0"/>
              <a:t>here</a:t>
            </a:r>
            <a:r>
              <a:rPr lang="de-DE" dirty="0" smtClean="0"/>
              <a:t> </a:t>
            </a:r>
            <a:r>
              <a:rPr lang="de-DE" dirty="0" err="1" smtClean="0"/>
              <a:t>you</a:t>
            </a:r>
            <a:r>
              <a:rPr lang="de-DE" dirty="0" smtClean="0"/>
              <a:t> </a:t>
            </a:r>
            <a:r>
              <a:rPr lang="de-DE" dirty="0" err="1" smtClean="0"/>
              <a:t>can</a:t>
            </a:r>
            <a:r>
              <a:rPr lang="de-DE" dirty="0" smtClean="0"/>
              <a:t> type </a:t>
            </a:r>
            <a:r>
              <a:rPr lang="de-DE" dirty="0" err="1" smtClean="0"/>
              <a:t>your</a:t>
            </a:r>
            <a:r>
              <a:rPr lang="de-DE" dirty="0" smtClean="0"/>
              <a:t> </a:t>
            </a:r>
            <a:r>
              <a:rPr lang="de-DE" dirty="0" err="1" smtClean="0"/>
              <a:t>commands</a:t>
            </a:r>
            <a:endParaRPr lang="de-DE" dirty="0"/>
          </a:p>
        </p:txBody>
      </p:sp>
      <p:sp>
        <p:nvSpPr>
          <p:cNvPr id="7" name="Textfeld 6"/>
          <p:cNvSpPr txBox="1"/>
          <p:nvPr/>
        </p:nvSpPr>
        <p:spPr>
          <a:xfrm>
            <a:off x="683568" y="4449598"/>
            <a:ext cx="2376264" cy="1200329"/>
          </a:xfrm>
          <a:prstGeom prst="rect">
            <a:avLst/>
          </a:prstGeom>
          <a:solidFill>
            <a:schemeClr val="accent1">
              <a:lumMod val="40000"/>
              <a:lumOff val="60000"/>
            </a:schemeClr>
          </a:solidFill>
        </p:spPr>
        <p:txBody>
          <a:bodyPr wrap="square" rtlCol="0">
            <a:spAutoFit/>
          </a:bodyPr>
          <a:lstStyle/>
          <a:p>
            <a:r>
              <a:rPr lang="de-DE" dirty="0" smtClean="0"/>
              <a:t>The variables </a:t>
            </a:r>
            <a:r>
              <a:rPr lang="de-DE" dirty="0" err="1" smtClean="0"/>
              <a:t>window</a:t>
            </a:r>
            <a:r>
              <a:rPr lang="de-DE" dirty="0" smtClean="0"/>
              <a:t>: </a:t>
            </a:r>
            <a:br>
              <a:rPr lang="de-DE" dirty="0" smtClean="0"/>
            </a:br>
            <a:r>
              <a:rPr lang="de-DE" dirty="0" smtClean="0"/>
              <a:t>Shows variables </a:t>
            </a:r>
            <a:r>
              <a:rPr lang="de-DE" dirty="0" err="1" smtClean="0"/>
              <a:t>of</a:t>
            </a:r>
            <a:r>
              <a:rPr lang="de-DE" dirty="0" smtClean="0"/>
              <a:t> </a:t>
            </a:r>
            <a:r>
              <a:rPr lang="de-DE" dirty="0" err="1" smtClean="0"/>
              <a:t>your</a:t>
            </a:r>
            <a:r>
              <a:rPr lang="de-DE" dirty="0" smtClean="0"/>
              <a:t> </a:t>
            </a:r>
            <a:r>
              <a:rPr lang="de-DE" dirty="0" err="1" smtClean="0"/>
              <a:t>dataset</a:t>
            </a:r>
            <a:endParaRPr lang="de-DE" dirty="0"/>
          </a:p>
        </p:txBody>
      </p:sp>
      <p:sp>
        <p:nvSpPr>
          <p:cNvPr id="8" name="Textfeld 7"/>
          <p:cNvSpPr txBox="1"/>
          <p:nvPr/>
        </p:nvSpPr>
        <p:spPr>
          <a:xfrm>
            <a:off x="359532" y="2324396"/>
            <a:ext cx="1512168" cy="1477328"/>
          </a:xfrm>
          <a:prstGeom prst="rect">
            <a:avLst/>
          </a:prstGeom>
          <a:solidFill>
            <a:schemeClr val="accent1">
              <a:lumMod val="40000"/>
              <a:lumOff val="60000"/>
            </a:schemeClr>
          </a:solidFill>
        </p:spPr>
        <p:txBody>
          <a:bodyPr wrap="square" rtlCol="0">
            <a:spAutoFit/>
          </a:bodyPr>
          <a:lstStyle/>
          <a:p>
            <a:r>
              <a:rPr lang="de-DE" dirty="0" smtClean="0"/>
              <a:t>The </a:t>
            </a:r>
            <a:r>
              <a:rPr lang="de-DE" dirty="0" err="1" smtClean="0"/>
              <a:t>review</a:t>
            </a:r>
            <a:r>
              <a:rPr lang="de-DE" dirty="0" smtClean="0"/>
              <a:t> </a:t>
            </a:r>
            <a:r>
              <a:rPr lang="de-DE" dirty="0" err="1" smtClean="0"/>
              <a:t>window</a:t>
            </a:r>
            <a:r>
              <a:rPr lang="de-DE" dirty="0" smtClean="0"/>
              <a:t> </a:t>
            </a:r>
            <a:r>
              <a:rPr lang="de-DE" dirty="0" err="1" smtClean="0"/>
              <a:t>reports</a:t>
            </a:r>
            <a:r>
              <a:rPr lang="de-DE" dirty="0" smtClean="0"/>
              <a:t> </a:t>
            </a:r>
            <a:r>
              <a:rPr lang="de-DE" dirty="0" err="1" smtClean="0"/>
              <a:t>your</a:t>
            </a:r>
            <a:r>
              <a:rPr lang="de-DE" dirty="0" smtClean="0"/>
              <a:t> </a:t>
            </a:r>
            <a:r>
              <a:rPr lang="de-DE" dirty="0" err="1" smtClean="0"/>
              <a:t>previous</a:t>
            </a:r>
            <a:r>
              <a:rPr lang="de-DE" dirty="0" smtClean="0"/>
              <a:t> </a:t>
            </a:r>
            <a:r>
              <a:rPr lang="de-DE" dirty="0" err="1" smtClean="0"/>
              <a:t>commands</a:t>
            </a:r>
            <a:endParaRPr lang="de-DE" dirty="0"/>
          </a:p>
        </p:txBody>
      </p:sp>
      <p:sp>
        <p:nvSpPr>
          <p:cNvPr id="10"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08720"/>
            <a:ext cx="7560840" cy="7417415"/>
          </a:xfrm>
          <a:prstGeom prst="rect">
            <a:avLst/>
          </a:prstGeom>
          <a:noFill/>
        </p:spPr>
        <p:txBody>
          <a:bodyPr wrap="square" rtlCol="0">
            <a:spAutoFit/>
          </a:bodyPr>
          <a:lstStyle/>
          <a:p>
            <a:r>
              <a:rPr lang="en-US" sz="2800" b="1" dirty="0" smtClean="0">
                <a:latin typeface="Calibri" pitchFamily="34" charset="0"/>
              </a:rPr>
              <a:t>Contents</a:t>
            </a:r>
            <a:endParaRPr lang="en-US" sz="2800" b="1" dirty="0">
              <a:latin typeface="Calibri" pitchFamily="34" charset="0"/>
            </a:endParaRPr>
          </a:p>
          <a:p>
            <a:endParaRPr lang="en-US" sz="2200" dirty="0" smtClean="0">
              <a:latin typeface="Calibri" pitchFamily="34" charset="0"/>
            </a:endParaRPr>
          </a:p>
          <a:p>
            <a:r>
              <a:rPr lang="en-US" sz="2400" dirty="0" smtClean="0">
                <a:latin typeface="Calibri" pitchFamily="34" charset="0"/>
              </a:rPr>
              <a:t>I    	What do we have to do for the paper</a:t>
            </a:r>
          </a:p>
          <a:p>
            <a:r>
              <a:rPr lang="en-US" sz="2400" dirty="0" smtClean="0">
                <a:latin typeface="Calibri" pitchFamily="34" charset="0"/>
              </a:rPr>
              <a:t>II	Brief introduction into the datasets</a:t>
            </a:r>
          </a:p>
          <a:p>
            <a:r>
              <a:rPr lang="en-US" sz="2400" dirty="0" smtClean="0">
                <a:latin typeface="Calibri" pitchFamily="34" charset="0"/>
              </a:rPr>
              <a:t>III	Introduction into STATA</a:t>
            </a:r>
          </a:p>
          <a:p>
            <a:pPr marL="1371600" lvl="2" indent="-457200">
              <a:buAutoNum type="arabicPlain"/>
            </a:pPr>
            <a:r>
              <a:rPr lang="en-US" sz="2400" dirty="0" smtClean="0">
                <a:latin typeface="Calibri" pitchFamily="34" charset="0"/>
              </a:rPr>
              <a:t>STATA Software Package</a:t>
            </a:r>
          </a:p>
          <a:p>
            <a:pPr marL="1371600" lvl="2" indent="-457200">
              <a:buAutoNum type="arabicPlain"/>
            </a:pPr>
            <a:r>
              <a:rPr lang="en-US" sz="2400" dirty="0" smtClean="0">
                <a:latin typeface="Calibri" pitchFamily="34" charset="0"/>
              </a:rPr>
              <a:t>STATA Basics: three files</a:t>
            </a:r>
          </a:p>
          <a:p>
            <a:pPr marL="1371600" lvl="2" indent="-457200">
              <a:buAutoNum type="arabicPlain"/>
            </a:pPr>
            <a:r>
              <a:rPr lang="en-US" sz="2400" dirty="0" smtClean="0">
                <a:latin typeface="Calibri" pitchFamily="34" charset="0"/>
              </a:rPr>
              <a:t>Getting started</a:t>
            </a:r>
          </a:p>
          <a:p>
            <a:pPr marL="1371600" lvl="2" indent="-457200">
              <a:buAutoNum type="arabicPlain"/>
            </a:pPr>
            <a:r>
              <a:rPr lang="en-US" sz="2400" dirty="0" smtClean="0">
                <a:latin typeface="Calibri" pitchFamily="34" charset="0"/>
              </a:rPr>
              <a:t>The STATA </a:t>
            </a:r>
            <a:r>
              <a:rPr lang="en-US" sz="2400" dirty="0" err="1" smtClean="0">
                <a:latin typeface="Calibri" pitchFamily="34" charset="0"/>
              </a:rPr>
              <a:t>Menues</a:t>
            </a:r>
            <a:endParaRPr lang="en-US" sz="2400" dirty="0" smtClean="0">
              <a:latin typeface="Calibri" pitchFamily="34" charset="0"/>
            </a:endParaRPr>
          </a:p>
          <a:p>
            <a:pPr marL="1371600" lvl="2" indent="-457200">
              <a:buAutoNum type="arabicPlain"/>
            </a:pPr>
            <a:r>
              <a:rPr lang="en-US" sz="2400" dirty="0" smtClean="0">
                <a:latin typeface="Calibri" pitchFamily="34" charset="0"/>
              </a:rPr>
              <a:t>The Grammar of STATA</a:t>
            </a:r>
          </a:p>
          <a:p>
            <a:pPr marL="1371600" lvl="2" indent="-457200">
              <a:buAutoNum type="arabicPlain"/>
            </a:pPr>
            <a:r>
              <a:rPr lang="en-US" sz="2400" dirty="0" smtClean="0">
                <a:latin typeface="Calibri" pitchFamily="34" charset="0"/>
              </a:rPr>
              <a:t>Working with Do-Files</a:t>
            </a:r>
          </a:p>
          <a:p>
            <a:pPr marL="1371600" lvl="2" indent="-457200">
              <a:buAutoNum type="arabicPlain"/>
            </a:pPr>
            <a:r>
              <a:rPr lang="en-US" sz="2400" dirty="0" smtClean="0">
                <a:latin typeface="Calibri" pitchFamily="34" charset="0"/>
              </a:rPr>
              <a:t>Organizing your session</a:t>
            </a:r>
          </a:p>
          <a:p>
            <a:pPr marL="1371600" lvl="2" indent="-457200">
              <a:buAutoNum type="arabicPlain"/>
            </a:pPr>
            <a:r>
              <a:rPr lang="en-US" sz="2400" dirty="0" smtClean="0">
                <a:latin typeface="Calibri" pitchFamily="34" charset="0"/>
              </a:rPr>
              <a:t>Processing your data</a:t>
            </a:r>
          </a:p>
          <a:p>
            <a:pPr marL="1371600" lvl="2" indent="-457200">
              <a:buAutoNum type="arabicPlain"/>
            </a:pPr>
            <a:r>
              <a:rPr lang="en-US" sz="2400" dirty="0" smtClean="0">
                <a:latin typeface="Calibri" pitchFamily="34" charset="0"/>
              </a:rPr>
              <a:t>Describe your data</a:t>
            </a:r>
          </a:p>
          <a:p>
            <a:pPr marL="1371600" lvl="2" indent="-457200">
              <a:buAutoNum type="arabicPlain"/>
            </a:pPr>
            <a:r>
              <a:rPr lang="en-US" sz="2400" dirty="0" smtClean="0">
                <a:latin typeface="Calibri" pitchFamily="34" charset="0"/>
              </a:rPr>
              <a:t>Making graphs</a:t>
            </a:r>
          </a:p>
          <a:p>
            <a:pPr marL="457200" indent="-457200">
              <a:buAutoNum type="arabicPlain"/>
            </a:pPr>
            <a:endParaRPr lang="en-US" sz="24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3" name="Fußzeilenplatzhalter 3"/>
          <p:cNvSpPr txBox="1">
            <a:spLocks/>
          </p:cNvSpPr>
          <p:nvPr/>
        </p:nvSpPr>
        <p:spPr>
          <a:xfrm>
            <a:off x="179388" y="360363"/>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89582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11153"/>
            <a:ext cx="8352928" cy="5786199"/>
          </a:xfrm>
          <a:prstGeom prst="rect">
            <a:avLst/>
          </a:prstGeom>
          <a:noFill/>
        </p:spPr>
        <p:txBody>
          <a:bodyPr wrap="square" rtlCol="0">
            <a:spAutoFit/>
          </a:bodyPr>
          <a:lstStyle/>
          <a:p>
            <a:pPr marL="514350" indent="-514350"/>
            <a:r>
              <a:rPr lang="en-US" sz="2800" dirty="0" smtClean="0">
                <a:latin typeface="Calibri" pitchFamily="34" charset="0"/>
              </a:rPr>
              <a:t>3	Getting started:  the windows after data loading</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323528" y="1484784"/>
            <a:ext cx="8653469" cy="5009057"/>
          </a:xfrm>
          <a:prstGeom prst="rect">
            <a:avLst/>
          </a:prstGeom>
          <a:noFill/>
          <a:ln w="9525">
            <a:noFill/>
            <a:miter lim="800000"/>
            <a:headEnd/>
            <a:tailEnd/>
          </a:ln>
        </p:spPr>
      </p:pic>
      <p:sp>
        <p:nvSpPr>
          <p:cNvPr id="9" name="Textfeld 8"/>
          <p:cNvSpPr txBox="1"/>
          <p:nvPr/>
        </p:nvSpPr>
        <p:spPr>
          <a:xfrm>
            <a:off x="395536" y="4941168"/>
            <a:ext cx="1787669" cy="369332"/>
          </a:xfrm>
          <a:prstGeom prst="rect">
            <a:avLst/>
          </a:prstGeom>
          <a:solidFill>
            <a:schemeClr val="accent1">
              <a:lumMod val="20000"/>
              <a:lumOff val="80000"/>
            </a:schemeClr>
          </a:solidFill>
        </p:spPr>
        <p:txBody>
          <a:bodyPr wrap="none" rtlCol="0">
            <a:spAutoFit/>
          </a:bodyPr>
          <a:lstStyle/>
          <a:p>
            <a:r>
              <a:rPr lang="de-DE" dirty="0" smtClean="0"/>
              <a:t>List </a:t>
            </a:r>
            <a:r>
              <a:rPr lang="de-DE" dirty="0" err="1" smtClean="0"/>
              <a:t>of</a:t>
            </a:r>
            <a:r>
              <a:rPr lang="de-DE" dirty="0" smtClean="0"/>
              <a:t> variables</a:t>
            </a:r>
            <a:endParaRPr lang="de-DE" dirty="0"/>
          </a:p>
        </p:txBody>
      </p:sp>
      <p:sp>
        <p:nvSpPr>
          <p:cNvPr id="10" name="Textfeld 9"/>
          <p:cNvSpPr txBox="1"/>
          <p:nvPr/>
        </p:nvSpPr>
        <p:spPr>
          <a:xfrm>
            <a:off x="395536" y="2420888"/>
            <a:ext cx="1941557" cy="923330"/>
          </a:xfrm>
          <a:prstGeom prst="rect">
            <a:avLst/>
          </a:prstGeom>
          <a:solidFill>
            <a:schemeClr val="accent1">
              <a:lumMod val="20000"/>
              <a:lumOff val="80000"/>
            </a:schemeClr>
          </a:solidFill>
        </p:spPr>
        <p:txBody>
          <a:bodyPr wrap="none" rtlCol="0">
            <a:spAutoFit/>
          </a:bodyPr>
          <a:lstStyle/>
          <a:p>
            <a:r>
              <a:rPr lang="de-DE" dirty="0" smtClean="0"/>
              <a:t>Reports </a:t>
            </a:r>
            <a:br>
              <a:rPr lang="de-DE" dirty="0" smtClean="0"/>
            </a:br>
            <a:r>
              <a:rPr lang="de-DE" dirty="0" err="1" smtClean="0"/>
              <a:t>commands</a:t>
            </a:r>
            <a:r>
              <a:rPr lang="de-DE" dirty="0" smtClean="0"/>
              <a:t/>
            </a:r>
            <a:br>
              <a:rPr lang="de-DE" dirty="0" smtClean="0"/>
            </a:br>
            <a:r>
              <a:rPr lang="de-DE" dirty="0" smtClean="0"/>
              <a:t>(</a:t>
            </a:r>
            <a:r>
              <a:rPr lang="de-DE" dirty="0" err="1" smtClean="0"/>
              <a:t>one</a:t>
            </a:r>
            <a:r>
              <a:rPr lang="de-DE" dirty="0" smtClean="0"/>
              <a:t> in </a:t>
            </a:r>
            <a:r>
              <a:rPr lang="de-DE" dirty="0" err="1" smtClean="0"/>
              <a:t>this</a:t>
            </a:r>
            <a:r>
              <a:rPr lang="de-DE" dirty="0" smtClean="0"/>
              <a:t> </a:t>
            </a:r>
            <a:r>
              <a:rPr lang="de-DE" dirty="0" err="1" smtClean="0"/>
              <a:t>case</a:t>
            </a:r>
            <a:r>
              <a:rPr lang="de-DE" dirty="0" smtClean="0"/>
              <a:t>)</a:t>
            </a:r>
            <a:endParaRPr lang="de-DE" dirty="0"/>
          </a:p>
        </p:txBody>
      </p:sp>
      <p:sp>
        <p:nvSpPr>
          <p:cNvPr id="11" name="Textfeld 10"/>
          <p:cNvSpPr txBox="1"/>
          <p:nvPr/>
        </p:nvSpPr>
        <p:spPr>
          <a:xfrm>
            <a:off x="4211960" y="3989296"/>
            <a:ext cx="3070071" cy="369332"/>
          </a:xfrm>
          <a:prstGeom prst="rect">
            <a:avLst/>
          </a:prstGeom>
          <a:solidFill>
            <a:schemeClr val="accent1">
              <a:lumMod val="20000"/>
              <a:lumOff val="80000"/>
            </a:schemeClr>
          </a:solidFill>
        </p:spPr>
        <p:txBody>
          <a:bodyPr wrap="none" rtlCol="0">
            <a:spAutoFit/>
          </a:bodyPr>
          <a:lstStyle/>
          <a:p>
            <a:r>
              <a:rPr lang="de-DE" dirty="0" smtClean="0"/>
              <a:t>Reports </a:t>
            </a:r>
            <a:r>
              <a:rPr lang="de-DE" dirty="0" err="1" smtClean="0"/>
              <a:t>result</a:t>
            </a:r>
            <a:r>
              <a:rPr lang="de-DE" dirty="0" smtClean="0"/>
              <a:t> </a:t>
            </a:r>
            <a:r>
              <a:rPr lang="de-DE" dirty="0" err="1" smtClean="0"/>
              <a:t>of</a:t>
            </a:r>
            <a:r>
              <a:rPr lang="de-DE" dirty="0" smtClean="0"/>
              <a:t> </a:t>
            </a:r>
            <a:r>
              <a:rPr lang="de-DE" dirty="0" err="1" smtClean="0"/>
              <a:t>commands</a:t>
            </a:r>
            <a:endParaRPr lang="de-DE" dirty="0"/>
          </a:p>
        </p:txBody>
      </p:sp>
      <p:cxnSp>
        <p:nvCxnSpPr>
          <p:cNvPr id="4" name="Gerade Verbindung mit Pfeil 3"/>
          <p:cNvCxnSpPr/>
          <p:nvPr/>
        </p:nvCxnSpPr>
        <p:spPr>
          <a:xfrm flipH="1" flipV="1">
            <a:off x="5508104" y="3501008"/>
            <a:ext cx="864096" cy="48830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08720"/>
            <a:ext cx="7560840" cy="7940635"/>
          </a:xfrm>
          <a:prstGeom prst="rect">
            <a:avLst/>
          </a:prstGeom>
          <a:noFill/>
        </p:spPr>
        <p:txBody>
          <a:bodyPr wrap="square" rtlCol="0">
            <a:spAutoFit/>
          </a:bodyPr>
          <a:lstStyle/>
          <a:p>
            <a:pPr marL="514350" indent="-514350"/>
            <a:r>
              <a:rPr lang="en-US" sz="2800" dirty="0" smtClean="0">
                <a:latin typeface="Calibri" pitchFamily="34" charset="0"/>
              </a:rPr>
              <a:t>3	Getting started </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In principle, you can start your STATA session by (</a:t>
            </a:r>
            <a:r>
              <a:rPr lang="en-US" sz="2800" dirty="0" err="1" smtClean="0">
                <a:latin typeface="Calibri" pitchFamily="34" charset="0"/>
              </a:rPr>
              <a:t>i</a:t>
            </a:r>
            <a:r>
              <a:rPr lang="en-US" sz="2800" dirty="0" smtClean="0">
                <a:latin typeface="Calibri" pitchFamily="34" charset="0"/>
              </a:rPr>
              <a:t>) loading your data set and (ii) typing your commands in the command window.</a:t>
            </a:r>
          </a:p>
          <a:p>
            <a:pPr marL="514350" indent="-514350">
              <a:buFont typeface="Arial" pitchFamily="34" charset="0"/>
              <a:buChar char="•"/>
            </a:pPr>
            <a:r>
              <a:rPr lang="en-US" sz="2800" dirty="0" smtClean="0">
                <a:latin typeface="Calibri" pitchFamily="34" charset="0"/>
              </a:rPr>
              <a:t>It is however recommended to use the </a:t>
            </a:r>
            <a:r>
              <a:rPr lang="en-US" sz="2800" b="1" dirty="0" smtClean="0">
                <a:latin typeface="Calibri" pitchFamily="34" charset="0"/>
              </a:rPr>
              <a:t>DO FILE EDITOR</a:t>
            </a:r>
            <a:r>
              <a:rPr lang="en-US" sz="2800" dirty="0" smtClean="0">
                <a:latin typeface="Calibri" pitchFamily="34" charset="0"/>
              </a:rPr>
              <a:t> right from the beginning.</a:t>
            </a:r>
          </a:p>
          <a:p>
            <a:pPr marL="514350" indent="-514350">
              <a:buFont typeface="Arial" pitchFamily="34" charset="0"/>
              <a:buChar char="•"/>
            </a:pPr>
            <a:r>
              <a:rPr lang="en-US" sz="2800" dirty="0" smtClean="0">
                <a:latin typeface="Calibri" pitchFamily="34" charset="0"/>
              </a:rPr>
              <a:t>But let’s look at the </a:t>
            </a:r>
            <a:r>
              <a:rPr lang="en-US" sz="2800" b="1" dirty="0" smtClean="0">
                <a:latin typeface="Calibri" pitchFamily="34" charset="0"/>
              </a:rPr>
              <a:t>STATA </a:t>
            </a:r>
            <a:r>
              <a:rPr lang="en-US" sz="2800" b="1" dirty="0" err="1" smtClean="0">
                <a:latin typeface="Calibri" pitchFamily="34" charset="0"/>
              </a:rPr>
              <a:t>menues</a:t>
            </a:r>
            <a:r>
              <a:rPr lang="en-US" sz="2800" dirty="0" smtClean="0">
                <a:latin typeface="Calibri" pitchFamily="34" charset="0"/>
              </a:rPr>
              <a:t> first.</a:t>
            </a: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06388"/>
            <a:ext cx="7560840" cy="6771084"/>
          </a:xfrm>
          <a:prstGeom prst="rect">
            <a:avLst/>
          </a:prstGeom>
          <a:noFill/>
        </p:spPr>
        <p:txBody>
          <a:bodyPr wrap="square" rtlCol="0">
            <a:spAutoFit/>
          </a:bodyPr>
          <a:lstStyle/>
          <a:p>
            <a:pPr marL="514350" indent="-514350"/>
            <a:r>
              <a:rPr lang="en-US" sz="2800" dirty="0" smtClean="0">
                <a:latin typeface="Calibri" pitchFamily="34" charset="0"/>
              </a:rPr>
              <a:t>4	The STATA </a:t>
            </a:r>
            <a:r>
              <a:rPr lang="en-US" sz="2800" dirty="0" err="1" smtClean="0">
                <a:latin typeface="Calibri" pitchFamily="34" charset="0"/>
              </a:rPr>
              <a:t>Menues</a:t>
            </a: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r>
              <a:rPr lang="en-US" sz="2400" dirty="0" smtClean="0">
                <a:latin typeface="Calibri" pitchFamily="34" charset="0"/>
              </a:rPr>
              <a:t>For watching your data and changing your data by hand you need the DATA BROWSER and the DATA EDITOR.</a:t>
            </a:r>
          </a:p>
          <a:p>
            <a:pPr marL="457200" indent="-457200">
              <a:buFont typeface="Arial" pitchFamily="34" charset="0"/>
              <a:buChar char="•"/>
            </a:pPr>
            <a:r>
              <a:rPr lang="en-US" sz="2400" dirty="0" smtClean="0">
                <a:latin typeface="Calibri" pitchFamily="34" charset="0"/>
              </a:rPr>
              <a:t>For  starting and running your DO files you need the </a:t>
            </a:r>
            <a:br>
              <a:rPr lang="en-US" sz="2400" dirty="0" smtClean="0">
                <a:latin typeface="Calibri" pitchFamily="34" charset="0"/>
              </a:rPr>
            </a:br>
            <a:r>
              <a:rPr lang="en-US" sz="2400" dirty="0" smtClean="0">
                <a:latin typeface="Calibri" pitchFamily="34" charset="0"/>
              </a:rPr>
              <a:t>DO FILE EDITOR.</a:t>
            </a:r>
          </a:p>
          <a:p>
            <a:pPr marL="457200" indent="-457200">
              <a:buFont typeface="Arial" pitchFamily="34" charset="0"/>
              <a:buChar char="•"/>
            </a:pPr>
            <a:r>
              <a:rPr lang="en-US" sz="2400" dirty="0" smtClean="0">
                <a:latin typeface="Calibri" pitchFamily="34" charset="0"/>
              </a:rPr>
              <a:t>The other </a:t>
            </a:r>
            <a:r>
              <a:rPr lang="en-US" sz="2400" dirty="0" err="1" smtClean="0">
                <a:latin typeface="Calibri" pitchFamily="34" charset="0"/>
              </a:rPr>
              <a:t>menues</a:t>
            </a:r>
            <a:r>
              <a:rPr lang="en-US" sz="2400" dirty="0" smtClean="0">
                <a:latin typeface="Calibri" pitchFamily="34" charset="0"/>
              </a:rPr>
              <a:t> are not relevant for the beginning.</a:t>
            </a:r>
          </a:p>
          <a:p>
            <a:pPr marL="914400" lvl="1" indent="-457200">
              <a:buAutoNum type="arabicPlain"/>
            </a:pPr>
            <a:endParaRPr lang="en-US" sz="22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1316703" y="1374925"/>
            <a:ext cx="6590487" cy="1503983"/>
          </a:xfrm>
          <a:prstGeom prst="rect">
            <a:avLst/>
          </a:prstGeom>
          <a:noFill/>
          <a:ln w="9525">
            <a:noFill/>
            <a:miter lim="800000"/>
            <a:headEnd/>
            <a:tailEnd/>
          </a:ln>
        </p:spPr>
      </p:pic>
      <p:sp>
        <p:nvSpPr>
          <p:cNvPr id="4" name="Textfeld 3"/>
          <p:cNvSpPr txBox="1"/>
          <p:nvPr/>
        </p:nvSpPr>
        <p:spPr>
          <a:xfrm>
            <a:off x="1548298" y="3170585"/>
            <a:ext cx="792088" cy="923330"/>
          </a:xfrm>
          <a:prstGeom prst="rect">
            <a:avLst/>
          </a:prstGeom>
          <a:solidFill>
            <a:schemeClr val="accent1">
              <a:lumMod val="20000"/>
              <a:lumOff val="80000"/>
            </a:schemeClr>
          </a:solidFill>
        </p:spPr>
        <p:txBody>
          <a:bodyPr wrap="square" rtlCol="0">
            <a:spAutoFit/>
          </a:bodyPr>
          <a:lstStyle/>
          <a:p>
            <a:r>
              <a:rPr lang="de-DE" dirty="0" smtClean="0"/>
              <a:t>The </a:t>
            </a:r>
            <a:br>
              <a:rPr lang="de-DE" dirty="0" smtClean="0"/>
            </a:br>
            <a:r>
              <a:rPr lang="de-DE" dirty="0" err="1" smtClean="0"/>
              <a:t>data</a:t>
            </a:r>
            <a:r>
              <a:rPr lang="de-DE" dirty="0" smtClean="0"/>
              <a:t/>
            </a:r>
            <a:br>
              <a:rPr lang="de-DE" dirty="0" smtClean="0"/>
            </a:br>
            <a:r>
              <a:rPr lang="de-DE" dirty="0" err="1" smtClean="0"/>
              <a:t>path</a:t>
            </a:r>
            <a:endParaRPr lang="de-DE" dirty="0"/>
          </a:p>
        </p:txBody>
      </p:sp>
      <p:sp>
        <p:nvSpPr>
          <p:cNvPr id="5" name="Textfeld 4"/>
          <p:cNvSpPr txBox="1"/>
          <p:nvPr/>
        </p:nvSpPr>
        <p:spPr>
          <a:xfrm>
            <a:off x="4412465" y="3170585"/>
            <a:ext cx="792088" cy="923330"/>
          </a:xfrm>
          <a:prstGeom prst="rect">
            <a:avLst/>
          </a:prstGeom>
          <a:solidFill>
            <a:schemeClr val="accent1">
              <a:lumMod val="20000"/>
              <a:lumOff val="80000"/>
            </a:schemeClr>
          </a:solidFill>
        </p:spPr>
        <p:txBody>
          <a:bodyPr wrap="square" rtlCol="0">
            <a:spAutoFit/>
          </a:bodyPr>
          <a:lstStyle/>
          <a:p>
            <a:r>
              <a:rPr lang="de-DE" dirty="0" smtClean="0"/>
              <a:t>The </a:t>
            </a:r>
            <a:br>
              <a:rPr lang="de-DE" dirty="0" smtClean="0"/>
            </a:br>
            <a:r>
              <a:rPr lang="de-DE" dirty="0" err="1" smtClean="0"/>
              <a:t>data</a:t>
            </a:r>
            <a:r>
              <a:rPr lang="de-DE" dirty="0" smtClean="0"/>
              <a:t/>
            </a:r>
            <a:br>
              <a:rPr lang="de-DE" dirty="0" smtClean="0"/>
            </a:br>
            <a:r>
              <a:rPr lang="de-DE" dirty="0" err="1" smtClean="0"/>
              <a:t>editor</a:t>
            </a:r>
            <a:endParaRPr lang="de-DE" dirty="0"/>
          </a:p>
        </p:txBody>
      </p:sp>
      <p:sp>
        <p:nvSpPr>
          <p:cNvPr id="6" name="Textfeld 5"/>
          <p:cNvSpPr txBox="1"/>
          <p:nvPr/>
        </p:nvSpPr>
        <p:spPr>
          <a:xfrm>
            <a:off x="5309388" y="3171632"/>
            <a:ext cx="1152128" cy="923330"/>
          </a:xfrm>
          <a:prstGeom prst="rect">
            <a:avLst/>
          </a:prstGeom>
          <a:solidFill>
            <a:schemeClr val="accent1">
              <a:lumMod val="20000"/>
              <a:lumOff val="80000"/>
            </a:schemeClr>
          </a:solidFill>
        </p:spPr>
        <p:txBody>
          <a:bodyPr wrap="square" rtlCol="0">
            <a:spAutoFit/>
          </a:bodyPr>
          <a:lstStyle/>
          <a:p>
            <a:r>
              <a:rPr lang="de-DE" dirty="0" smtClean="0"/>
              <a:t>The </a:t>
            </a:r>
            <a:br>
              <a:rPr lang="de-DE" dirty="0" smtClean="0"/>
            </a:br>
            <a:r>
              <a:rPr lang="de-DE" dirty="0" err="1" smtClean="0"/>
              <a:t>data</a:t>
            </a:r>
            <a:r>
              <a:rPr lang="de-DE" dirty="0" smtClean="0"/>
              <a:t/>
            </a:r>
            <a:br>
              <a:rPr lang="de-DE" dirty="0" smtClean="0"/>
            </a:br>
            <a:r>
              <a:rPr lang="de-DE" dirty="0" err="1" smtClean="0"/>
              <a:t>browser</a:t>
            </a:r>
            <a:endParaRPr lang="de-DE" dirty="0"/>
          </a:p>
        </p:txBody>
      </p:sp>
      <p:cxnSp>
        <p:nvCxnSpPr>
          <p:cNvPr id="8" name="Gerade Verbindung mit Pfeil 7"/>
          <p:cNvCxnSpPr>
            <a:stCxn id="6" idx="0"/>
          </p:cNvCxnSpPr>
          <p:nvPr/>
        </p:nvCxnSpPr>
        <p:spPr>
          <a:xfrm flipH="1" flipV="1">
            <a:off x="5427195" y="2702767"/>
            <a:ext cx="458257" cy="468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a:stCxn id="5" idx="0"/>
          </p:cNvCxnSpPr>
          <p:nvPr/>
        </p:nvCxnSpPr>
        <p:spPr>
          <a:xfrm flipV="1">
            <a:off x="4808509" y="2594521"/>
            <a:ext cx="230787"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Gerade Verbindung mit Pfeil 11"/>
          <p:cNvCxnSpPr/>
          <p:nvPr/>
        </p:nvCxnSpPr>
        <p:spPr>
          <a:xfrm flipV="1">
            <a:off x="2044010" y="2702767"/>
            <a:ext cx="751803" cy="4951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feld 12"/>
          <p:cNvSpPr txBox="1"/>
          <p:nvPr/>
        </p:nvSpPr>
        <p:spPr>
          <a:xfrm>
            <a:off x="3258171" y="3170585"/>
            <a:ext cx="1008112" cy="923330"/>
          </a:xfrm>
          <a:prstGeom prst="rect">
            <a:avLst/>
          </a:prstGeom>
          <a:solidFill>
            <a:schemeClr val="accent1">
              <a:lumMod val="20000"/>
              <a:lumOff val="80000"/>
            </a:schemeClr>
          </a:solidFill>
        </p:spPr>
        <p:txBody>
          <a:bodyPr wrap="square" rtlCol="0">
            <a:spAutoFit/>
          </a:bodyPr>
          <a:lstStyle/>
          <a:p>
            <a:r>
              <a:rPr lang="de-DE" dirty="0" smtClean="0"/>
              <a:t>The </a:t>
            </a:r>
            <a:br>
              <a:rPr lang="de-DE" dirty="0" smtClean="0"/>
            </a:br>
            <a:r>
              <a:rPr lang="de-DE" dirty="0" smtClean="0"/>
              <a:t>do </a:t>
            </a:r>
            <a:r>
              <a:rPr lang="de-DE" dirty="0" err="1" smtClean="0"/>
              <a:t>file</a:t>
            </a:r>
            <a:r>
              <a:rPr lang="de-DE" dirty="0" smtClean="0"/>
              <a:t/>
            </a:r>
            <a:br>
              <a:rPr lang="de-DE" dirty="0" smtClean="0"/>
            </a:br>
            <a:r>
              <a:rPr lang="de-DE" dirty="0" err="1" smtClean="0"/>
              <a:t>editor</a:t>
            </a:r>
            <a:endParaRPr lang="de-DE" dirty="0"/>
          </a:p>
        </p:txBody>
      </p:sp>
      <p:cxnSp>
        <p:nvCxnSpPr>
          <p:cNvPr id="15" name="Gerade Verbindung mit Pfeil 14"/>
          <p:cNvCxnSpPr/>
          <p:nvPr/>
        </p:nvCxnSpPr>
        <p:spPr>
          <a:xfrm flipV="1">
            <a:off x="3751510" y="2594521"/>
            <a:ext cx="586397" cy="6511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6611046" y="3172881"/>
            <a:ext cx="1296144" cy="923330"/>
          </a:xfrm>
          <a:prstGeom prst="rect">
            <a:avLst/>
          </a:prstGeom>
          <a:solidFill>
            <a:schemeClr val="accent1">
              <a:lumMod val="20000"/>
              <a:lumOff val="80000"/>
            </a:schemeClr>
          </a:solidFill>
        </p:spPr>
        <p:txBody>
          <a:bodyPr wrap="square" rtlCol="0">
            <a:spAutoFit/>
          </a:bodyPr>
          <a:lstStyle/>
          <a:p>
            <a:r>
              <a:rPr lang="de-DE" dirty="0" smtClean="0"/>
              <a:t>The </a:t>
            </a:r>
            <a:br>
              <a:rPr lang="de-DE" dirty="0" smtClean="0"/>
            </a:br>
            <a:r>
              <a:rPr lang="de-DE" dirty="0" smtClean="0"/>
              <a:t>variables</a:t>
            </a:r>
          </a:p>
          <a:p>
            <a:r>
              <a:rPr lang="de-DE" dirty="0" err="1" smtClean="0"/>
              <a:t>manager</a:t>
            </a:r>
            <a:endParaRPr lang="de-DE" dirty="0"/>
          </a:p>
        </p:txBody>
      </p:sp>
      <p:cxnSp>
        <p:nvCxnSpPr>
          <p:cNvPr id="18" name="Gerade Verbindung mit Pfeil 17"/>
          <p:cNvCxnSpPr>
            <a:stCxn id="16" idx="0"/>
          </p:cNvCxnSpPr>
          <p:nvPr/>
        </p:nvCxnSpPr>
        <p:spPr>
          <a:xfrm flipH="1" flipV="1">
            <a:off x="5977050" y="2594521"/>
            <a:ext cx="1282068" cy="5783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feld 19"/>
          <p:cNvSpPr txBox="1"/>
          <p:nvPr/>
        </p:nvSpPr>
        <p:spPr>
          <a:xfrm>
            <a:off x="2448398" y="4156837"/>
            <a:ext cx="1146468" cy="646331"/>
          </a:xfrm>
          <a:prstGeom prst="rect">
            <a:avLst/>
          </a:prstGeom>
          <a:solidFill>
            <a:schemeClr val="tx2">
              <a:lumMod val="20000"/>
              <a:lumOff val="80000"/>
            </a:schemeClr>
          </a:solidFill>
        </p:spPr>
        <p:txBody>
          <a:bodyPr wrap="square" rtlCol="0">
            <a:spAutoFit/>
          </a:bodyPr>
          <a:lstStyle/>
          <a:p>
            <a:r>
              <a:rPr lang="de-DE" dirty="0" smtClean="0"/>
              <a:t>The </a:t>
            </a:r>
            <a:r>
              <a:rPr lang="de-DE" dirty="0" err="1" smtClean="0"/>
              <a:t>help</a:t>
            </a:r>
            <a:r>
              <a:rPr lang="de-DE" dirty="0" smtClean="0"/>
              <a:t> </a:t>
            </a:r>
            <a:br>
              <a:rPr lang="de-DE" dirty="0" smtClean="0"/>
            </a:br>
            <a:r>
              <a:rPr lang="de-DE" dirty="0" err="1" smtClean="0"/>
              <a:t>menue</a:t>
            </a:r>
            <a:endParaRPr lang="de-DE" dirty="0"/>
          </a:p>
        </p:txBody>
      </p:sp>
      <p:cxnSp>
        <p:nvCxnSpPr>
          <p:cNvPr id="23" name="Gerade Verbindung mit Pfeil 22"/>
          <p:cNvCxnSpPr/>
          <p:nvPr/>
        </p:nvCxnSpPr>
        <p:spPr>
          <a:xfrm flipV="1">
            <a:off x="3021632" y="2765868"/>
            <a:ext cx="146846" cy="136815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Gerade Verbindung mit Pfeil 24"/>
          <p:cNvCxnSpPr/>
          <p:nvPr/>
        </p:nvCxnSpPr>
        <p:spPr>
          <a:xfrm flipV="1">
            <a:off x="3116321" y="2276872"/>
            <a:ext cx="4176464" cy="1872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208912" cy="5724644"/>
          </a:xfrm>
          <a:prstGeom prst="rect">
            <a:avLst/>
          </a:prstGeom>
          <a:noFill/>
        </p:spPr>
        <p:txBody>
          <a:bodyPr wrap="square" rtlCol="0">
            <a:spAutoFit/>
          </a:bodyPr>
          <a:lstStyle/>
          <a:p>
            <a:pPr marL="514350" indent="-514350"/>
            <a:r>
              <a:rPr lang="en-US" sz="2800" dirty="0" smtClean="0">
                <a:latin typeface="Calibri" pitchFamily="34" charset="0"/>
              </a:rPr>
              <a:t>4	The STATA </a:t>
            </a:r>
            <a:r>
              <a:rPr lang="en-US" sz="2800" dirty="0" err="1" smtClean="0">
                <a:latin typeface="Calibri" pitchFamily="34" charset="0"/>
              </a:rPr>
              <a:t>Menues</a:t>
            </a:r>
            <a:r>
              <a:rPr lang="en-US" sz="2800" dirty="0" smtClean="0">
                <a:latin typeface="Calibri" pitchFamily="34" charset="0"/>
              </a:rPr>
              <a:t>: The DATA EDITOR/BROWSER</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256716" y="850717"/>
            <a:ext cx="8631941" cy="4855467"/>
          </a:xfrm>
          <a:prstGeom prst="rect">
            <a:avLst/>
          </a:prstGeom>
          <a:noFill/>
          <a:ln w="9525">
            <a:noFill/>
            <a:miter lim="800000"/>
            <a:headEnd/>
            <a:tailEnd/>
          </a:ln>
        </p:spPr>
      </p:pic>
      <p:sp>
        <p:nvSpPr>
          <p:cNvPr id="11" name="Textfeld 10"/>
          <p:cNvSpPr txBox="1"/>
          <p:nvPr/>
        </p:nvSpPr>
        <p:spPr>
          <a:xfrm>
            <a:off x="323528" y="5805264"/>
            <a:ext cx="8533105" cy="646331"/>
          </a:xfrm>
          <a:prstGeom prst="rect">
            <a:avLst/>
          </a:prstGeom>
          <a:noFill/>
        </p:spPr>
        <p:txBody>
          <a:bodyPr wrap="none" rtlCol="0">
            <a:spAutoFit/>
          </a:bodyPr>
          <a:lstStyle/>
          <a:p>
            <a:r>
              <a:rPr lang="de-DE" b="1" dirty="0" smtClean="0"/>
              <a:t>The </a:t>
            </a:r>
            <a:r>
              <a:rPr lang="de-DE" b="1" dirty="0" err="1" smtClean="0"/>
              <a:t>difference</a:t>
            </a:r>
            <a:r>
              <a:rPr lang="de-DE" b="1" dirty="0" smtClean="0"/>
              <a:t> </a:t>
            </a:r>
            <a:r>
              <a:rPr lang="de-DE" b="1" dirty="0" err="1" smtClean="0"/>
              <a:t>between</a:t>
            </a:r>
            <a:r>
              <a:rPr lang="de-DE" b="1" dirty="0" smtClean="0"/>
              <a:t> </a:t>
            </a:r>
            <a:r>
              <a:rPr lang="de-DE" b="1" dirty="0" err="1" smtClean="0"/>
              <a:t>the</a:t>
            </a:r>
            <a:r>
              <a:rPr lang="de-DE" b="1" dirty="0" smtClean="0"/>
              <a:t> </a:t>
            </a:r>
            <a:r>
              <a:rPr lang="de-DE" b="1" dirty="0" err="1" smtClean="0"/>
              <a:t>data</a:t>
            </a:r>
            <a:r>
              <a:rPr lang="de-DE" b="1" dirty="0" smtClean="0"/>
              <a:t> </a:t>
            </a:r>
            <a:r>
              <a:rPr lang="de-DE" b="1" dirty="0" err="1" smtClean="0"/>
              <a:t>browser</a:t>
            </a:r>
            <a:r>
              <a:rPr lang="de-DE" b="1" dirty="0" smtClean="0"/>
              <a:t> </a:t>
            </a:r>
            <a:r>
              <a:rPr lang="de-DE" b="1" dirty="0" err="1" smtClean="0"/>
              <a:t>and</a:t>
            </a:r>
            <a:r>
              <a:rPr lang="de-DE" b="1" dirty="0" smtClean="0"/>
              <a:t> </a:t>
            </a:r>
            <a:r>
              <a:rPr lang="de-DE" b="1" dirty="0" err="1" smtClean="0"/>
              <a:t>the</a:t>
            </a:r>
            <a:r>
              <a:rPr lang="de-DE" b="1" dirty="0" smtClean="0"/>
              <a:t> </a:t>
            </a:r>
            <a:r>
              <a:rPr lang="de-DE" b="1" dirty="0" err="1" smtClean="0"/>
              <a:t>data</a:t>
            </a:r>
            <a:r>
              <a:rPr lang="de-DE" b="1" dirty="0" smtClean="0"/>
              <a:t> </a:t>
            </a:r>
            <a:r>
              <a:rPr lang="de-DE" b="1" dirty="0" err="1" smtClean="0"/>
              <a:t>editor</a:t>
            </a:r>
            <a:r>
              <a:rPr lang="de-DE" b="1" dirty="0" smtClean="0"/>
              <a:t> </a:t>
            </a:r>
            <a:r>
              <a:rPr lang="de-DE" b="1" dirty="0" err="1" smtClean="0"/>
              <a:t>is</a:t>
            </a:r>
            <a:r>
              <a:rPr lang="de-DE" b="1" dirty="0" smtClean="0"/>
              <a:t> </a:t>
            </a:r>
            <a:r>
              <a:rPr lang="de-DE" b="1" dirty="0" err="1" smtClean="0"/>
              <a:t>that</a:t>
            </a:r>
            <a:r>
              <a:rPr lang="de-DE" b="1" dirty="0" smtClean="0"/>
              <a:t> </a:t>
            </a:r>
            <a:r>
              <a:rPr lang="de-DE" b="1" dirty="0" err="1" smtClean="0"/>
              <a:t>you</a:t>
            </a:r>
            <a:r>
              <a:rPr lang="de-DE" b="1" dirty="0" smtClean="0"/>
              <a:t> </a:t>
            </a:r>
            <a:r>
              <a:rPr lang="de-DE" b="1" dirty="0" err="1" smtClean="0"/>
              <a:t>can</a:t>
            </a:r>
            <a:r>
              <a:rPr lang="de-DE" b="1" dirty="0" smtClean="0"/>
              <a:t> </a:t>
            </a:r>
            <a:br>
              <a:rPr lang="de-DE" b="1" dirty="0" smtClean="0"/>
            </a:br>
            <a:r>
              <a:rPr lang="de-DE" b="1" dirty="0" err="1" smtClean="0"/>
              <a:t>manipulate</a:t>
            </a:r>
            <a:r>
              <a:rPr lang="de-DE" b="1" dirty="0" smtClean="0"/>
              <a:t> </a:t>
            </a:r>
            <a:r>
              <a:rPr lang="de-DE" b="1" dirty="0" err="1" smtClean="0"/>
              <a:t>data</a:t>
            </a:r>
            <a:r>
              <a:rPr lang="de-DE" b="1" dirty="0" smtClean="0"/>
              <a:t> in </a:t>
            </a:r>
            <a:r>
              <a:rPr lang="de-DE" b="1" dirty="0" err="1" smtClean="0"/>
              <a:t>the</a:t>
            </a:r>
            <a:r>
              <a:rPr lang="de-DE" b="1" dirty="0" smtClean="0"/>
              <a:t> </a:t>
            </a:r>
            <a:r>
              <a:rPr lang="de-DE" b="1" dirty="0" err="1" smtClean="0"/>
              <a:t>editor</a:t>
            </a:r>
            <a:r>
              <a:rPr lang="de-DE" b="1" dirty="0" smtClean="0"/>
              <a:t> </a:t>
            </a:r>
            <a:r>
              <a:rPr lang="de-DE" b="1" dirty="0" err="1" smtClean="0"/>
              <a:t>and</a:t>
            </a:r>
            <a:r>
              <a:rPr lang="de-DE" b="1" dirty="0" smtClean="0"/>
              <a:t> </a:t>
            </a:r>
            <a:r>
              <a:rPr lang="de-DE" b="1" dirty="0" err="1" smtClean="0"/>
              <a:t>only</a:t>
            </a:r>
            <a:r>
              <a:rPr lang="de-DE" b="1" dirty="0" smtClean="0"/>
              <a:t> </a:t>
            </a:r>
            <a:r>
              <a:rPr lang="de-DE" b="1" dirty="0" err="1" smtClean="0"/>
              <a:t>watch</a:t>
            </a:r>
            <a:r>
              <a:rPr lang="de-DE" b="1" dirty="0" smtClean="0"/>
              <a:t> </a:t>
            </a:r>
            <a:r>
              <a:rPr lang="de-DE" b="1" dirty="0" err="1" smtClean="0"/>
              <a:t>them</a:t>
            </a:r>
            <a:r>
              <a:rPr lang="de-DE" b="1" dirty="0" smtClean="0"/>
              <a:t> in </a:t>
            </a:r>
            <a:r>
              <a:rPr lang="de-DE" b="1" dirty="0" err="1" smtClean="0"/>
              <a:t>the</a:t>
            </a:r>
            <a:r>
              <a:rPr lang="de-DE" b="1" dirty="0" smtClean="0"/>
              <a:t> </a:t>
            </a:r>
            <a:r>
              <a:rPr lang="de-DE" b="1" dirty="0" err="1" smtClean="0"/>
              <a:t>browser</a:t>
            </a:r>
            <a:r>
              <a:rPr lang="de-DE" b="1" dirty="0" smtClean="0"/>
              <a:t>.</a:t>
            </a:r>
            <a:endParaRPr lang="de-DE" b="1" dirty="0"/>
          </a:p>
        </p:txBody>
      </p:sp>
      <p:sp>
        <p:nvSpPr>
          <p:cNvPr id="6"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208912" cy="5724644"/>
          </a:xfrm>
          <a:prstGeom prst="rect">
            <a:avLst/>
          </a:prstGeom>
          <a:noFill/>
        </p:spPr>
        <p:txBody>
          <a:bodyPr wrap="square" rtlCol="0">
            <a:spAutoFit/>
          </a:bodyPr>
          <a:lstStyle/>
          <a:p>
            <a:pPr marL="514350" indent="-514350"/>
            <a:r>
              <a:rPr lang="en-US" sz="2800" dirty="0" smtClean="0">
                <a:latin typeface="Calibri" pitchFamily="34" charset="0"/>
              </a:rPr>
              <a:t>4	The STATA </a:t>
            </a:r>
            <a:r>
              <a:rPr lang="en-US" sz="2800" dirty="0" err="1" smtClean="0">
                <a:latin typeface="Calibri" pitchFamily="34" charset="0"/>
              </a:rPr>
              <a:t>Menues</a:t>
            </a:r>
            <a:r>
              <a:rPr lang="en-US" sz="2800" dirty="0" smtClean="0">
                <a:latin typeface="Calibri" pitchFamily="34" charset="0"/>
              </a:rPr>
              <a:t>: The DATA EDITOR/BROWSER</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328037" y="1052736"/>
            <a:ext cx="8631941" cy="4855467"/>
          </a:xfrm>
          <a:prstGeom prst="rect">
            <a:avLst/>
          </a:prstGeom>
          <a:noFill/>
          <a:ln w="9525">
            <a:noFill/>
            <a:miter lim="800000"/>
            <a:headEnd/>
            <a:tailEnd/>
          </a:ln>
        </p:spPr>
      </p:pic>
      <p:sp>
        <p:nvSpPr>
          <p:cNvPr id="5" name="Textfeld 4"/>
          <p:cNvSpPr txBox="1"/>
          <p:nvPr/>
        </p:nvSpPr>
        <p:spPr>
          <a:xfrm>
            <a:off x="1619672" y="3573016"/>
            <a:ext cx="6912768" cy="1200329"/>
          </a:xfrm>
          <a:prstGeom prst="rect">
            <a:avLst/>
          </a:prstGeom>
          <a:solidFill>
            <a:schemeClr val="tx2">
              <a:lumMod val="20000"/>
              <a:lumOff val="80000"/>
            </a:schemeClr>
          </a:solidFill>
        </p:spPr>
        <p:txBody>
          <a:bodyPr wrap="square" rtlCol="0">
            <a:spAutoFit/>
          </a:bodyPr>
          <a:lstStyle/>
          <a:p>
            <a:r>
              <a:rPr lang="de-DE" dirty="0" err="1" smtClean="0"/>
              <a:t>You</a:t>
            </a:r>
            <a:r>
              <a:rPr lang="de-DE" dirty="0" smtClean="0"/>
              <a:t> </a:t>
            </a:r>
            <a:r>
              <a:rPr lang="de-DE" dirty="0" err="1" smtClean="0"/>
              <a:t>have</a:t>
            </a:r>
            <a:r>
              <a:rPr lang="de-DE" dirty="0" smtClean="0"/>
              <a:t> </a:t>
            </a:r>
            <a:r>
              <a:rPr lang="de-DE" dirty="0" err="1" smtClean="0"/>
              <a:t>two</a:t>
            </a:r>
            <a:r>
              <a:rPr lang="de-DE" dirty="0" smtClean="0"/>
              <a:t> </a:t>
            </a:r>
            <a:r>
              <a:rPr lang="de-DE" dirty="0" err="1" smtClean="0"/>
              <a:t>types</a:t>
            </a:r>
            <a:r>
              <a:rPr lang="de-DE" dirty="0" smtClean="0"/>
              <a:t> </a:t>
            </a:r>
            <a:r>
              <a:rPr lang="de-DE" dirty="0" err="1" smtClean="0"/>
              <a:t>of</a:t>
            </a:r>
            <a:r>
              <a:rPr lang="de-DE" dirty="0" smtClean="0"/>
              <a:t> variables:  NUMERICAL variables (</a:t>
            </a:r>
            <a:r>
              <a:rPr lang="de-DE" dirty="0" err="1" smtClean="0"/>
              <a:t>black</a:t>
            </a:r>
            <a:r>
              <a:rPr lang="de-DE" dirty="0" smtClean="0"/>
              <a:t> </a:t>
            </a:r>
            <a:r>
              <a:rPr lang="de-DE" dirty="0" err="1" smtClean="0"/>
              <a:t>or</a:t>
            </a:r>
            <a:r>
              <a:rPr lang="de-DE" dirty="0" smtClean="0"/>
              <a:t> </a:t>
            </a:r>
            <a:r>
              <a:rPr lang="de-DE" dirty="0" err="1" smtClean="0"/>
              <a:t>blue</a:t>
            </a:r>
            <a:r>
              <a:rPr lang="de-DE" dirty="0" smtClean="0"/>
              <a:t>) </a:t>
            </a:r>
            <a:r>
              <a:rPr lang="de-DE" dirty="0" err="1" smtClean="0"/>
              <a:t>and</a:t>
            </a:r>
            <a:r>
              <a:rPr lang="de-DE" dirty="0" smtClean="0"/>
              <a:t>  so-</a:t>
            </a:r>
            <a:r>
              <a:rPr lang="de-DE" dirty="0" err="1" smtClean="0"/>
              <a:t>called</a:t>
            </a:r>
            <a:r>
              <a:rPr lang="de-DE" dirty="0" smtClean="0"/>
              <a:t> STRING variables (</a:t>
            </a:r>
            <a:r>
              <a:rPr lang="de-DE" dirty="0" err="1" smtClean="0"/>
              <a:t>red</a:t>
            </a:r>
            <a:r>
              <a:rPr lang="de-DE" dirty="0" smtClean="0"/>
              <a:t>) (e.g. </a:t>
            </a:r>
            <a:r>
              <a:rPr lang="de-DE" dirty="0" err="1" smtClean="0"/>
              <a:t>text</a:t>
            </a:r>
            <a:r>
              <a:rPr lang="de-DE" dirty="0" smtClean="0"/>
              <a:t>). </a:t>
            </a:r>
            <a:br>
              <a:rPr lang="de-DE" dirty="0" smtClean="0"/>
            </a:br>
            <a:r>
              <a:rPr lang="de-DE" dirty="0" smtClean="0"/>
              <a:t>STATA </a:t>
            </a:r>
            <a:r>
              <a:rPr lang="de-DE" dirty="0" err="1" smtClean="0"/>
              <a:t>can</a:t>
            </a:r>
            <a:r>
              <a:rPr lang="de-DE" dirty="0" smtClean="0"/>
              <a:t> </a:t>
            </a:r>
            <a:r>
              <a:rPr lang="de-DE" dirty="0" err="1" smtClean="0"/>
              <a:t>identify</a:t>
            </a:r>
            <a:r>
              <a:rPr lang="de-DE" dirty="0" smtClean="0"/>
              <a:t> STRING  variables, but </a:t>
            </a:r>
            <a:r>
              <a:rPr lang="de-DE" dirty="0" err="1" smtClean="0"/>
              <a:t>you</a:t>
            </a:r>
            <a:r>
              <a:rPr lang="de-DE" dirty="0" smtClean="0"/>
              <a:t> </a:t>
            </a:r>
            <a:r>
              <a:rPr lang="de-DE" dirty="0" err="1" smtClean="0"/>
              <a:t>cannot</a:t>
            </a:r>
            <a:r>
              <a:rPr lang="de-DE" dirty="0" smtClean="0"/>
              <a:t> do </a:t>
            </a:r>
            <a:r>
              <a:rPr lang="de-DE" dirty="0" err="1" smtClean="0"/>
              <a:t>numerical</a:t>
            </a:r>
            <a:r>
              <a:rPr lang="de-DE" dirty="0" smtClean="0"/>
              <a:t> </a:t>
            </a:r>
            <a:r>
              <a:rPr lang="de-DE" dirty="0" err="1" smtClean="0"/>
              <a:t>operations</a:t>
            </a:r>
            <a:r>
              <a:rPr lang="de-DE" dirty="0" smtClean="0"/>
              <a:t> </a:t>
            </a:r>
            <a:r>
              <a:rPr lang="de-DE" dirty="0" err="1" smtClean="0"/>
              <a:t>with</a:t>
            </a:r>
            <a:r>
              <a:rPr lang="de-DE" dirty="0" smtClean="0"/>
              <a:t> </a:t>
            </a:r>
            <a:r>
              <a:rPr lang="de-DE" dirty="0" err="1" smtClean="0"/>
              <a:t>them</a:t>
            </a:r>
            <a:r>
              <a:rPr lang="de-DE" dirty="0" smtClean="0"/>
              <a:t>.</a:t>
            </a:r>
            <a:endParaRPr lang="de-DE" dirty="0"/>
          </a:p>
        </p:txBody>
      </p:sp>
      <p:sp>
        <p:nvSpPr>
          <p:cNvPr id="6" name="Textfeld 5"/>
          <p:cNvSpPr txBox="1"/>
          <p:nvPr/>
        </p:nvSpPr>
        <p:spPr>
          <a:xfrm>
            <a:off x="1187624" y="2204864"/>
            <a:ext cx="1440160" cy="923330"/>
          </a:xfrm>
          <a:prstGeom prst="rect">
            <a:avLst/>
          </a:prstGeom>
          <a:solidFill>
            <a:schemeClr val="tx2">
              <a:lumMod val="20000"/>
              <a:lumOff val="80000"/>
            </a:schemeClr>
          </a:solidFill>
        </p:spPr>
        <p:txBody>
          <a:bodyPr wrap="square" rtlCol="0">
            <a:spAutoFit/>
          </a:bodyPr>
          <a:lstStyle/>
          <a:p>
            <a:r>
              <a:rPr lang="de-DE" dirty="0" err="1" smtClean="0"/>
              <a:t>Numerical</a:t>
            </a:r>
            <a:r>
              <a:rPr lang="de-DE" dirty="0" smtClean="0"/>
              <a:t> variable </a:t>
            </a:r>
            <a:br>
              <a:rPr lang="de-DE" dirty="0" smtClean="0"/>
            </a:br>
            <a:r>
              <a:rPr lang="de-DE" dirty="0" err="1" smtClean="0"/>
              <a:t>labelled</a:t>
            </a:r>
            <a:endParaRPr lang="de-DE" dirty="0"/>
          </a:p>
        </p:txBody>
      </p:sp>
      <p:cxnSp>
        <p:nvCxnSpPr>
          <p:cNvPr id="8" name="Gerade Verbindung mit Pfeil 7"/>
          <p:cNvCxnSpPr/>
          <p:nvPr/>
        </p:nvCxnSpPr>
        <p:spPr>
          <a:xfrm flipH="1" flipV="1">
            <a:off x="1619672" y="1916832"/>
            <a:ext cx="57606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211960" y="2204864"/>
            <a:ext cx="1656184" cy="646331"/>
          </a:xfrm>
          <a:prstGeom prst="rect">
            <a:avLst/>
          </a:prstGeom>
          <a:solidFill>
            <a:schemeClr val="tx2">
              <a:lumMod val="20000"/>
              <a:lumOff val="80000"/>
            </a:schemeClr>
          </a:solidFill>
        </p:spPr>
        <p:txBody>
          <a:bodyPr wrap="square" rtlCol="0">
            <a:spAutoFit/>
          </a:bodyPr>
          <a:lstStyle/>
          <a:p>
            <a:r>
              <a:rPr lang="de-DE" dirty="0" smtClean="0"/>
              <a:t>NUMERICAL variable</a:t>
            </a:r>
            <a:endParaRPr lang="de-DE" dirty="0"/>
          </a:p>
        </p:txBody>
      </p:sp>
      <p:cxnSp>
        <p:nvCxnSpPr>
          <p:cNvPr id="12" name="Gerade Verbindung mit Pfeil 11"/>
          <p:cNvCxnSpPr/>
          <p:nvPr/>
        </p:nvCxnSpPr>
        <p:spPr>
          <a:xfrm flipV="1">
            <a:off x="5292080" y="184482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208912" cy="5724644"/>
          </a:xfrm>
          <a:prstGeom prst="rect">
            <a:avLst/>
          </a:prstGeom>
          <a:noFill/>
        </p:spPr>
        <p:txBody>
          <a:bodyPr wrap="square" rtlCol="0">
            <a:spAutoFit/>
          </a:bodyPr>
          <a:lstStyle/>
          <a:p>
            <a:pPr marL="514350" indent="-514350"/>
            <a:r>
              <a:rPr lang="en-US" sz="2800" dirty="0" smtClean="0">
                <a:latin typeface="Calibri" pitchFamily="34" charset="0"/>
              </a:rPr>
              <a:t>4	The STATA </a:t>
            </a:r>
            <a:r>
              <a:rPr lang="en-US" sz="2800" dirty="0" err="1" smtClean="0">
                <a:latin typeface="Calibri" pitchFamily="34" charset="0"/>
              </a:rPr>
              <a:t>Menues</a:t>
            </a:r>
            <a:r>
              <a:rPr lang="en-US" sz="2800" dirty="0" smtClean="0">
                <a:latin typeface="Calibri" pitchFamily="34" charset="0"/>
              </a:rPr>
              <a:t>: The DATA EDITOR/BROWSER</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195428" y="1123001"/>
            <a:ext cx="8631941" cy="4855467"/>
          </a:xfrm>
          <a:prstGeom prst="rect">
            <a:avLst/>
          </a:prstGeom>
          <a:noFill/>
          <a:ln w="9525">
            <a:noFill/>
            <a:miter lim="800000"/>
            <a:headEnd/>
            <a:tailEnd/>
          </a:ln>
        </p:spPr>
      </p:pic>
      <p:sp>
        <p:nvSpPr>
          <p:cNvPr id="5" name="Textfeld 4"/>
          <p:cNvSpPr txBox="1"/>
          <p:nvPr/>
        </p:nvSpPr>
        <p:spPr>
          <a:xfrm>
            <a:off x="1475656" y="2394754"/>
            <a:ext cx="6912768" cy="1477328"/>
          </a:xfrm>
          <a:prstGeom prst="rect">
            <a:avLst/>
          </a:prstGeom>
          <a:solidFill>
            <a:schemeClr val="tx2">
              <a:lumMod val="20000"/>
              <a:lumOff val="80000"/>
            </a:schemeClr>
          </a:solidFill>
        </p:spPr>
        <p:txBody>
          <a:bodyPr wrap="square" rtlCol="0">
            <a:spAutoFit/>
          </a:bodyPr>
          <a:lstStyle/>
          <a:p>
            <a:r>
              <a:rPr lang="de-DE" dirty="0" smtClean="0"/>
              <a:t>HINT: </a:t>
            </a:r>
            <a:r>
              <a:rPr lang="de-DE" dirty="0" err="1" smtClean="0"/>
              <a:t>You</a:t>
            </a:r>
            <a:r>
              <a:rPr lang="de-DE" dirty="0" smtClean="0"/>
              <a:t> </a:t>
            </a:r>
            <a:r>
              <a:rPr lang="de-DE" dirty="0" err="1" smtClean="0"/>
              <a:t>can</a:t>
            </a:r>
            <a:r>
              <a:rPr lang="de-DE" dirty="0" smtClean="0"/>
              <a:t> </a:t>
            </a:r>
            <a:r>
              <a:rPr lang="de-DE" dirty="0" err="1" smtClean="0"/>
              <a:t>transfer</a:t>
            </a:r>
            <a:r>
              <a:rPr lang="de-DE" dirty="0" smtClean="0"/>
              <a:t> </a:t>
            </a:r>
            <a:r>
              <a:rPr lang="de-DE" dirty="0" err="1" smtClean="0"/>
              <a:t>data</a:t>
            </a:r>
            <a:r>
              <a:rPr lang="de-DE" dirty="0" smtClean="0"/>
              <a:t> e.g. </a:t>
            </a:r>
            <a:r>
              <a:rPr lang="de-DE" dirty="0" err="1" smtClean="0"/>
              <a:t>from</a:t>
            </a:r>
            <a:r>
              <a:rPr lang="de-DE" dirty="0" smtClean="0"/>
              <a:t> an EXCEL </a:t>
            </a:r>
            <a:r>
              <a:rPr lang="de-DE" dirty="0" err="1" smtClean="0"/>
              <a:t>file</a:t>
            </a:r>
            <a:r>
              <a:rPr lang="de-DE" dirty="0" smtClean="0"/>
              <a:t> </a:t>
            </a:r>
            <a:r>
              <a:rPr lang="de-DE" dirty="0" err="1" smtClean="0"/>
              <a:t>into</a:t>
            </a:r>
            <a:r>
              <a:rPr lang="de-DE" dirty="0" smtClean="0"/>
              <a:t> a STATA </a:t>
            </a:r>
            <a:r>
              <a:rPr lang="de-DE" dirty="0" err="1" smtClean="0"/>
              <a:t>file</a:t>
            </a:r>
            <a:r>
              <a:rPr lang="de-DE" dirty="0" smtClean="0"/>
              <a:t> </a:t>
            </a:r>
            <a:r>
              <a:rPr lang="de-DE" dirty="0" err="1" smtClean="0"/>
              <a:t>by</a:t>
            </a:r>
            <a:r>
              <a:rPr lang="de-DE" dirty="0" smtClean="0"/>
              <a:t> </a:t>
            </a:r>
            <a:r>
              <a:rPr lang="de-DE" dirty="0" err="1" smtClean="0"/>
              <a:t>copy</a:t>
            </a:r>
            <a:r>
              <a:rPr lang="de-DE" dirty="0" smtClean="0"/>
              <a:t> </a:t>
            </a:r>
            <a:r>
              <a:rPr lang="de-DE" dirty="0" err="1" smtClean="0"/>
              <a:t>and</a:t>
            </a:r>
            <a:r>
              <a:rPr lang="de-DE" dirty="0" smtClean="0"/>
              <a:t> </a:t>
            </a:r>
            <a:r>
              <a:rPr lang="de-DE" dirty="0" err="1" smtClean="0"/>
              <a:t>paste</a:t>
            </a:r>
            <a:r>
              <a:rPr lang="de-DE" dirty="0" smtClean="0"/>
              <a:t> (STRG C + STRG V) </a:t>
            </a:r>
            <a:r>
              <a:rPr lang="de-DE" dirty="0" err="1" smtClean="0"/>
              <a:t>and</a:t>
            </a:r>
            <a:r>
              <a:rPr lang="de-DE" dirty="0" smtClean="0"/>
              <a:t> </a:t>
            </a:r>
            <a:r>
              <a:rPr lang="de-DE" dirty="0" err="1" smtClean="0"/>
              <a:t>vice</a:t>
            </a:r>
            <a:r>
              <a:rPr lang="de-DE" dirty="0" smtClean="0"/>
              <a:t> </a:t>
            </a:r>
            <a:r>
              <a:rPr lang="de-DE" dirty="0" err="1" smtClean="0"/>
              <a:t>versa</a:t>
            </a:r>
            <a:r>
              <a:rPr lang="de-DE" dirty="0" smtClean="0"/>
              <a:t> in </a:t>
            </a:r>
            <a:r>
              <a:rPr lang="de-DE" dirty="0" err="1" smtClean="0"/>
              <a:t>the</a:t>
            </a:r>
            <a:r>
              <a:rPr lang="de-DE" dirty="0" smtClean="0"/>
              <a:t> </a:t>
            </a:r>
            <a:r>
              <a:rPr lang="de-DE" dirty="0" err="1" smtClean="0"/>
              <a:t>data</a:t>
            </a:r>
            <a:r>
              <a:rPr lang="de-DE" dirty="0" smtClean="0"/>
              <a:t> </a:t>
            </a:r>
            <a:r>
              <a:rPr lang="de-DE" dirty="0" err="1" smtClean="0"/>
              <a:t>editor</a:t>
            </a:r>
            <a:r>
              <a:rPr lang="de-DE" dirty="0" smtClean="0"/>
              <a:t>. But </a:t>
            </a:r>
            <a:r>
              <a:rPr lang="de-DE" dirty="0" err="1" smtClean="0"/>
              <a:t>you</a:t>
            </a:r>
            <a:r>
              <a:rPr lang="de-DE" dirty="0" smtClean="0"/>
              <a:t> </a:t>
            </a:r>
            <a:r>
              <a:rPr lang="de-DE" dirty="0" err="1" smtClean="0"/>
              <a:t>have</a:t>
            </a:r>
            <a:r>
              <a:rPr lang="de-DE" dirty="0" smtClean="0"/>
              <a:t> </a:t>
            </a:r>
            <a:r>
              <a:rPr lang="de-DE" dirty="0" err="1" smtClean="0"/>
              <a:t>to</a:t>
            </a:r>
            <a:r>
              <a:rPr lang="de-DE" dirty="0" smtClean="0"/>
              <a:t> </a:t>
            </a:r>
            <a:r>
              <a:rPr lang="de-DE" dirty="0" err="1" smtClean="0"/>
              <a:t>be</a:t>
            </a:r>
            <a:r>
              <a:rPr lang="de-DE" dirty="0" smtClean="0"/>
              <a:t> </a:t>
            </a:r>
            <a:r>
              <a:rPr lang="de-DE" dirty="0" err="1" smtClean="0"/>
              <a:t>careful</a:t>
            </a:r>
            <a:r>
              <a:rPr lang="de-DE" dirty="0" smtClean="0"/>
              <a:t> </a:t>
            </a:r>
            <a:r>
              <a:rPr lang="de-DE" dirty="0" err="1" smtClean="0"/>
              <a:t>that</a:t>
            </a:r>
            <a:r>
              <a:rPr lang="de-DE" dirty="0" smtClean="0"/>
              <a:t> </a:t>
            </a:r>
            <a:r>
              <a:rPr lang="de-DE" dirty="0" err="1" smtClean="0"/>
              <a:t>you</a:t>
            </a:r>
            <a:r>
              <a:rPr lang="de-DE" dirty="0" smtClean="0"/>
              <a:t> EXCEL </a:t>
            </a:r>
            <a:r>
              <a:rPr lang="de-DE" dirty="0" err="1" smtClean="0"/>
              <a:t>is</a:t>
            </a:r>
            <a:r>
              <a:rPr lang="de-DE" dirty="0" smtClean="0"/>
              <a:t> </a:t>
            </a:r>
            <a:r>
              <a:rPr lang="de-DE" dirty="0" err="1" smtClean="0"/>
              <a:t>run</a:t>
            </a:r>
            <a:r>
              <a:rPr lang="de-DE" dirty="0" smtClean="0"/>
              <a:t> in English, </a:t>
            </a:r>
            <a:r>
              <a:rPr lang="de-DE" dirty="0" err="1" smtClean="0"/>
              <a:t>otherwise</a:t>
            </a:r>
            <a:r>
              <a:rPr lang="de-DE" dirty="0" smtClean="0"/>
              <a:t> </a:t>
            </a:r>
            <a:r>
              <a:rPr lang="de-DE" dirty="0" err="1" smtClean="0"/>
              <a:t>your</a:t>
            </a:r>
            <a:r>
              <a:rPr lang="de-DE" dirty="0" smtClean="0"/>
              <a:t> </a:t>
            </a:r>
            <a:r>
              <a:rPr lang="de-DE" dirty="0" err="1" smtClean="0"/>
              <a:t>data</a:t>
            </a:r>
            <a:r>
              <a:rPr lang="de-DE" dirty="0" smtClean="0"/>
              <a:t> </a:t>
            </a:r>
            <a:r>
              <a:rPr lang="de-DE" dirty="0" err="1" smtClean="0"/>
              <a:t>might</a:t>
            </a:r>
            <a:r>
              <a:rPr lang="de-DE" dirty="0" smtClean="0"/>
              <a:t> </a:t>
            </a:r>
            <a:r>
              <a:rPr lang="de-DE" dirty="0" err="1" smtClean="0"/>
              <a:t>be</a:t>
            </a:r>
            <a:r>
              <a:rPr lang="de-DE" dirty="0" smtClean="0"/>
              <a:t> </a:t>
            </a:r>
            <a:r>
              <a:rPr lang="de-DE" dirty="0" err="1" smtClean="0"/>
              <a:t>read</a:t>
            </a:r>
            <a:r>
              <a:rPr lang="de-DE" dirty="0" smtClean="0"/>
              <a:t> </a:t>
            </a:r>
            <a:r>
              <a:rPr lang="de-DE" dirty="0" err="1" smtClean="0"/>
              <a:t>as</a:t>
            </a:r>
            <a:r>
              <a:rPr lang="de-DE" dirty="0" smtClean="0"/>
              <a:t> STRING variables </a:t>
            </a:r>
            <a:r>
              <a:rPr lang="de-DE" dirty="0" err="1" smtClean="0"/>
              <a:t>by</a:t>
            </a:r>
            <a:r>
              <a:rPr lang="de-DE" dirty="0" smtClean="0"/>
              <a:t> STATA. </a:t>
            </a:r>
            <a:r>
              <a:rPr lang="de-DE" dirty="0" err="1" smtClean="0"/>
              <a:t>Better</a:t>
            </a:r>
            <a:r>
              <a:rPr lang="de-DE" dirty="0" smtClean="0"/>
              <a:t>: </a:t>
            </a:r>
            <a:r>
              <a:rPr lang="de-DE" dirty="0" err="1" smtClean="0"/>
              <a:t>Use</a:t>
            </a:r>
            <a:r>
              <a:rPr lang="de-DE" dirty="0" smtClean="0"/>
              <a:t> </a:t>
            </a:r>
            <a:r>
              <a:rPr lang="de-DE" dirty="0" err="1" smtClean="0"/>
              <a:t>the</a:t>
            </a:r>
            <a:r>
              <a:rPr lang="de-DE" dirty="0" smtClean="0"/>
              <a:t> </a:t>
            </a:r>
            <a:r>
              <a:rPr lang="de-DE" dirty="0" err="1" smtClean="0"/>
              <a:t>import</a:t>
            </a:r>
            <a:r>
              <a:rPr lang="de-DE" dirty="0" smtClean="0"/>
              <a:t> </a:t>
            </a:r>
            <a:r>
              <a:rPr lang="de-DE" dirty="0" err="1" smtClean="0"/>
              <a:t>excel</a:t>
            </a:r>
            <a:r>
              <a:rPr lang="de-DE" dirty="0" smtClean="0"/>
              <a:t> </a:t>
            </a:r>
            <a:r>
              <a:rPr lang="de-DE" dirty="0" err="1" smtClean="0"/>
              <a:t>command</a:t>
            </a:r>
            <a:r>
              <a:rPr lang="de-DE" dirty="0" smtClean="0"/>
              <a:t>.</a:t>
            </a:r>
            <a:endParaRPr lang="de-DE" dirty="0"/>
          </a:p>
        </p:txBody>
      </p:sp>
      <p:cxnSp>
        <p:nvCxnSpPr>
          <p:cNvPr id="12" name="Gerade Verbindung mit Pfeil 11"/>
          <p:cNvCxnSpPr/>
          <p:nvPr/>
        </p:nvCxnSpPr>
        <p:spPr>
          <a:xfrm flipV="1">
            <a:off x="5292080" y="184482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47118" y="1196752"/>
            <a:ext cx="7560840" cy="3600986"/>
          </a:xfrm>
          <a:prstGeom prst="rect">
            <a:avLst/>
          </a:prstGeom>
          <a:noFill/>
        </p:spPr>
        <p:txBody>
          <a:bodyPr wrap="square" rtlCol="0">
            <a:spAutoFit/>
          </a:bodyPr>
          <a:lstStyle/>
          <a:p>
            <a:r>
              <a:rPr lang="en-US" sz="2600" b="1" dirty="0" smtClean="0">
                <a:latin typeface="Calibri" pitchFamily="34" charset="0"/>
              </a:rPr>
              <a:t>5</a:t>
            </a:r>
            <a:r>
              <a:rPr lang="en-US" sz="2200" dirty="0" smtClean="0">
                <a:latin typeface="Calibri" pitchFamily="34" charset="0"/>
              </a:rPr>
              <a:t>	</a:t>
            </a:r>
            <a:r>
              <a:rPr lang="en-US" sz="2800" b="1" dirty="0" smtClean="0">
                <a:latin typeface="Calibri" pitchFamily="34" charset="0"/>
                <a:cs typeface="Calibri" pitchFamily="34" charset="0"/>
              </a:rPr>
              <a:t>The Grammar of STATA</a:t>
            </a: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General Structure of STATA commands</a:t>
            </a:r>
          </a:p>
          <a:p>
            <a:endParaRPr lang="en-US" sz="2800"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latin typeface="Calibri" pitchFamily="34" charset="0"/>
                <a:cs typeface="Calibri" pitchFamily="34" charset="0"/>
              </a:rPr>
              <a:t>[prefix :] command [</a:t>
            </a:r>
            <a:r>
              <a:rPr lang="en-US" sz="2400" dirty="0" err="1" smtClean="0">
                <a:latin typeface="Calibri" pitchFamily="34" charset="0"/>
                <a:cs typeface="Calibri" pitchFamily="34" charset="0"/>
              </a:rPr>
              <a:t>varlist</a:t>
            </a:r>
            <a:r>
              <a:rPr lang="en-US" sz="2400" dirty="0" smtClean="0">
                <a:latin typeface="Calibri" pitchFamily="34" charset="0"/>
                <a:cs typeface="Calibri" pitchFamily="34" charset="0"/>
              </a:rPr>
              <a:t>] [if] [in] [weight] [, options]</a:t>
            </a:r>
          </a:p>
          <a:p>
            <a:endParaRPr lang="en-US" dirty="0"/>
          </a:p>
          <a:p>
            <a:endParaRPr lang="en-US" dirty="0"/>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980728"/>
            <a:ext cx="7560840" cy="4308872"/>
          </a:xfrm>
          <a:prstGeom prst="rect">
            <a:avLst/>
          </a:prstGeom>
          <a:noFill/>
        </p:spPr>
        <p:txBody>
          <a:bodyPr wrap="square" rtlCol="0">
            <a:spAutoFit/>
          </a:bodyPr>
          <a:lstStyle/>
          <a:p>
            <a:r>
              <a:rPr lang="en-US" sz="2600" b="1" dirty="0" smtClean="0">
                <a:latin typeface="Calibri" pitchFamily="34" charset="0"/>
              </a:rPr>
              <a:t>Grammar of STATA</a:t>
            </a:r>
            <a:endParaRPr lang="en-US" sz="2600" b="1" dirty="0" smtClean="0">
              <a:latin typeface="Calibri" pitchFamily="34" charset="0"/>
              <a:cs typeface="Calibri" pitchFamily="34" charset="0"/>
            </a:endParaRPr>
          </a:p>
          <a:p>
            <a:endParaRPr lang="en-US" sz="2800" dirty="0">
              <a:latin typeface="Calibri" pitchFamily="34" charset="0"/>
              <a:cs typeface="Calibri" pitchFamily="34" charset="0"/>
            </a:endParaRPr>
          </a:p>
          <a:p>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We will concentrate on:</a:t>
            </a:r>
            <a:endParaRPr lang="en-US" sz="2800" dirty="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solidFill>
                  <a:schemeClr val="bg1">
                    <a:lumMod val="65000"/>
                  </a:schemeClr>
                </a:solidFill>
                <a:latin typeface="Calibri" pitchFamily="34" charset="0"/>
                <a:cs typeface="Calibri" pitchFamily="34" charset="0"/>
              </a:rPr>
              <a:t>[prefix :] </a:t>
            </a:r>
            <a:r>
              <a:rPr lang="en-US" sz="2400" b="1" dirty="0" smtClean="0">
                <a:latin typeface="Calibri" pitchFamily="34" charset="0"/>
                <a:cs typeface="Calibri" pitchFamily="34" charset="0"/>
              </a:rPr>
              <a:t>command [</a:t>
            </a:r>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[if]</a:t>
            </a:r>
            <a:r>
              <a:rPr lang="en-US" sz="2400" dirty="0" smtClean="0">
                <a:latin typeface="Calibri" pitchFamily="34" charset="0"/>
                <a:cs typeface="Calibri" pitchFamily="34" charset="0"/>
              </a:rPr>
              <a:t> </a:t>
            </a:r>
            <a:r>
              <a:rPr lang="en-US" sz="2400" dirty="0" smtClean="0">
                <a:solidFill>
                  <a:schemeClr val="bg1">
                    <a:lumMod val="65000"/>
                  </a:schemeClr>
                </a:solidFill>
                <a:latin typeface="Calibri" pitchFamily="34" charset="0"/>
                <a:cs typeface="Calibri" pitchFamily="34" charset="0"/>
              </a:rPr>
              <a:t>[in] [weight] </a:t>
            </a:r>
            <a:r>
              <a:rPr lang="en-US" sz="2400" b="1" dirty="0" smtClean="0">
                <a:latin typeface="Calibri" pitchFamily="34" charset="0"/>
                <a:cs typeface="Calibri" pitchFamily="34" charset="0"/>
              </a:rPr>
              <a:t>[, options]</a:t>
            </a:r>
          </a:p>
          <a:p>
            <a:endParaRPr lang="en-US" b="1" dirty="0"/>
          </a:p>
          <a:p>
            <a:endParaRPr lang="en-US" dirty="0"/>
          </a:p>
          <a:p>
            <a:endParaRPr lang="en-US" dirty="0"/>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36712"/>
            <a:ext cx="7560840" cy="6340197"/>
          </a:xfrm>
          <a:prstGeom prst="rect">
            <a:avLst/>
          </a:prstGeom>
          <a:noFill/>
        </p:spPr>
        <p:txBody>
          <a:bodyPr wrap="square" rtlCol="0">
            <a:spAutoFit/>
          </a:bodyPr>
          <a:lstStyle/>
          <a:p>
            <a:r>
              <a:rPr lang="en-US" sz="2800" b="1" dirty="0" smtClean="0">
                <a:latin typeface="Calibri" pitchFamily="34" charset="0"/>
                <a:cs typeface="Calibri" pitchFamily="34" charset="0"/>
              </a:rPr>
              <a:t>Commands</a:t>
            </a:r>
            <a:endParaRPr lang="en-US" sz="2800" dirty="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solidFill>
                  <a:schemeClr val="bg1">
                    <a:lumMod val="65000"/>
                  </a:schemeClr>
                </a:solidFill>
                <a:latin typeface="Calibri" pitchFamily="34" charset="0"/>
                <a:cs typeface="Calibri" pitchFamily="34" charset="0"/>
              </a:rPr>
              <a:t>[prefix :] </a:t>
            </a:r>
            <a:r>
              <a:rPr lang="en-US" sz="2400" b="1" dirty="0" smtClean="0">
                <a:solidFill>
                  <a:srgbClr val="0070C0"/>
                </a:solidFill>
                <a:latin typeface="Calibri" pitchFamily="34" charset="0"/>
                <a:cs typeface="Calibri" pitchFamily="34" charset="0"/>
              </a:rPr>
              <a:t>command</a:t>
            </a:r>
            <a:r>
              <a:rPr lang="en-US" sz="2400" b="1" dirty="0" smtClean="0">
                <a:latin typeface="Calibri" pitchFamily="34" charset="0"/>
                <a:cs typeface="Calibri" pitchFamily="34" charset="0"/>
              </a:rPr>
              <a:t> [</a:t>
            </a:r>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[if]</a:t>
            </a:r>
            <a:r>
              <a:rPr lang="en-US" sz="2400" dirty="0" smtClean="0">
                <a:latin typeface="Calibri" pitchFamily="34" charset="0"/>
                <a:cs typeface="Calibri" pitchFamily="34" charset="0"/>
              </a:rPr>
              <a:t> </a:t>
            </a:r>
            <a:r>
              <a:rPr lang="en-US" sz="2400" dirty="0" smtClean="0">
                <a:solidFill>
                  <a:schemeClr val="bg1">
                    <a:lumMod val="65000"/>
                  </a:schemeClr>
                </a:solidFill>
                <a:latin typeface="Calibri" pitchFamily="34" charset="0"/>
                <a:cs typeface="Calibri" pitchFamily="34" charset="0"/>
              </a:rPr>
              <a:t>[in] [weight] </a:t>
            </a:r>
            <a:r>
              <a:rPr lang="en-US" sz="2400" b="1" dirty="0" smtClean="0">
                <a:latin typeface="Calibri" pitchFamily="34" charset="0"/>
                <a:cs typeface="Calibri" pitchFamily="34" charset="0"/>
              </a:rPr>
              <a:t>[, options]</a:t>
            </a:r>
          </a:p>
          <a:p>
            <a:endParaRPr lang="en-US" sz="2800" b="1" dirty="0">
              <a:latin typeface="Calibri" pitchFamily="34" charset="0"/>
              <a:cs typeface="Calibri" pitchFamily="34" charset="0"/>
            </a:endParaRPr>
          </a:p>
          <a:p>
            <a:r>
              <a:rPr lang="en-US" sz="2800" dirty="0" smtClean="0">
                <a:latin typeface="Calibri" pitchFamily="34" charset="0"/>
                <a:cs typeface="Calibri" pitchFamily="34" charset="0"/>
              </a:rPr>
              <a:t>       </a:t>
            </a:r>
          </a:p>
          <a:p>
            <a:r>
              <a:rPr lang="en-US" sz="2800" dirty="0" smtClean="0">
                <a:latin typeface="Calibri" pitchFamily="34" charset="0"/>
                <a:cs typeface="Calibri" pitchFamily="34" charset="0"/>
              </a:rPr>
              <a:t>What you want to do?</a:t>
            </a:r>
          </a:p>
          <a:p>
            <a:endParaRPr lang="en-US" sz="2800" dirty="0" smtClean="0">
              <a:latin typeface="Calibri" pitchFamily="34" charset="0"/>
              <a:cs typeface="Calibri" pitchFamily="34" charset="0"/>
            </a:endParaRPr>
          </a:p>
          <a:p>
            <a:r>
              <a:rPr lang="en-US" sz="2800" u="sng" dirty="0" smtClean="0">
                <a:latin typeface="Calibri" pitchFamily="34" charset="0"/>
                <a:cs typeface="Calibri" pitchFamily="34" charset="0"/>
              </a:rPr>
              <a:t>Examples:</a:t>
            </a:r>
          </a:p>
          <a:p>
            <a:endParaRPr lang="en-US" sz="2800" dirty="0">
              <a:latin typeface="Calibri" pitchFamily="34" charset="0"/>
              <a:cs typeface="Calibri" pitchFamily="34" charset="0"/>
            </a:endParaRPr>
          </a:p>
          <a:p>
            <a:r>
              <a:rPr lang="en-US" sz="2800" dirty="0" smtClean="0">
                <a:latin typeface="Calibri" pitchFamily="34" charset="0"/>
                <a:cs typeface="Calibri" pitchFamily="34" charset="0"/>
              </a:rPr>
              <a:t>	</a:t>
            </a:r>
            <a:r>
              <a:rPr lang="en-US" sz="2800" dirty="0" smtClean="0">
                <a:solidFill>
                  <a:srgbClr val="0000CC"/>
                </a:solidFill>
                <a:latin typeface="Calibri" pitchFamily="34" charset="0"/>
                <a:cs typeface="Calibri" pitchFamily="34" charset="0"/>
              </a:rPr>
              <a:t>regress</a:t>
            </a:r>
            <a:r>
              <a:rPr lang="en-US" sz="2800" dirty="0" smtClean="0">
                <a:latin typeface="Calibri" pitchFamily="34" charset="0"/>
                <a:cs typeface="Calibri" pitchFamily="34" charset="0"/>
              </a:rPr>
              <a:t> (make a regression)</a:t>
            </a:r>
          </a:p>
          <a:p>
            <a:r>
              <a:rPr lang="en-US" sz="2800" dirty="0">
                <a:latin typeface="Calibri" pitchFamily="34" charset="0"/>
                <a:cs typeface="Calibri" pitchFamily="34" charset="0"/>
              </a:rPr>
              <a:t>	</a:t>
            </a:r>
            <a:r>
              <a:rPr lang="en-US" sz="2800" dirty="0" smtClean="0">
                <a:solidFill>
                  <a:srgbClr val="0000CC"/>
                </a:solidFill>
                <a:latin typeface="Calibri" pitchFamily="34" charset="0"/>
                <a:cs typeface="Calibri" pitchFamily="34" charset="0"/>
              </a:rPr>
              <a:t>summarize</a:t>
            </a:r>
            <a:r>
              <a:rPr lang="en-US" sz="2800" dirty="0" smtClean="0">
                <a:latin typeface="Calibri" pitchFamily="34" charset="0"/>
                <a:cs typeface="Calibri" pitchFamily="34" charset="0"/>
              </a:rPr>
              <a:t> (make summary statistics)</a:t>
            </a:r>
          </a:p>
          <a:p>
            <a:r>
              <a:rPr lang="en-US" sz="2800" dirty="0">
                <a:latin typeface="Calibri" pitchFamily="34" charset="0"/>
                <a:cs typeface="Calibri" pitchFamily="34" charset="0"/>
              </a:rPr>
              <a:t>	</a:t>
            </a:r>
            <a:r>
              <a:rPr lang="en-US" sz="2800" dirty="0" smtClean="0">
                <a:solidFill>
                  <a:srgbClr val="0000CC"/>
                </a:solidFill>
                <a:latin typeface="Calibri" pitchFamily="34" charset="0"/>
                <a:cs typeface="Calibri" pitchFamily="34" charset="0"/>
              </a:rPr>
              <a:t>graph</a:t>
            </a:r>
            <a:r>
              <a:rPr lang="en-US" sz="2800" dirty="0" smtClean="0">
                <a:latin typeface="Calibri" pitchFamily="34" charset="0"/>
                <a:cs typeface="Calibri" pitchFamily="34" charset="0"/>
              </a:rPr>
              <a:t> </a:t>
            </a:r>
            <a:r>
              <a:rPr lang="en-US" sz="2800" dirty="0" err="1" smtClean="0">
                <a:latin typeface="Calibri" pitchFamily="34" charset="0"/>
                <a:cs typeface="Calibri" pitchFamily="34" charset="0"/>
              </a:rPr>
              <a:t>twoway</a:t>
            </a:r>
            <a:r>
              <a:rPr lang="en-US" sz="2800" dirty="0" smtClean="0">
                <a:latin typeface="Calibri" pitchFamily="34" charset="0"/>
                <a:cs typeface="Calibri" pitchFamily="34" charset="0"/>
              </a:rPr>
              <a:t> line (make a graph)</a:t>
            </a:r>
          </a:p>
          <a:p>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a:p>
            <a:endParaRPr lang="en-US" dirty="0"/>
          </a:p>
        </p:txBody>
      </p:sp>
      <p:cxnSp>
        <p:nvCxnSpPr>
          <p:cNvPr id="6" name="Gerade Verbindung mit Pfeil 5"/>
          <p:cNvCxnSpPr/>
          <p:nvPr/>
        </p:nvCxnSpPr>
        <p:spPr>
          <a:xfrm flipV="1">
            <a:off x="2267744" y="2492896"/>
            <a:ext cx="0"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36712"/>
            <a:ext cx="7560840" cy="5047536"/>
          </a:xfrm>
          <a:prstGeom prst="rect">
            <a:avLst/>
          </a:prstGeom>
          <a:noFill/>
        </p:spPr>
        <p:txBody>
          <a:bodyPr wrap="square" rtlCol="0">
            <a:spAutoFit/>
          </a:bodyPr>
          <a:lstStyle/>
          <a:p>
            <a:r>
              <a:rPr lang="en-US" sz="2800" b="1" dirty="0" smtClean="0">
                <a:latin typeface="Calibri" pitchFamily="34" charset="0"/>
                <a:cs typeface="Calibri" pitchFamily="34" charset="0"/>
              </a:rPr>
              <a:t>Commands: using </a:t>
            </a:r>
            <a:r>
              <a:rPr lang="en-US" sz="2800" b="1" dirty="0" err="1" smtClean="0">
                <a:latin typeface="Calibri" pitchFamily="34" charset="0"/>
                <a:cs typeface="Calibri" pitchFamily="34" charset="0"/>
              </a:rPr>
              <a:t>abreviations</a:t>
            </a:r>
            <a:endParaRPr lang="en-US" sz="2800" dirty="0">
              <a:latin typeface="Calibri" pitchFamily="34" charset="0"/>
              <a:cs typeface="Calibri" pitchFamily="34" charset="0"/>
            </a:endParaRPr>
          </a:p>
          <a:p>
            <a:endParaRPr lang="en-US" sz="2800"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solidFill>
                  <a:schemeClr val="bg1">
                    <a:lumMod val="65000"/>
                  </a:schemeClr>
                </a:solidFill>
                <a:latin typeface="Calibri" pitchFamily="34" charset="0"/>
                <a:cs typeface="Calibri" pitchFamily="34" charset="0"/>
              </a:rPr>
              <a:t>[prefix :] </a:t>
            </a:r>
            <a:r>
              <a:rPr lang="en-US" sz="2400" b="1" dirty="0" smtClean="0">
                <a:solidFill>
                  <a:srgbClr val="0070C0"/>
                </a:solidFill>
                <a:latin typeface="Calibri" pitchFamily="34" charset="0"/>
                <a:cs typeface="Calibri" pitchFamily="34" charset="0"/>
              </a:rPr>
              <a:t>command</a:t>
            </a:r>
            <a:r>
              <a:rPr lang="en-US" sz="2400" b="1" dirty="0" smtClean="0">
                <a:latin typeface="Calibri" pitchFamily="34" charset="0"/>
                <a:cs typeface="Calibri" pitchFamily="34" charset="0"/>
              </a:rPr>
              <a:t> [</a:t>
            </a:r>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[if]</a:t>
            </a:r>
            <a:r>
              <a:rPr lang="en-US" sz="2400" dirty="0" smtClean="0">
                <a:latin typeface="Calibri" pitchFamily="34" charset="0"/>
                <a:cs typeface="Calibri" pitchFamily="34" charset="0"/>
              </a:rPr>
              <a:t> </a:t>
            </a:r>
            <a:r>
              <a:rPr lang="en-US" sz="2400" dirty="0" smtClean="0">
                <a:solidFill>
                  <a:schemeClr val="bg1">
                    <a:lumMod val="65000"/>
                  </a:schemeClr>
                </a:solidFill>
                <a:latin typeface="Calibri" pitchFamily="34" charset="0"/>
                <a:cs typeface="Calibri" pitchFamily="34" charset="0"/>
              </a:rPr>
              <a:t>[in] [weight] </a:t>
            </a:r>
            <a:r>
              <a:rPr lang="en-US" sz="2400" b="1" dirty="0" smtClean="0">
                <a:latin typeface="Calibri" pitchFamily="34" charset="0"/>
                <a:cs typeface="Calibri" pitchFamily="34" charset="0"/>
              </a:rPr>
              <a:t>[, options]</a:t>
            </a:r>
          </a:p>
          <a:p>
            <a:r>
              <a:rPr lang="en-US" sz="2800" dirty="0" smtClean="0">
                <a:latin typeface="Calibri" pitchFamily="34" charset="0"/>
                <a:cs typeface="Calibri" pitchFamily="34" charset="0"/>
              </a:rPr>
              <a:t>       </a:t>
            </a:r>
          </a:p>
          <a:p>
            <a:r>
              <a:rPr lang="en-US" sz="2800" u="sng" dirty="0" smtClean="0">
                <a:latin typeface="Calibri" pitchFamily="34" charset="0"/>
                <a:cs typeface="Calibri" pitchFamily="34" charset="0"/>
              </a:rPr>
              <a:t>Examples:</a:t>
            </a:r>
          </a:p>
          <a:p>
            <a:endParaRPr lang="en-US" sz="2800" dirty="0">
              <a:latin typeface="Calibri" pitchFamily="34" charset="0"/>
              <a:cs typeface="Calibri" pitchFamily="34" charset="0"/>
            </a:endParaRPr>
          </a:p>
          <a:p>
            <a:r>
              <a:rPr lang="en-US" sz="2800" dirty="0" smtClean="0">
                <a:latin typeface="Calibri" pitchFamily="34" charset="0"/>
                <a:cs typeface="Calibri" pitchFamily="34" charset="0"/>
              </a:rPr>
              <a:t>	</a:t>
            </a:r>
            <a:r>
              <a:rPr lang="en-US" sz="2800" dirty="0" smtClean="0">
                <a:solidFill>
                  <a:srgbClr val="0000CC"/>
                </a:solidFill>
                <a:latin typeface="Calibri" pitchFamily="34" charset="0"/>
                <a:cs typeface="Calibri" pitchFamily="34" charset="0"/>
              </a:rPr>
              <a:t>r</a:t>
            </a:r>
            <a:r>
              <a:rPr lang="en-US" sz="2800" dirty="0" smtClean="0">
                <a:latin typeface="Calibri" pitchFamily="34" charset="0"/>
                <a:cs typeface="Calibri" pitchFamily="34" charset="0"/>
              </a:rPr>
              <a:t> or </a:t>
            </a:r>
            <a:r>
              <a:rPr lang="en-US" sz="2800" dirty="0" err="1" smtClean="0">
                <a:solidFill>
                  <a:srgbClr val="0000CC"/>
                </a:solidFill>
                <a:latin typeface="Calibri" pitchFamily="34" charset="0"/>
                <a:cs typeface="Calibri" pitchFamily="34" charset="0"/>
              </a:rPr>
              <a:t>reg</a:t>
            </a:r>
            <a:r>
              <a:rPr lang="en-US" sz="2800" dirty="0" smtClean="0">
                <a:latin typeface="Calibri" pitchFamily="34" charset="0"/>
                <a:cs typeface="Calibri" pitchFamily="34" charset="0"/>
              </a:rPr>
              <a:t> instead of </a:t>
            </a:r>
            <a:r>
              <a:rPr lang="en-US" sz="2800" dirty="0" smtClean="0">
                <a:solidFill>
                  <a:srgbClr val="0000CC"/>
                </a:solidFill>
                <a:latin typeface="Calibri" pitchFamily="34" charset="0"/>
                <a:cs typeface="Calibri" pitchFamily="34" charset="0"/>
              </a:rPr>
              <a:t>regress</a:t>
            </a:r>
            <a:endParaRPr lang="en-US" sz="2800" dirty="0" smtClean="0">
              <a:latin typeface="Calibri" pitchFamily="34" charset="0"/>
              <a:cs typeface="Calibri" pitchFamily="34" charset="0"/>
            </a:endParaRPr>
          </a:p>
          <a:p>
            <a:r>
              <a:rPr lang="en-US" sz="2800" dirty="0">
                <a:latin typeface="Calibri" pitchFamily="34" charset="0"/>
                <a:cs typeface="Calibri" pitchFamily="34" charset="0"/>
              </a:rPr>
              <a:t>	</a:t>
            </a:r>
            <a:r>
              <a:rPr lang="en-US" sz="2800" dirty="0" smtClean="0">
                <a:solidFill>
                  <a:srgbClr val="0000CC"/>
                </a:solidFill>
                <a:latin typeface="Calibri" pitchFamily="34" charset="0"/>
                <a:cs typeface="Calibri" pitchFamily="34" charset="0"/>
              </a:rPr>
              <a:t>s </a:t>
            </a:r>
            <a:r>
              <a:rPr lang="en-US" sz="2800" dirty="0" smtClean="0">
                <a:latin typeface="Calibri" pitchFamily="34" charset="0"/>
                <a:cs typeface="Calibri" pitchFamily="34" charset="0"/>
              </a:rPr>
              <a:t>or</a:t>
            </a:r>
            <a:r>
              <a:rPr lang="en-US" sz="2800" dirty="0" smtClean="0">
                <a:solidFill>
                  <a:srgbClr val="0000CC"/>
                </a:solidFill>
                <a:latin typeface="Calibri" pitchFamily="34" charset="0"/>
                <a:cs typeface="Calibri" pitchFamily="34" charset="0"/>
              </a:rPr>
              <a:t> sum </a:t>
            </a:r>
            <a:r>
              <a:rPr lang="en-US" sz="2800" dirty="0" smtClean="0">
                <a:latin typeface="Calibri" pitchFamily="34" charset="0"/>
                <a:cs typeface="Calibri" pitchFamily="34" charset="0"/>
              </a:rPr>
              <a:t>instead of</a:t>
            </a:r>
            <a:r>
              <a:rPr lang="en-US" sz="2800" dirty="0" smtClean="0">
                <a:solidFill>
                  <a:srgbClr val="0000CC"/>
                </a:solidFill>
                <a:latin typeface="Calibri" pitchFamily="34" charset="0"/>
                <a:cs typeface="Calibri" pitchFamily="34" charset="0"/>
              </a:rPr>
              <a:t> summarize</a:t>
            </a:r>
            <a:endParaRPr lang="en-US" sz="2800" dirty="0" smtClean="0">
              <a:latin typeface="Calibri" pitchFamily="34" charset="0"/>
              <a:cs typeface="Calibri" pitchFamily="34" charset="0"/>
            </a:endParaRPr>
          </a:p>
          <a:p>
            <a:r>
              <a:rPr lang="en-US" sz="2800" dirty="0">
                <a:latin typeface="Calibri" pitchFamily="34" charset="0"/>
                <a:cs typeface="Calibri" pitchFamily="34" charset="0"/>
              </a:rPr>
              <a:t>	</a:t>
            </a:r>
            <a:r>
              <a:rPr lang="en-US" sz="2800" dirty="0" smtClean="0">
                <a:solidFill>
                  <a:srgbClr val="0000CC"/>
                </a:solidFill>
                <a:latin typeface="Calibri" pitchFamily="34" charset="0"/>
                <a:cs typeface="Calibri" pitchFamily="34" charset="0"/>
              </a:rPr>
              <a:t>g</a:t>
            </a:r>
            <a:r>
              <a:rPr lang="en-US" sz="2800" dirty="0" smtClean="0">
                <a:latin typeface="Calibri" pitchFamily="34" charset="0"/>
                <a:cs typeface="Calibri" pitchFamily="34" charset="0"/>
              </a:rPr>
              <a:t> instead of </a:t>
            </a:r>
            <a:r>
              <a:rPr lang="en-US" sz="2800" dirty="0" smtClean="0">
                <a:solidFill>
                  <a:srgbClr val="0000CC"/>
                </a:solidFill>
                <a:latin typeface="Calibri" pitchFamily="34" charset="0"/>
                <a:cs typeface="Calibri" pitchFamily="34" charset="0"/>
              </a:rPr>
              <a:t>graph</a:t>
            </a:r>
            <a:endParaRPr lang="en-US" sz="2800" dirty="0" smtClean="0">
              <a:latin typeface="Calibri" pitchFamily="34" charset="0"/>
              <a:cs typeface="Calibri" pitchFamily="34" charset="0"/>
            </a:endParaRPr>
          </a:p>
          <a:p>
            <a:r>
              <a:rPr lang="en-US" sz="2800" dirty="0" smtClean="0">
                <a:latin typeface="Calibri" pitchFamily="34" charset="0"/>
                <a:cs typeface="Calibri" pitchFamily="34" charset="0"/>
              </a:rPr>
              <a:t> </a:t>
            </a:r>
            <a:endParaRPr lang="en-US" sz="2800" dirty="0">
              <a:latin typeface="Calibri" pitchFamily="34" charset="0"/>
              <a:cs typeface="Calibri" pitchFamily="34" charset="0"/>
            </a:endParaRPr>
          </a:p>
          <a:p>
            <a:endParaRPr lang="en-US" dirty="0"/>
          </a:p>
        </p:txBody>
      </p:sp>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61308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36712"/>
            <a:ext cx="7560840" cy="7417415"/>
          </a:xfrm>
          <a:prstGeom prst="rect">
            <a:avLst/>
          </a:prstGeom>
          <a:noFill/>
        </p:spPr>
        <p:txBody>
          <a:bodyPr wrap="square" rtlCol="0">
            <a:spAutoFit/>
          </a:bodyPr>
          <a:lstStyle/>
          <a:p>
            <a:r>
              <a:rPr lang="en-US" sz="2800" b="1" dirty="0" smtClean="0">
                <a:latin typeface="Calibri" pitchFamily="34" charset="0"/>
              </a:rPr>
              <a:t>I	What do we have to do for the paper?</a:t>
            </a:r>
            <a:endParaRPr lang="en-US" sz="2800" b="1" dirty="0">
              <a:latin typeface="Calibri" pitchFamily="34" charset="0"/>
            </a:endParaRPr>
          </a:p>
          <a:p>
            <a:endParaRPr lang="en-US" sz="2200" dirty="0" smtClean="0">
              <a:latin typeface="Calibri" pitchFamily="34" charset="0"/>
            </a:endParaRPr>
          </a:p>
          <a:p>
            <a:pPr marL="457200" indent="-457200">
              <a:buAutoNum type="arabicPlain"/>
            </a:pPr>
            <a:r>
              <a:rPr lang="en-US" sz="2400" dirty="0" smtClean="0">
                <a:latin typeface="Calibri" pitchFamily="34" charset="0"/>
              </a:rPr>
              <a:t>State of research (brief literature review)</a:t>
            </a:r>
          </a:p>
          <a:p>
            <a:pPr marL="457200" indent="-457200">
              <a:buAutoNum type="arabicPlain"/>
            </a:pPr>
            <a:r>
              <a:rPr lang="en-US" sz="2400" dirty="0" smtClean="0">
                <a:latin typeface="Calibri" pitchFamily="34" charset="0"/>
              </a:rPr>
              <a:t>Defining the question</a:t>
            </a:r>
          </a:p>
          <a:p>
            <a:pPr marL="914400" lvl="1" indent="-457200">
              <a:buAutoNum type="arabicPlain"/>
            </a:pPr>
            <a:r>
              <a:rPr lang="en-US" sz="2400" dirty="0" smtClean="0">
                <a:latin typeface="Calibri" pitchFamily="34" charset="0"/>
              </a:rPr>
              <a:t>Wage effects of immigration</a:t>
            </a:r>
          </a:p>
          <a:p>
            <a:pPr marL="914400" lvl="1" indent="-457200">
              <a:buAutoNum type="arabicPlain"/>
            </a:pPr>
            <a:r>
              <a:rPr lang="en-US" sz="2400" dirty="0" smtClean="0">
                <a:latin typeface="Calibri" pitchFamily="34" charset="0"/>
              </a:rPr>
              <a:t>Employment effects</a:t>
            </a:r>
          </a:p>
          <a:p>
            <a:pPr marL="457200" indent="-457200">
              <a:buAutoNum type="arabicPlain"/>
            </a:pPr>
            <a:r>
              <a:rPr lang="en-US" sz="2400" dirty="0" smtClean="0">
                <a:latin typeface="Calibri" pitchFamily="34" charset="0"/>
              </a:rPr>
              <a:t>Preparing the dataset</a:t>
            </a:r>
          </a:p>
          <a:p>
            <a:pPr marL="914400" lvl="1" indent="-457200">
              <a:buAutoNum type="arabicPlain"/>
            </a:pPr>
            <a:r>
              <a:rPr lang="en-US" sz="2400" dirty="0" smtClean="0">
                <a:latin typeface="Calibri" pitchFamily="34" charset="0"/>
              </a:rPr>
              <a:t>Generating Dummy Variables</a:t>
            </a:r>
          </a:p>
          <a:p>
            <a:pPr marL="914400" lvl="1" indent="-457200">
              <a:buAutoNum type="arabicPlain"/>
            </a:pPr>
            <a:r>
              <a:rPr lang="en-US" sz="2400" dirty="0" smtClean="0">
                <a:latin typeface="Calibri" pitchFamily="34" charset="0"/>
              </a:rPr>
              <a:t>Generating/Transforming other Variables</a:t>
            </a:r>
          </a:p>
          <a:p>
            <a:pPr marL="457200" indent="-457200">
              <a:buAutoNum type="arabicPlain"/>
            </a:pPr>
            <a:r>
              <a:rPr lang="en-US" sz="2400" dirty="0" smtClean="0">
                <a:latin typeface="Calibri" pitchFamily="34" charset="0"/>
              </a:rPr>
              <a:t>Describing the data</a:t>
            </a:r>
          </a:p>
          <a:p>
            <a:pPr marL="914400" lvl="1" indent="-457200">
              <a:buAutoNum type="arabicPlain"/>
            </a:pPr>
            <a:r>
              <a:rPr lang="en-US" sz="2400" dirty="0" smtClean="0">
                <a:latin typeface="Calibri" pitchFamily="34" charset="0"/>
              </a:rPr>
              <a:t>Data sources</a:t>
            </a:r>
          </a:p>
          <a:p>
            <a:pPr marL="914400" lvl="1" indent="-457200">
              <a:buAutoNum type="arabicPlain"/>
            </a:pPr>
            <a:r>
              <a:rPr lang="en-US" sz="2400" dirty="0" smtClean="0">
                <a:latin typeface="Calibri" pitchFamily="34" charset="0"/>
              </a:rPr>
              <a:t>Descriptive statistics</a:t>
            </a:r>
          </a:p>
          <a:p>
            <a:pPr marL="914400" lvl="1" indent="-457200">
              <a:buAutoNum type="arabicPlain"/>
            </a:pPr>
            <a:r>
              <a:rPr lang="en-US" sz="2400" dirty="0" smtClean="0">
                <a:latin typeface="Calibri" pitchFamily="34" charset="0"/>
              </a:rPr>
              <a:t>Graphs</a:t>
            </a:r>
          </a:p>
          <a:p>
            <a:pPr marL="457200" indent="-457200">
              <a:buAutoNum type="arabicPlain"/>
            </a:pPr>
            <a:r>
              <a:rPr lang="en-US" sz="2400" dirty="0" smtClean="0">
                <a:latin typeface="Calibri" pitchFamily="34" charset="0"/>
              </a:rPr>
              <a:t>Running simple regression models</a:t>
            </a:r>
          </a:p>
          <a:p>
            <a:pPr marL="457200" indent="-457200">
              <a:buAutoNum type="arabicPlain"/>
            </a:pPr>
            <a:r>
              <a:rPr lang="en-US" sz="2400" dirty="0" smtClean="0">
                <a:latin typeface="Calibri" pitchFamily="34" charset="0"/>
              </a:rPr>
              <a:t>Presentation in class and drafting the paper</a:t>
            </a:r>
          </a:p>
          <a:p>
            <a:pPr marL="457200" indent="-457200">
              <a:buAutoNum type="arabicPlain"/>
            </a:pPr>
            <a:endParaRPr lang="en-US" sz="24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5" name="Fußzeilenplatzhalter 3"/>
          <p:cNvSpPr txBox="1">
            <a:spLocks/>
          </p:cNvSpPr>
          <p:nvPr/>
        </p:nvSpPr>
        <p:spPr>
          <a:xfrm>
            <a:off x="179388" y="360363"/>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598081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980728"/>
            <a:ext cx="7560840" cy="5355312"/>
          </a:xfrm>
          <a:prstGeom prst="rect">
            <a:avLst/>
          </a:prstGeom>
          <a:noFill/>
        </p:spPr>
        <p:txBody>
          <a:bodyPr wrap="square" rtlCol="0">
            <a:spAutoFit/>
          </a:bodyPr>
          <a:lstStyle/>
          <a:p>
            <a:r>
              <a:rPr lang="en-US" sz="2600" b="1" dirty="0" smtClean="0">
                <a:latin typeface="Calibri" pitchFamily="34" charset="0"/>
              </a:rPr>
              <a:t>Grammar of Stata: Variables</a:t>
            </a:r>
            <a:endParaRPr lang="en-US" sz="2600" b="1"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solidFill>
                  <a:schemeClr val="bg1">
                    <a:lumMod val="65000"/>
                  </a:schemeClr>
                </a:solidFill>
                <a:latin typeface="Calibri" pitchFamily="34" charset="0"/>
                <a:cs typeface="Calibri" pitchFamily="34" charset="0"/>
              </a:rPr>
              <a:t>[prefix :] </a:t>
            </a:r>
            <a:r>
              <a:rPr lang="en-US" sz="2400" b="1" dirty="0" smtClean="0">
                <a:latin typeface="Calibri" pitchFamily="34" charset="0"/>
                <a:cs typeface="Calibri" pitchFamily="34" charset="0"/>
              </a:rPr>
              <a:t>command [</a:t>
            </a:r>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[if]</a:t>
            </a:r>
            <a:r>
              <a:rPr lang="en-US" sz="2400" dirty="0" smtClean="0">
                <a:latin typeface="Calibri" pitchFamily="34" charset="0"/>
                <a:cs typeface="Calibri" pitchFamily="34" charset="0"/>
              </a:rPr>
              <a:t> </a:t>
            </a:r>
            <a:r>
              <a:rPr lang="en-US" sz="2400" dirty="0" smtClean="0">
                <a:solidFill>
                  <a:schemeClr val="bg1">
                    <a:lumMod val="65000"/>
                  </a:schemeClr>
                </a:solidFill>
                <a:latin typeface="Calibri" pitchFamily="34" charset="0"/>
                <a:cs typeface="Calibri" pitchFamily="34" charset="0"/>
              </a:rPr>
              <a:t>[in] [weight] </a:t>
            </a:r>
            <a:r>
              <a:rPr lang="en-US" sz="2400" b="1" dirty="0" smtClean="0">
                <a:latin typeface="Calibri" pitchFamily="34" charset="0"/>
                <a:cs typeface="Calibri" pitchFamily="34" charset="0"/>
              </a:rPr>
              <a:t>[, options]</a:t>
            </a:r>
          </a:p>
          <a:p>
            <a:endParaRPr lang="en-US" sz="2400" b="1" dirty="0">
              <a:latin typeface="Calibri" pitchFamily="34" charset="0"/>
              <a:cs typeface="Calibri" pitchFamily="34" charset="0"/>
            </a:endParaRPr>
          </a:p>
          <a:p>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 is a list of variables, which you have in your dataset</a:t>
            </a:r>
          </a:p>
          <a:p>
            <a:endParaRPr lang="en-US" sz="2400" b="1" dirty="0">
              <a:latin typeface="Calibri" pitchFamily="34" charset="0"/>
              <a:cs typeface="Calibri" pitchFamily="34" charset="0"/>
            </a:endParaRPr>
          </a:p>
          <a:p>
            <a:r>
              <a:rPr lang="en-US" sz="2400" b="1" dirty="0">
                <a:latin typeface="Calibri" pitchFamily="34" charset="0"/>
                <a:cs typeface="Calibri" pitchFamily="34" charset="0"/>
              </a:rPr>
              <a:t>E</a:t>
            </a:r>
            <a:r>
              <a:rPr lang="en-US" sz="2400" b="1" dirty="0" smtClean="0">
                <a:latin typeface="Calibri" pitchFamily="34" charset="0"/>
                <a:cs typeface="Calibri" pitchFamily="34" charset="0"/>
              </a:rPr>
              <a:t>xamples:</a:t>
            </a:r>
          </a:p>
          <a:p>
            <a:endParaRPr lang="en-US" sz="2400" b="1" dirty="0">
              <a:latin typeface="Calibri" pitchFamily="34" charset="0"/>
              <a:cs typeface="Calibri" pitchFamily="34" charset="0"/>
            </a:endParaRPr>
          </a:p>
          <a:p>
            <a:r>
              <a:rPr lang="en-US" sz="2400" b="1" dirty="0" err="1" smtClean="0">
                <a:latin typeface="Calibri" pitchFamily="34" charset="0"/>
                <a:cs typeface="Calibri" pitchFamily="34" charset="0"/>
              </a:rPr>
              <a:t>wft</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is the foreign wage</a:t>
            </a:r>
          </a:p>
          <a:p>
            <a:r>
              <a:rPr lang="en-US" sz="2400" b="1" dirty="0" err="1" smtClean="0">
                <a:latin typeface="Calibri" pitchFamily="34" charset="0"/>
                <a:cs typeface="Calibri" pitchFamily="34" charset="0"/>
              </a:rPr>
              <a:t>Lft</a:t>
            </a:r>
            <a:r>
              <a:rPr lang="en-US" sz="2400" b="1" dirty="0" smtClean="0">
                <a:latin typeface="Calibri" pitchFamily="34" charset="0"/>
                <a:cs typeface="Calibri" pitchFamily="34" charset="0"/>
              </a:rPr>
              <a:t> </a:t>
            </a:r>
            <a:r>
              <a:rPr lang="en-US" sz="2400" dirty="0" smtClean="0">
                <a:latin typeface="Calibri" pitchFamily="34" charset="0"/>
                <a:cs typeface="Calibri" pitchFamily="34" charset="0"/>
              </a:rPr>
              <a:t>the foreign labor force</a:t>
            </a:r>
          </a:p>
          <a:p>
            <a:endParaRPr lang="en-US" sz="2400" b="1" dirty="0">
              <a:latin typeface="Calibri" pitchFamily="34" charset="0"/>
              <a:cs typeface="Calibri" pitchFamily="34" charset="0"/>
            </a:endParaRPr>
          </a:p>
          <a:p>
            <a:r>
              <a:rPr lang="en-US" sz="2400" b="1" dirty="0" smtClean="0">
                <a:latin typeface="Calibri" pitchFamily="34" charset="0"/>
                <a:cs typeface="Calibri" pitchFamily="34" charset="0"/>
              </a:rPr>
              <a:t>You can also use list of variables which comprises a number of variables you have defined before (see working with </a:t>
            </a:r>
            <a:r>
              <a:rPr lang="en-US" sz="2400" b="1" dirty="0" err="1" smtClean="0">
                <a:latin typeface="Calibri" pitchFamily="34" charset="0"/>
                <a:cs typeface="Calibri" pitchFamily="34" charset="0"/>
              </a:rPr>
              <a:t>globals</a:t>
            </a:r>
            <a:r>
              <a:rPr lang="en-US" sz="2400" b="1" dirty="0" smtClean="0">
                <a:latin typeface="Calibri" pitchFamily="34" charset="0"/>
                <a:cs typeface="Calibri" pitchFamily="34" charset="0"/>
              </a:rPr>
              <a:t> below).</a:t>
            </a: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99290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980728"/>
            <a:ext cx="7560840" cy="5170646"/>
          </a:xfrm>
          <a:prstGeom prst="rect">
            <a:avLst/>
          </a:prstGeom>
          <a:noFill/>
        </p:spPr>
        <p:txBody>
          <a:bodyPr wrap="square" rtlCol="0">
            <a:spAutoFit/>
          </a:bodyPr>
          <a:lstStyle/>
          <a:p>
            <a:r>
              <a:rPr lang="en-US" sz="2600" b="1" dirty="0" smtClean="0">
                <a:latin typeface="Calibri" pitchFamily="34" charset="0"/>
              </a:rPr>
              <a:t>Grammar of STATA: the if-condition</a:t>
            </a:r>
            <a:endParaRPr lang="en-US" sz="2600" b="1"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solidFill>
                  <a:schemeClr val="bg1">
                    <a:lumMod val="65000"/>
                  </a:schemeClr>
                </a:solidFill>
                <a:latin typeface="Calibri" pitchFamily="34" charset="0"/>
                <a:cs typeface="Calibri" pitchFamily="34" charset="0"/>
              </a:rPr>
              <a:t>[prefix :] </a:t>
            </a:r>
            <a:r>
              <a:rPr lang="en-US" sz="2400" b="1" dirty="0" smtClean="0">
                <a:latin typeface="Calibri" pitchFamily="34" charset="0"/>
                <a:cs typeface="Calibri" pitchFamily="34" charset="0"/>
              </a:rPr>
              <a:t>command [</a:t>
            </a:r>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[if]</a:t>
            </a:r>
            <a:r>
              <a:rPr lang="en-US" sz="2400" dirty="0" smtClean="0">
                <a:latin typeface="Calibri" pitchFamily="34" charset="0"/>
                <a:cs typeface="Calibri" pitchFamily="34" charset="0"/>
              </a:rPr>
              <a:t> </a:t>
            </a:r>
            <a:r>
              <a:rPr lang="en-US" sz="2400" dirty="0" smtClean="0">
                <a:solidFill>
                  <a:schemeClr val="bg1">
                    <a:lumMod val="65000"/>
                  </a:schemeClr>
                </a:solidFill>
                <a:latin typeface="Calibri" pitchFamily="34" charset="0"/>
                <a:cs typeface="Calibri" pitchFamily="34" charset="0"/>
              </a:rPr>
              <a:t>[in] [weight] </a:t>
            </a:r>
            <a:r>
              <a:rPr lang="en-US" sz="2400" b="1" dirty="0" smtClean="0">
                <a:latin typeface="Calibri" pitchFamily="34" charset="0"/>
                <a:cs typeface="Calibri" pitchFamily="34" charset="0"/>
              </a:rPr>
              <a:t>[, options]</a:t>
            </a:r>
          </a:p>
          <a:p>
            <a:endParaRPr lang="en-US" sz="2400" b="1" dirty="0">
              <a:latin typeface="Calibri" pitchFamily="34" charset="0"/>
              <a:cs typeface="Calibri" pitchFamily="34" charset="0"/>
            </a:endParaRPr>
          </a:p>
          <a:p>
            <a:r>
              <a:rPr lang="en-US" sz="2400" b="1" dirty="0" smtClean="0">
                <a:latin typeface="Calibri" pitchFamily="34" charset="0"/>
                <a:cs typeface="Calibri" pitchFamily="34" charset="0"/>
              </a:rPr>
              <a:t>The if condition constrains what you do to a certain condition you have defined.</a:t>
            </a:r>
          </a:p>
          <a:p>
            <a:endParaRPr lang="en-US" sz="2400" b="1" dirty="0">
              <a:latin typeface="Calibri" pitchFamily="34" charset="0"/>
              <a:cs typeface="Calibri" pitchFamily="34" charset="0"/>
            </a:endParaRPr>
          </a:p>
          <a:p>
            <a:r>
              <a:rPr lang="en-US" sz="2400" b="1" u="sng" dirty="0" smtClean="0">
                <a:latin typeface="Calibri" pitchFamily="34" charset="0"/>
                <a:cs typeface="Calibri" pitchFamily="34" charset="0"/>
              </a:rPr>
              <a:t>Example:</a:t>
            </a:r>
          </a:p>
          <a:p>
            <a:endParaRPr lang="en-US" b="1" dirty="0"/>
          </a:p>
          <a:p>
            <a:r>
              <a:rPr lang="en-US" sz="2400" dirty="0" smtClean="0"/>
              <a:t>You want to replace a variable with certain values if the individuals have higher education:</a:t>
            </a:r>
          </a:p>
          <a:p>
            <a:endParaRPr lang="en-US" sz="2400" dirty="0"/>
          </a:p>
          <a:p>
            <a:r>
              <a:rPr lang="en-US" sz="2400" dirty="0" smtClean="0">
                <a:solidFill>
                  <a:srgbClr val="0000CC"/>
                </a:solidFill>
              </a:rPr>
              <a:t>	replace</a:t>
            </a:r>
            <a:r>
              <a:rPr lang="en-US" sz="2400" dirty="0" smtClean="0"/>
              <a:t> ed3 = 1 if education == 3 </a:t>
            </a:r>
            <a:endParaRPr lang="en-US" sz="2400" dirty="0"/>
          </a:p>
          <a:p>
            <a:endParaRPr lang="en-US" dirty="0"/>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8523438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980728"/>
            <a:ext cx="7560840" cy="4431983"/>
          </a:xfrm>
          <a:prstGeom prst="rect">
            <a:avLst/>
          </a:prstGeom>
          <a:noFill/>
        </p:spPr>
        <p:txBody>
          <a:bodyPr wrap="square" rtlCol="0">
            <a:spAutoFit/>
          </a:bodyPr>
          <a:lstStyle/>
          <a:p>
            <a:r>
              <a:rPr lang="en-US" sz="2600" b="1" dirty="0" smtClean="0">
                <a:latin typeface="Calibri" pitchFamily="34" charset="0"/>
              </a:rPr>
              <a:t>Grammar of STATA: the if-condition (cont.)</a:t>
            </a:r>
            <a:endParaRPr lang="en-US" sz="2600" b="1"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solidFill>
                  <a:schemeClr val="bg1">
                    <a:lumMod val="65000"/>
                  </a:schemeClr>
                </a:solidFill>
                <a:latin typeface="Calibri" pitchFamily="34" charset="0"/>
                <a:cs typeface="Calibri" pitchFamily="34" charset="0"/>
              </a:rPr>
              <a:t>[prefix :] </a:t>
            </a:r>
            <a:r>
              <a:rPr lang="en-US" sz="2400" b="1" dirty="0" smtClean="0">
                <a:latin typeface="Calibri" pitchFamily="34" charset="0"/>
                <a:cs typeface="Calibri" pitchFamily="34" charset="0"/>
              </a:rPr>
              <a:t>command [</a:t>
            </a:r>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[if]</a:t>
            </a:r>
            <a:r>
              <a:rPr lang="en-US" sz="2400" dirty="0" smtClean="0">
                <a:latin typeface="Calibri" pitchFamily="34" charset="0"/>
                <a:cs typeface="Calibri" pitchFamily="34" charset="0"/>
              </a:rPr>
              <a:t> </a:t>
            </a:r>
            <a:r>
              <a:rPr lang="en-US" sz="2400" dirty="0" smtClean="0">
                <a:solidFill>
                  <a:schemeClr val="bg1">
                    <a:lumMod val="65000"/>
                  </a:schemeClr>
                </a:solidFill>
                <a:latin typeface="Calibri" pitchFamily="34" charset="0"/>
                <a:cs typeface="Calibri" pitchFamily="34" charset="0"/>
              </a:rPr>
              <a:t>[in] [weight] </a:t>
            </a:r>
            <a:r>
              <a:rPr lang="en-US" sz="2400" b="1" dirty="0" smtClean="0">
                <a:latin typeface="Calibri" pitchFamily="34" charset="0"/>
                <a:cs typeface="Calibri" pitchFamily="34" charset="0"/>
              </a:rPr>
              <a:t>[, options]</a:t>
            </a:r>
          </a:p>
          <a:p>
            <a:endParaRPr lang="en-US" sz="2400" b="1" dirty="0">
              <a:latin typeface="Calibri" pitchFamily="34" charset="0"/>
              <a:cs typeface="Calibri" pitchFamily="34" charset="0"/>
            </a:endParaRPr>
          </a:p>
          <a:p>
            <a:endParaRPr lang="en-US" sz="2400" b="1" u="sng" dirty="0" smtClean="0">
              <a:latin typeface="Calibri" pitchFamily="34" charset="0"/>
              <a:cs typeface="Calibri" pitchFamily="34" charset="0"/>
            </a:endParaRPr>
          </a:p>
          <a:p>
            <a:r>
              <a:rPr lang="en-US" sz="2400" b="1" u="sng" dirty="0" smtClean="0">
                <a:latin typeface="Calibri" pitchFamily="34" charset="0"/>
                <a:cs typeface="Calibri" pitchFamily="34" charset="0"/>
              </a:rPr>
              <a:t>Another example:</a:t>
            </a:r>
          </a:p>
          <a:p>
            <a:endParaRPr lang="en-US" b="1" dirty="0"/>
          </a:p>
          <a:p>
            <a:r>
              <a:rPr lang="en-US" sz="2400" dirty="0" smtClean="0"/>
              <a:t>You want to restrict a regression to subsample, e.g. to foreigners only:</a:t>
            </a:r>
          </a:p>
          <a:p>
            <a:endParaRPr lang="en-US" sz="2400" dirty="0"/>
          </a:p>
          <a:p>
            <a:r>
              <a:rPr lang="en-US" sz="2400" dirty="0" err="1" smtClean="0">
                <a:solidFill>
                  <a:srgbClr val="0000CC"/>
                </a:solidFill>
              </a:rPr>
              <a:t>reg</a:t>
            </a:r>
            <a:r>
              <a:rPr lang="en-US" sz="2400" dirty="0">
                <a:solidFill>
                  <a:srgbClr val="0000CC"/>
                </a:solidFill>
              </a:rPr>
              <a:t> </a:t>
            </a:r>
            <a:r>
              <a:rPr lang="en-US" sz="2400" dirty="0" smtClean="0"/>
              <a:t> </a:t>
            </a:r>
            <a:r>
              <a:rPr lang="en-US" sz="2400" dirty="0" err="1" smtClean="0"/>
              <a:t>wqjt</a:t>
            </a:r>
            <a:r>
              <a:rPr lang="en-US" sz="2400" dirty="0" smtClean="0"/>
              <a:t> </a:t>
            </a:r>
            <a:r>
              <a:rPr lang="en-US" sz="2400" dirty="0" err="1" smtClean="0"/>
              <a:t>mqjt</a:t>
            </a:r>
            <a:r>
              <a:rPr lang="en-US" sz="2400" dirty="0" smtClean="0"/>
              <a:t> </a:t>
            </a:r>
            <a:r>
              <a:rPr lang="en-US" sz="2400" dirty="0" err="1" smtClean="0"/>
              <a:t>Dqjt</a:t>
            </a:r>
            <a:r>
              <a:rPr lang="en-US" sz="2400" dirty="0" smtClean="0"/>
              <a:t> </a:t>
            </a:r>
            <a:r>
              <a:rPr lang="en-US" sz="2400" dirty="0" err="1" smtClean="0"/>
              <a:t>Djt</a:t>
            </a:r>
            <a:r>
              <a:rPr lang="en-US" sz="2400" dirty="0" smtClean="0"/>
              <a:t> Dt if </a:t>
            </a:r>
            <a:r>
              <a:rPr lang="en-US" sz="2400" dirty="0" err="1" smtClean="0"/>
              <a:t>Nft</a:t>
            </a:r>
            <a:r>
              <a:rPr lang="en-US" sz="2400" dirty="0" smtClean="0"/>
              <a:t> &gt; 0 </a:t>
            </a:r>
            <a:endParaRPr lang="en-US" sz="2400" dirty="0"/>
          </a:p>
          <a:p>
            <a:endParaRPr lang="en-US" dirty="0"/>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701410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980728"/>
            <a:ext cx="7560840" cy="4431983"/>
          </a:xfrm>
          <a:prstGeom prst="rect">
            <a:avLst/>
          </a:prstGeom>
          <a:noFill/>
        </p:spPr>
        <p:txBody>
          <a:bodyPr wrap="square" rtlCol="0">
            <a:spAutoFit/>
          </a:bodyPr>
          <a:lstStyle/>
          <a:p>
            <a:r>
              <a:rPr lang="en-US" sz="2600" b="1" dirty="0" smtClean="0">
                <a:latin typeface="Calibri" pitchFamily="34" charset="0"/>
              </a:rPr>
              <a:t>Grammar of STATA: Options</a:t>
            </a:r>
            <a:endParaRPr lang="en-US" sz="2600" b="1" dirty="0" smtClean="0">
              <a:latin typeface="Calibri" pitchFamily="34" charset="0"/>
              <a:cs typeface="Calibri" pitchFamily="34" charset="0"/>
            </a:endParaRPr>
          </a:p>
          <a:p>
            <a:endParaRPr lang="en-US" sz="2800" dirty="0">
              <a:latin typeface="Calibri" pitchFamily="34" charset="0"/>
              <a:cs typeface="Calibri" pitchFamily="34" charset="0"/>
            </a:endParaRPr>
          </a:p>
          <a:p>
            <a:r>
              <a:rPr lang="en-US" sz="2400" dirty="0" smtClean="0">
                <a:solidFill>
                  <a:schemeClr val="bg1">
                    <a:lumMod val="65000"/>
                  </a:schemeClr>
                </a:solidFill>
                <a:latin typeface="Calibri" pitchFamily="34" charset="0"/>
                <a:cs typeface="Calibri" pitchFamily="34" charset="0"/>
              </a:rPr>
              <a:t>[prefix :] </a:t>
            </a:r>
            <a:r>
              <a:rPr lang="en-US" sz="2400" b="1" dirty="0" smtClean="0">
                <a:latin typeface="Calibri" pitchFamily="34" charset="0"/>
                <a:cs typeface="Calibri" pitchFamily="34" charset="0"/>
              </a:rPr>
              <a:t>command [</a:t>
            </a:r>
            <a:r>
              <a:rPr lang="en-US" sz="2400" b="1" dirty="0" err="1" smtClean="0">
                <a:latin typeface="Calibri" pitchFamily="34" charset="0"/>
                <a:cs typeface="Calibri" pitchFamily="34" charset="0"/>
              </a:rPr>
              <a:t>varlist</a:t>
            </a:r>
            <a:r>
              <a:rPr lang="en-US" sz="2400" b="1" dirty="0" smtClean="0">
                <a:latin typeface="Calibri" pitchFamily="34" charset="0"/>
                <a:cs typeface="Calibri" pitchFamily="34" charset="0"/>
              </a:rPr>
              <a:t>] [if]</a:t>
            </a:r>
            <a:r>
              <a:rPr lang="en-US" sz="2400" dirty="0" smtClean="0">
                <a:latin typeface="Calibri" pitchFamily="34" charset="0"/>
                <a:cs typeface="Calibri" pitchFamily="34" charset="0"/>
              </a:rPr>
              <a:t> </a:t>
            </a:r>
            <a:r>
              <a:rPr lang="en-US" sz="2400" dirty="0" smtClean="0">
                <a:solidFill>
                  <a:schemeClr val="bg1">
                    <a:lumMod val="65000"/>
                  </a:schemeClr>
                </a:solidFill>
                <a:latin typeface="Calibri" pitchFamily="34" charset="0"/>
                <a:cs typeface="Calibri" pitchFamily="34" charset="0"/>
              </a:rPr>
              <a:t>[in] [weight] </a:t>
            </a:r>
            <a:r>
              <a:rPr lang="en-US" sz="2400" b="1" dirty="0" smtClean="0">
                <a:latin typeface="Calibri" pitchFamily="34" charset="0"/>
                <a:cs typeface="Calibri" pitchFamily="34" charset="0"/>
              </a:rPr>
              <a:t>[, options]</a:t>
            </a:r>
          </a:p>
          <a:p>
            <a:endParaRPr lang="en-US" sz="2400" b="1" dirty="0">
              <a:latin typeface="Calibri" pitchFamily="34" charset="0"/>
              <a:cs typeface="Calibri" pitchFamily="34" charset="0"/>
            </a:endParaRPr>
          </a:p>
          <a:p>
            <a:r>
              <a:rPr lang="en-US" sz="2400" b="1" dirty="0" smtClean="0">
                <a:latin typeface="Calibri" pitchFamily="34" charset="0"/>
                <a:cs typeface="Calibri" pitchFamily="34" charset="0"/>
              </a:rPr>
              <a:t>Options are very often complementing commands, e.g. you can run a regression with fixed effects.</a:t>
            </a:r>
          </a:p>
          <a:p>
            <a:endParaRPr lang="en-US" sz="2400" b="1" dirty="0">
              <a:latin typeface="Calibri" pitchFamily="34" charset="0"/>
              <a:cs typeface="Calibri" pitchFamily="34" charset="0"/>
            </a:endParaRPr>
          </a:p>
          <a:p>
            <a:r>
              <a:rPr lang="en-US" sz="2400" b="1" u="sng" dirty="0" smtClean="0">
                <a:latin typeface="Calibri" pitchFamily="34" charset="0"/>
                <a:cs typeface="Calibri" pitchFamily="34" charset="0"/>
              </a:rPr>
              <a:t>Example:</a:t>
            </a:r>
            <a:r>
              <a:rPr lang="en-US" sz="2400" b="1" dirty="0" smtClean="0">
                <a:latin typeface="Calibri" pitchFamily="34" charset="0"/>
                <a:cs typeface="Calibri" pitchFamily="34" charset="0"/>
              </a:rPr>
              <a:t> </a:t>
            </a:r>
          </a:p>
          <a:p>
            <a:endParaRPr lang="en-US" b="1" dirty="0"/>
          </a:p>
          <a:p>
            <a:r>
              <a:rPr lang="en-US" sz="2400" dirty="0" err="1" smtClean="0">
                <a:solidFill>
                  <a:srgbClr val="0000CC"/>
                </a:solidFill>
              </a:rPr>
              <a:t>xtreg</a:t>
            </a:r>
            <a:r>
              <a:rPr lang="en-US" sz="2400" dirty="0" smtClean="0">
                <a:solidFill>
                  <a:srgbClr val="0000CC"/>
                </a:solidFill>
              </a:rPr>
              <a:t> </a:t>
            </a:r>
            <a:r>
              <a:rPr lang="en-US" sz="2400" dirty="0" err="1" smtClean="0"/>
              <a:t>wqjt</a:t>
            </a:r>
            <a:r>
              <a:rPr lang="en-US" sz="2400" dirty="0" smtClean="0"/>
              <a:t> </a:t>
            </a:r>
            <a:r>
              <a:rPr lang="en-US" sz="2400" dirty="0" err="1" smtClean="0"/>
              <a:t>mqjt</a:t>
            </a:r>
            <a:r>
              <a:rPr lang="en-US" sz="2400" dirty="0" smtClean="0"/>
              <a:t> </a:t>
            </a:r>
            <a:r>
              <a:rPr lang="en-US" sz="2400" dirty="0" err="1" smtClean="0"/>
              <a:t>Dqjt</a:t>
            </a:r>
            <a:r>
              <a:rPr lang="en-US" sz="2400" dirty="0" smtClean="0"/>
              <a:t> </a:t>
            </a:r>
            <a:r>
              <a:rPr lang="en-US" sz="2400" dirty="0" err="1" smtClean="0"/>
              <a:t>Djt</a:t>
            </a:r>
            <a:r>
              <a:rPr lang="en-US" sz="2400" dirty="0" smtClean="0"/>
              <a:t>, </a:t>
            </a:r>
            <a:r>
              <a:rPr lang="en-US" sz="2400" dirty="0" err="1" smtClean="0"/>
              <a:t>fe</a:t>
            </a:r>
            <a:r>
              <a:rPr lang="en-US" sz="2400" dirty="0" smtClean="0">
                <a:solidFill>
                  <a:srgbClr val="0000CC"/>
                </a:solidFill>
              </a:rPr>
              <a:t> </a:t>
            </a:r>
            <a:endParaRPr lang="en-US" sz="2400" dirty="0"/>
          </a:p>
          <a:p>
            <a:endParaRPr lang="en-US" dirty="0" smtClean="0"/>
          </a:p>
          <a:p>
            <a:r>
              <a:rPr lang="en-US" sz="2400" dirty="0" smtClean="0"/>
              <a:t>where </a:t>
            </a:r>
            <a:r>
              <a:rPr lang="en-US" sz="2400" b="1" dirty="0" err="1" smtClean="0"/>
              <a:t>fe</a:t>
            </a:r>
            <a:r>
              <a:rPr lang="en-US" sz="2400" dirty="0" smtClean="0"/>
              <a:t> is the option for fixed effects.</a:t>
            </a:r>
            <a:endParaRPr lang="en-US" sz="2400" dirty="0"/>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564747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836712"/>
            <a:ext cx="7560840" cy="6186309"/>
          </a:xfrm>
          <a:prstGeom prst="rect">
            <a:avLst/>
          </a:prstGeom>
          <a:noFill/>
        </p:spPr>
        <p:txBody>
          <a:bodyPr wrap="square" rtlCol="0">
            <a:spAutoFit/>
          </a:bodyPr>
          <a:lstStyle/>
          <a:p>
            <a:r>
              <a:rPr lang="en-US" sz="2800" b="1" dirty="0" smtClean="0">
                <a:latin typeface="Calibri" pitchFamily="34" charset="0"/>
              </a:rPr>
              <a:t>Grammar of STATA: types of </a:t>
            </a:r>
            <a:r>
              <a:rPr lang="en-US" sz="2800" b="1" dirty="0" err="1" smtClean="0">
                <a:latin typeface="Calibri" pitchFamily="34" charset="0"/>
              </a:rPr>
              <a:t>variabes</a:t>
            </a:r>
            <a:endParaRPr lang="en-US" sz="2800" b="1" dirty="0" smtClean="0">
              <a:latin typeface="Calibri" pitchFamily="34" charset="0"/>
            </a:endParaRPr>
          </a:p>
          <a:p>
            <a:endParaRPr lang="en-US" sz="2200" dirty="0">
              <a:latin typeface="Calibri" pitchFamily="34" charset="0"/>
            </a:endParaRPr>
          </a:p>
          <a:p>
            <a:endParaRPr lang="en-US" sz="2200" dirty="0" smtClean="0">
              <a:latin typeface="Calibri" pitchFamily="34" charset="0"/>
            </a:endParaRPr>
          </a:p>
          <a:p>
            <a:pPr>
              <a:buFont typeface="Arial" pitchFamily="34" charset="0"/>
              <a:buChar char="•"/>
            </a:pPr>
            <a:r>
              <a:rPr lang="en-US" sz="2400" dirty="0" smtClean="0">
                <a:latin typeface="Calibri" pitchFamily="34" charset="0"/>
              </a:rPr>
              <a:t>  There are two types of variables (data):</a:t>
            </a:r>
          </a:p>
          <a:p>
            <a:pPr>
              <a:buFont typeface="Arial" pitchFamily="34" charset="0"/>
              <a:buChar char="•"/>
            </a:pPr>
            <a:r>
              <a:rPr lang="en-US" sz="2400" b="1" dirty="0" smtClean="0">
                <a:latin typeface="Calibri" pitchFamily="34" charset="0"/>
              </a:rPr>
              <a:t>   numerical variables</a:t>
            </a:r>
            <a:r>
              <a:rPr lang="en-US" sz="2400" dirty="0" smtClean="0">
                <a:latin typeface="Calibri" pitchFamily="34" charset="0"/>
              </a:rPr>
              <a:t>, e.g.: 0, 1, 501, 0.5, -12 etc.</a:t>
            </a:r>
          </a:p>
          <a:p>
            <a:pPr>
              <a:buFont typeface="Arial" pitchFamily="34" charset="0"/>
              <a:buChar char="•"/>
            </a:pPr>
            <a:r>
              <a:rPr lang="en-US" sz="2400" b="1" dirty="0" smtClean="0">
                <a:latin typeface="Calibri" pitchFamily="34" charset="0"/>
              </a:rPr>
              <a:t>   string variables</a:t>
            </a:r>
            <a:r>
              <a:rPr lang="en-US" sz="2400" dirty="0" smtClean="0">
                <a:latin typeface="Calibri" pitchFamily="34" charset="0"/>
              </a:rPr>
              <a:t>, e.g.: no voc train , male, female etc.</a:t>
            </a:r>
          </a:p>
          <a:p>
            <a:endParaRPr lang="en-US" sz="2400" dirty="0" smtClean="0"/>
          </a:p>
          <a:p>
            <a:pPr>
              <a:buFont typeface="Arial" pitchFamily="34" charset="0"/>
              <a:buChar char="•"/>
            </a:pPr>
            <a:r>
              <a:rPr lang="en-US" sz="2400" dirty="0" smtClean="0"/>
              <a:t>  How to deal with the data types:</a:t>
            </a:r>
          </a:p>
          <a:p>
            <a:pPr>
              <a:buFont typeface="Arial" pitchFamily="34" charset="0"/>
              <a:buChar char="•"/>
            </a:pPr>
            <a:r>
              <a:rPr lang="en-US" sz="2400" dirty="0" smtClean="0"/>
              <a:t>  Numerical variables: you can do all mathematical   </a:t>
            </a:r>
            <a:br>
              <a:rPr lang="en-US" sz="2400" dirty="0" smtClean="0"/>
            </a:br>
            <a:r>
              <a:rPr lang="en-US" sz="2400" dirty="0" smtClean="0"/>
              <a:t>    operations, </a:t>
            </a:r>
            <a:br>
              <a:rPr lang="en-US" sz="2400" dirty="0" smtClean="0"/>
            </a:br>
            <a:r>
              <a:rPr lang="en-US" sz="2400" dirty="0" smtClean="0"/>
              <a:t>	e.g. var1 + var2, var1/var2, var1*var2 etc.</a:t>
            </a:r>
          </a:p>
          <a:p>
            <a:endParaRPr lang="en-US" sz="2400" dirty="0" smtClean="0"/>
          </a:p>
          <a:p>
            <a:pPr>
              <a:buFont typeface="Arial" pitchFamily="34" charset="0"/>
              <a:buChar char="•"/>
            </a:pPr>
            <a:r>
              <a:rPr lang="en-US" sz="2400" dirty="0" smtClean="0"/>
              <a:t>   String variables: You have to use quotation marks   </a:t>
            </a:r>
            <a:br>
              <a:rPr lang="en-US" sz="2400" dirty="0" smtClean="0"/>
            </a:br>
            <a:r>
              <a:rPr lang="en-US" sz="2400" dirty="0" smtClean="0"/>
              <a:t>     for identification, e.g.</a:t>
            </a:r>
          </a:p>
          <a:p>
            <a:pPr>
              <a:buFont typeface="Arial" pitchFamily="34" charset="0"/>
              <a:buChar char="•"/>
            </a:pPr>
            <a:r>
              <a:rPr lang="en-US" sz="2400" dirty="0" smtClean="0"/>
              <a:t>    var1 = 1 if sex == “female”</a:t>
            </a:r>
          </a:p>
          <a:p>
            <a:endParaRPr lang="en-US" dirty="0" smtClean="0"/>
          </a:p>
          <a:p>
            <a:endParaRPr lang="en-US" dirty="0"/>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36712"/>
            <a:ext cx="8424936" cy="8802410"/>
          </a:xfrm>
          <a:prstGeom prst="rect">
            <a:avLst/>
          </a:prstGeom>
          <a:noFill/>
        </p:spPr>
        <p:txBody>
          <a:bodyPr wrap="square" rtlCol="0">
            <a:spAutoFit/>
          </a:bodyPr>
          <a:lstStyle/>
          <a:p>
            <a:pPr marL="514350" indent="-514350"/>
            <a:r>
              <a:rPr lang="en-US" sz="2800" dirty="0">
                <a:latin typeface="Calibri" pitchFamily="34" charset="0"/>
              </a:rPr>
              <a:t>6</a:t>
            </a:r>
            <a:r>
              <a:rPr lang="en-US" sz="2800" dirty="0" smtClean="0">
                <a:latin typeface="Calibri" pitchFamily="34" charset="0"/>
              </a:rPr>
              <a:t>	Working with DO FILES: General issues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The standard approach is to start your work with a </a:t>
            </a:r>
            <a:r>
              <a:rPr lang="en-US" sz="2800" b="1" dirty="0" smtClean="0">
                <a:latin typeface="Calibri" pitchFamily="34" charset="0"/>
              </a:rPr>
              <a:t>DO FILE</a:t>
            </a:r>
          </a:p>
          <a:p>
            <a:pPr marL="514350" indent="-514350">
              <a:buFont typeface="Arial" pitchFamily="34" charset="0"/>
              <a:buChar char="•"/>
            </a:pPr>
            <a:r>
              <a:rPr lang="en-US" sz="2800" dirty="0" smtClean="0">
                <a:latin typeface="Calibri" pitchFamily="34" charset="0"/>
              </a:rPr>
              <a:t>Click on the </a:t>
            </a:r>
            <a:r>
              <a:rPr lang="en-US" sz="2800" b="1" dirty="0" smtClean="0">
                <a:latin typeface="Calibri" pitchFamily="34" charset="0"/>
              </a:rPr>
              <a:t>DO FILE editor button</a:t>
            </a:r>
            <a:r>
              <a:rPr lang="en-US" sz="2800" dirty="0" smtClean="0">
                <a:latin typeface="Calibri" pitchFamily="34" charset="0"/>
              </a:rPr>
              <a:t> after starting STATA</a:t>
            </a:r>
          </a:p>
          <a:p>
            <a:pPr marL="514350" indent="-514350">
              <a:buFont typeface="Arial" pitchFamily="34" charset="0"/>
              <a:buChar char="•"/>
            </a:pPr>
            <a:r>
              <a:rPr lang="en-US" sz="2800" dirty="0" smtClean="0">
                <a:latin typeface="Calibri" pitchFamily="34" charset="0"/>
              </a:rPr>
              <a:t>Load an existing </a:t>
            </a:r>
            <a:r>
              <a:rPr lang="en-US" sz="2800" b="1" dirty="0" smtClean="0">
                <a:latin typeface="Calibri" pitchFamily="34" charset="0"/>
              </a:rPr>
              <a:t>DO FILE</a:t>
            </a:r>
            <a:r>
              <a:rPr lang="en-US" sz="2800" dirty="0" smtClean="0">
                <a:latin typeface="Calibri" pitchFamily="34" charset="0"/>
              </a:rPr>
              <a:t> or start a new one</a:t>
            </a:r>
          </a:p>
          <a:p>
            <a:pPr marL="514350" indent="-514350">
              <a:buFont typeface="Arial" pitchFamily="34" charset="0"/>
              <a:buChar char="•"/>
            </a:pPr>
            <a:r>
              <a:rPr lang="en-US" sz="2800" dirty="0" smtClean="0">
                <a:latin typeface="Calibri" pitchFamily="34" charset="0"/>
              </a:rPr>
              <a:t>Save the DO File at the end of your session</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7560840" cy="4893647"/>
          </a:xfrm>
          <a:prstGeom prst="rect">
            <a:avLst/>
          </a:prstGeom>
          <a:noFill/>
        </p:spPr>
        <p:txBody>
          <a:bodyPr wrap="square" rtlCol="0">
            <a:spAutoFit/>
          </a:bodyPr>
          <a:lstStyle/>
          <a:p>
            <a:pPr marL="514350" indent="-514350"/>
            <a:r>
              <a:rPr lang="en-US" sz="2800" dirty="0" smtClean="0">
                <a:latin typeface="Calibri" pitchFamily="34" charset="0"/>
              </a:rPr>
              <a:t>Open your DO FILE editor</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r>
              <a:rPr lang="en-US" sz="2400" dirty="0" smtClean="0">
                <a:latin typeface="Calibri" pitchFamily="34" charset="0"/>
              </a:rPr>
              <a:t>After starting STATA click on the DO FILE editor button</a:t>
            </a: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1259632" y="1052190"/>
            <a:ext cx="6590487" cy="1503983"/>
          </a:xfrm>
          <a:prstGeom prst="rect">
            <a:avLst/>
          </a:prstGeom>
          <a:noFill/>
          <a:ln w="9525">
            <a:noFill/>
            <a:miter lim="800000"/>
            <a:headEnd/>
            <a:tailEnd/>
          </a:ln>
        </p:spPr>
      </p:pic>
      <p:sp>
        <p:nvSpPr>
          <p:cNvPr id="13" name="Textfeld 12"/>
          <p:cNvSpPr txBox="1"/>
          <p:nvPr/>
        </p:nvSpPr>
        <p:spPr>
          <a:xfrm>
            <a:off x="3275856" y="2708920"/>
            <a:ext cx="1008112" cy="923330"/>
          </a:xfrm>
          <a:prstGeom prst="rect">
            <a:avLst/>
          </a:prstGeom>
          <a:solidFill>
            <a:schemeClr val="accent1">
              <a:lumMod val="20000"/>
              <a:lumOff val="80000"/>
            </a:schemeClr>
          </a:solidFill>
        </p:spPr>
        <p:txBody>
          <a:bodyPr wrap="square" rtlCol="0">
            <a:spAutoFit/>
          </a:bodyPr>
          <a:lstStyle/>
          <a:p>
            <a:r>
              <a:rPr lang="de-DE" dirty="0" smtClean="0"/>
              <a:t>The </a:t>
            </a:r>
            <a:br>
              <a:rPr lang="de-DE" dirty="0" smtClean="0"/>
            </a:br>
            <a:r>
              <a:rPr lang="de-DE" dirty="0" smtClean="0"/>
              <a:t>Do-file</a:t>
            </a:r>
            <a:br>
              <a:rPr lang="de-DE" dirty="0" smtClean="0"/>
            </a:br>
            <a:r>
              <a:rPr lang="de-DE" dirty="0" err="1" smtClean="0"/>
              <a:t>editor</a:t>
            </a:r>
            <a:endParaRPr lang="de-DE" dirty="0"/>
          </a:p>
        </p:txBody>
      </p:sp>
      <p:cxnSp>
        <p:nvCxnSpPr>
          <p:cNvPr id="15" name="Gerade Verbindung mit Pfeil 14"/>
          <p:cNvCxnSpPr/>
          <p:nvPr/>
        </p:nvCxnSpPr>
        <p:spPr>
          <a:xfrm flipV="1">
            <a:off x="3923928" y="2348880"/>
            <a:ext cx="43204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7560840" cy="4524315"/>
          </a:xfrm>
          <a:prstGeom prst="rect">
            <a:avLst/>
          </a:prstGeom>
          <a:noFill/>
        </p:spPr>
        <p:txBody>
          <a:bodyPr wrap="square" rtlCol="0">
            <a:spAutoFit/>
          </a:bodyPr>
          <a:lstStyle/>
          <a:p>
            <a:pPr marL="514350" indent="-514350"/>
            <a:r>
              <a:rPr lang="en-US" sz="2800" dirty="0" smtClean="0">
                <a:latin typeface="Calibri" pitchFamily="34" charset="0"/>
              </a:rPr>
              <a:t>How does a DO FILE look like</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43000" y="1268760"/>
            <a:ext cx="8821488" cy="4962087"/>
          </a:xfrm>
          <a:prstGeom prst="rect">
            <a:avLst/>
          </a:prstGeom>
          <a:noFill/>
          <a:ln w="9525">
            <a:noFill/>
            <a:miter lim="800000"/>
            <a:headEnd/>
            <a:tailEnd/>
          </a:ln>
        </p:spPr>
      </p:pic>
      <p:sp>
        <p:nvSpPr>
          <p:cNvPr id="7" name="Textfeld 6"/>
          <p:cNvSpPr txBox="1"/>
          <p:nvPr/>
        </p:nvSpPr>
        <p:spPr>
          <a:xfrm>
            <a:off x="3995936" y="2636912"/>
            <a:ext cx="1364476" cy="369332"/>
          </a:xfrm>
          <a:prstGeom prst="rect">
            <a:avLst/>
          </a:prstGeom>
          <a:solidFill>
            <a:schemeClr val="tx2">
              <a:lumMod val="20000"/>
              <a:lumOff val="80000"/>
            </a:schemeClr>
          </a:solidFill>
        </p:spPr>
        <p:txBody>
          <a:bodyPr wrap="none" rtlCol="0">
            <a:spAutoFit/>
          </a:bodyPr>
          <a:lstStyle/>
          <a:p>
            <a:r>
              <a:rPr lang="de-DE" dirty="0" err="1" smtClean="0"/>
              <a:t>Commands</a:t>
            </a:r>
            <a:endParaRPr lang="de-DE" dirty="0"/>
          </a:p>
        </p:txBody>
      </p:sp>
      <p:cxnSp>
        <p:nvCxnSpPr>
          <p:cNvPr id="9" name="Gerade Verbindung mit Pfeil 8"/>
          <p:cNvCxnSpPr/>
          <p:nvPr/>
        </p:nvCxnSpPr>
        <p:spPr>
          <a:xfrm flipH="1" flipV="1">
            <a:off x="3275856" y="2348880"/>
            <a:ext cx="864096"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Gerade Verbindung mit Pfeil 10"/>
          <p:cNvCxnSpPr/>
          <p:nvPr/>
        </p:nvCxnSpPr>
        <p:spPr>
          <a:xfrm flipH="1">
            <a:off x="1835696" y="2996952"/>
            <a:ext cx="2232248"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feld 11"/>
          <p:cNvSpPr txBox="1"/>
          <p:nvPr/>
        </p:nvSpPr>
        <p:spPr>
          <a:xfrm>
            <a:off x="3707904" y="2060848"/>
            <a:ext cx="4801314" cy="369332"/>
          </a:xfrm>
          <a:prstGeom prst="rect">
            <a:avLst/>
          </a:prstGeom>
          <a:solidFill>
            <a:schemeClr val="tx2">
              <a:lumMod val="20000"/>
              <a:lumOff val="80000"/>
            </a:schemeClr>
          </a:solidFill>
        </p:spPr>
        <p:txBody>
          <a:bodyPr wrap="none" rtlCol="0">
            <a:spAutoFit/>
          </a:bodyPr>
          <a:lstStyle/>
          <a:p>
            <a:r>
              <a:rPr lang="de-DE" dirty="0" err="1" smtClean="0"/>
              <a:t>Descriptions</a:t>
            </a:r>
            <a:r>
              <a:rPr lang="de-DE" dirty="0" smtClean="0"/>
              <a:t> </a:t>
            </a:r>
            <a:r>
              <a:rPr lang="de-DE" dirty="0" err="1" smtClean="0"/>
              <a:t>of</a:t>
            </a:r>
            <a:r>
              <a:rPr lang="de-DE" dirty="0" smtClean="0"/>
              <a:t> </a:t>
            </a:r>
            <a:r>
              <a:rPr lang="de-DE" dirty="0" err="1" smtClean="0"/>
              <a:t>what</a:t>
            </a:r>
            <a:r>
              <a:rPr lang="de-DE" dirty="0" smtClean="0"/>
              <a:t> </a:t>
            </a:r>
            <a:r>
              <a:rPr lang="de-DE" dirty="0" err="1" smtClean="0"/>
              <a:t>you</a:t>
            </a:r>
            <a:r>
              <a:rPr lang="de-DE" dirty="0" smtClean="0"/>
              <a:t> </a:t>
            </a:r>
            <a:r>
              <a:rPr lang="de-DE" dirty="0" err="1" smtClean="0"/>
              <a:t>have</a:t>
            </a:r>
            <a:r>
              <a:rPr lang="de-DE" dirty="0" smtClean="0"/>
              <a:t> </a:t>
            </a:r>
            <a:r>
              <a:rPr lang="de-DE" dirty="0" err="1" smtClean="0"/>
              <a:t>done</a:t>
            </a:r>
            <a:r>
              <a:rPr lang="de-DE" dirty="0" smtClean="0"/>
              <a:t> in </a:t>
            </a:r>
            <a:r>
              <a:rPr lang="de-DE" dirty="0" err="1" smtClean="0"/>
              <a:t>stars</a:t>
            </a:r>
            <a:r>
              <a:rPr lang="de-DE" dirty="0" smtClean="0"/>
              <a:t> *</a:t>
            </a:r>
            <a:endParaRPr lang="de-DE" dirty="0"/>
          </a:p>
        </p:txBody>
      </p:sp>
      <p:cxnSp>
        <p:nvCxnSpPr>
          <p:cNvPr id="16" name="Gerade Verbindung mit Pfeil 15"/>
          <p:cNvCxnSpPr/>
          <p:nvPr/>
        </p:nvCxnSpPr>
        <p:spPr>
          <a:xfrm flipH="1" flipV="1">
            <a:off x="2627784" y="1916832"/>
            <a:ext cx="100811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12" idx="1"/>
          </p:cNvCxnSpPr>
          <p:nvPr/>
        </p:nvCxnSpPr>
        <p:spPr>
          <a:xfrm flipH="1">
            <a:off x="2699792" y="2245514"/>
            <a:ext cx="1008112" cy="3193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7560840" cy="4524315"/>
          </a:xfrm>
          <a:prstGeom prst="rect">
            <a:avLst/>
          </a:prstGeom>
          <a:noFill/>
        </p:spPr>
        <p:txBody>
          <a:bodyPr wrap="square" rtlCol="0">
            <a:spAutoFit/>
          </a:bodyPr>
          <a:lstStyle/>
          <a:p>
            <a:pPr marL="514350" indent="-514350"/>
            <a:r>
              <a:rPr lang="en-US" sz="2800" dirty="0" smtClean="0">
                <a:latin typeface="Calibri" pitchFamily="34" charset="0"/>
              </a:rPr>
              <a:t>The DO FILE </a:t>
            </a:r>
            <a:r>
              <a:rPr lang="en-US" sz="2800" dirty="0" err="1" smtClean="0">
                <a:latin typeface="Calibri" pitchFamily="34" charset="0"/>
              </a:rPr>
              <a:t>menue</a:t>
            </a:r>
            <a:endParaRPr lang="en-US" sz="2800" dirty="0" smtClean="0">
              <a:latin typeface="Calibri" pitchFamily="34" charset="0"/>
            </a:endParaRP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851356" y="2348880"/>
            <a:ext cx="7037609" cy="1527795"/>
          </a:xfrm>
          <a:prstGeom prst="rect">
            <a:avLst/>
          </a:prstGeom>
          <a:noFill/>
          <a:ln w="9525">
            <a:noFill/>
            <a:miter lim="800000"/>
            <a:headEnd/>
            <a:tailEnd/>
          </a:ln>
        </p:spPr>
      </p:pic>
      <p:sp>
        <p:nvSpPr>
          <p:cNvPr id="4" name="Textfeld 3"/>
          <p:cNvSpPr txBox="1"/>
          <p:nvPr/>
        </p:nvSpPr>
        <p:spPr>
          <a:xfrm>
            <a:off x="4572000" y="1196752"/>
            <a:ext cx="2952328" cy="923330"/>
          </a:xfrm>
          <a:prstGeom prst="rect">
            <a:avLst/>
          </a:prstGeom>
          <a:solidFill>
            <a:schemeClr val="tx2">
              <a:lumMod val="20000"/>
              <a:lumOff val="80000"/>
            </a:schemeClr>
          </a:solidFill>
        </p:spPr>
        <p:txBody>
          <a:bodyPr wrap="square" rtlCol="0">
            <a:spAutoFit/>
          </a:bodyPr>
          <a:lstStyle/>
          <a:p>
            <a:r>
              <a:rPr lang="de-DE" dirty="0" err="1" smtClean="0"/>
              <a:t>Clicking</a:t>
            </a:r>
            <a:r>
              <a:rPr lang="de-DE" dirty="0" smtClean="0"/>
              <a:t> </a:t>
            </a:r>
            <a:r>
              <a:rPr lang="de-DE" dirty="0" err="1" smtClean="0"/>
              <a:t>this</a:t>
            </a:r>
            <a:r>
              <a:rPr lang="de-DE" dirty="0" smtClean="0"/>
              <a:t> </a:t>
            </a:r>
            <a:r>
              <a:rPr lang="de-DE" dirty="0" err="1" smtClean="0"/>
              <a:t>button</a:t>
            </a:r>
            <a:r>
              <a:rPr lang="de-DE" dirty="0" smtClean="0"/>
              <a:t> </a:t>
            </a:r>
            <a:r>
              <a:rPr lang="de-DE" dirty="0" err="1" smtClean="0"/>
              <a:t>runs</a:t>
            </a:r>
            <a:r>
              <a:rPr lang="de-DE" dirty="0" smtClean="0"/>
              <a:t> </a:t>
            </a:r>
            <a:r>
              <a:rPr lang="de-DE" dirty="0" err="1" smtClean="0"/>
              <a:t>the</a:t>
            </a:r>
            <a:r>
              <a:rPr lang="de-DE" dirty="0" smtClean="0"/>
              <a:t> </a:t>
            </a:r>
            <a:r>
              <a:rPr lang="de-DE" dirty="0" err="1" smtClean="0"/>
              <a:t>entire</a:t>
            </a:r>
            <a:r>
              <a:rPr lang="de-DE" dirty="0" smtClean="0"/>
              <a:t> DO FILE </a:t>
            </a:r>
            <a:br>
              <a:rPr lang="de-DE" dirty="0" smtClean="0"/>
            </a:br>
            <a:r>
              <a:rPr lang="de-DE" dirty="0" smtClean="0"/>
              <a:t>(not </a:t>
            </a:r>
            <a:r>
              <a:rPr lang="de-DE" dirty="0" err="1" smtClean="0"/>
              <a:t>recommended</a:t>
            </a:r>
            <a:r>
              <a:rPr lang="de-DE" dirty="0" smtClean="0"/>
              <a:t>)</a:t>
            </a:r>
            <a:endParaRPr lang="de-DE" dirty="0"/>
          </a:p>
        </p:txBody>
      </p:sp>
      <p:cxnSp>
        <p:nvCxnSpPr>
          <p:cNvPr id="6" name="Gerade Verbindung mit Pfeil 5"/>
          <p:cNvCxnSpPr/>
          <p:nvPr/>
        </p:nvCxnSpPr>
        <p:spPr>
          <a:xfrm>
            <a:off x="5652120" y="2132856"/>
            <a:ext cx="864096" cy="8640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feld 6"/>
          <p:cNvSpPr txBox="1"/>
          <p:nvPr/>
        </p:nvSpPr>
        <p:spPr>
          <a:xfrm>
            <a:off x="4724400" y="4149080"/>
            <a:ext cx="2952328" cy="1200329"/>
          </a:xfrm>
          <a:prstGeom prst="rect">
            <a:avLst/>
          </a:prstGeom>
          <a:solidFill>
            <a:schemeClr val="tx2">
              <a:lumMod val="20000"/>
              <a:lumOff val="80000"/>
            </a:schemeClr>
          </a:solidFill>
        </p:spPr>
        <p:txBody>
          <a:bodyPr wrap="square" rtlCol="0">
            <a:spAutoFit/>
          </a:bodyPr>
          <a:lstStyle/>
          <a:p>
            <a:r>
              <a:rPr lang="de-DE" dirty="0" err="1" smtClean="0"/>
              <a:t>Clicking</a:t>
            </a:r>
            <a:r>
              <a:rPr lang="de-DE" dirty="0" smtClean="0"/>
              <a:t> </a:t>
            </a:r>
            <a:r>
              <a:rPr lang="de-DE" dirty="0" err="1" smtClean="0"/>
              <a:t>this</a:t>
            </a:r>
            <a:r>
              <a:rPr lang="de-DE" dirty="0" smtClean="0"/>
              <a:t> </a:t>
            </a:r>
            <a:r>
              <a:rPr lang="de-DE" dirty="0" err="1" smtClean="0"/>
              <a:t>button</a:t>
            </a:r>
            <a:r>
              <a:rPr lang="de-DE" dirty="0" smtClean="0"/>
              <a:t> </a:t>
            </a:r>
            <a:r>
              <a:rPr lang="de-DE" dirty="0" err="1" smtClean="0"/>
              <a:t>runs</a:t>
            </a:r>
            <a:r>
              <a:rPr lang="de-DE" dirty="0" smtClean="0"/>
              <a:t> a </a:t>
            </a:r>
            <a:r>
              <a:rPr lang="de-DE" dirty="0" err="1" smtClean="0"/>
              <a:t>selection</a:t>
            </a:r>
            <a:r>
              <a:rPr lang="de-DE" dirty="0" smtClean="0"/>
              <a:t> </a:t>
            </a:r>
            <a:r>
              <a:rPr lang="de-DE" dirty="0" err="1" smtClean="0"/>
              <a:t>of</a:t>
            </a:r>
            <a:r>
              <a:rPr lang="de-DE" dirty="0" smtClean="0"/>
              <a:t> </a:t>
            </a:r>
            <a:r>
              <a:rPr lang="de-DE" dirty="0" err="1" smtClean="0"/>
              <a:t>marked</a:t>
            </a:r>
            <a:r>
              <a:rPr lang="de-DE" dirty="0" smtClean="0"/>
              <a:t> </a:t>
            </a:r>
            <a:r>
              <a:rPr lang="de-DE" dirty="0" err="1" smtClean="0"/>
              <a:t>commands</a:t>
            </a:r>
            <a:r>
              <a:rPr lang="de-DE" dirty="0" smtClean="0"/>
              <a:t> (</a:t>
            </a:r>
            <a:r>
              <a:rPr lang="de-DE" dirty="0" err="1" smtClean="0"/>
              <a:t>recommended</a:t>
            </a:r>
            <a:r>
              <a:rPr lang="de-DE" dirty="0" smtClean="0"/>
              <a:t>)</a:t>
            </a:r>
            <a:endParaRPr lang="de-DE" dirty="0"/>
          </a:p>
        </p:txBody>
      </p:sp>
      <p:cxnSp>
        <p:nvCxnSpPr>
          <p:cNvPr id="9" name="Gerade Verbindung mit Pfeil 8"/>
          <p:cNvCxnSpPr/>
          <p:nvPr/>
        </p:nvCxnSpPr>
        <p:spPr>
          <a:xfrm flipV="1">
            <a:off x="6444208" y="2996952"/>
            <a:ext cx="432048"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feld 9"/>
          <p:cNvSpPr txBox="1"/>
          <p:nvPr/>
        </p:nvSpPr>
        <p:spPr>
          <a:xfrm>
            <a:off x="971600" y="5805264"/>
            <a:ext cx="8011489" cy="646331"/>
          </a:xfrm>
          <a:prstGeom prst="rect">
            <a:avLst/>
          </a:prstGeom>
          <a:solidFill>
            <a:schemeClr val="tx2">
              <a:lumMod val="20000"/>
              <a:lumOff val="80000"/>
            </a:schemeClr>
          </a:solidFill>
        </p:spPr>
        <p:txBody>
          <a:bodyPr wrap="none" rtlCol="0">
            <a:spAutoFit/>
          </a:bodyPr>
          <a:lstStyle/>
          <a:p>
            <a:r>
              <a:rPr lang="de-DE" b="1" dirty="0" smtClean="0"/>
              <a:t> Note: STATA </a:t>
            </a:r>
            <a:r>
              <a:rPr lang="de-DE" b="1" dirty="0" err="1" smtClean="0"/>
              <a:t>stops</a:t>
            </a:r>
            <a:r>
              <a:rPr lang="de-DE" b="1" dirty="0" smtClean="0"/>
              <a:t> </a:t>
            </a:r>
            <a:r>
              <a:rPr lang="de-DE" b="1" dirty="0" err="1" smtClean="0"/>
              <a:t>the</a:t>
            </a:r>
            <a:r>
              <a:rPr lang="de-DE" b="1" dirty="0" smtClean="0"/>
              <a:t> DO File </a:t>
            </a:r>
            <a:r>
              <a:rPr lang="de-DE" b="1" dirty="0" err="1" smtClean="0"/>
              <a:t>execution</a:t>
            </a:r>
            <a:r>
              <a:rPr lang="de-DE" b="1" dirty="0" smtClean="0"/>
              <a:t> after </a:t>
            </a:r>
            <a:r>
              <a:rPr lang="de-DE" b="1" dirty="0" err="1" smtClean="0"/>
              <a:t>the</a:t>
            </a:r>
            <a:r>
              <a:rPr lang="de-DE" b="1" dirty="0" smtClean="0"/>
              <a:t> </a:t>
            </a:r>
            <a:r>
              <a:rPr lang="de-DE" b="1" dirty="0" err="1" smtClean="0"/>
              <a:t>first</a:t>
            </a:r>
            <a:r>
              <a:rPr lang="de-DE" b="1" dirty="0" smtClean="0"/>
              <a:t> </a:t>
            </a:r>
            <a:r>
              <a:rPr lang="de-DE" b="1" dirty="0" err="1" smtClean="0"/>
              <a:t>mistake</a:t>
            </a:r>
            <a:r>
              <a:rPr lang="de-DE" b="1" dirty="0" smtClean="0"/>
              <a:t> in </a:t>
            </a:r>
            <a:r>
              <a:rPr lang="de-DE" b="1" dirty="0" err="1" smtClean="0"/>
              <a:t>your</a:t>
            </a:r>
            <a:r>
              <a:rPr lang="de-DE" b="1" dirty="0" smtClean="0"/>
              <a:t> </a:t>
            </a:r>
            <a:br>
              <a:rPr lang="de-DE" b="1" dirty="0" smtClean="0"/>
            </a:br>
            <a:r>
              <a:rPr lang="de-DE" b="1" dirty="0" err="1" smtClean="0"/>
              <a:t>commands</a:t>
            </a:r>
            <a:r>
              <a:rPr lang="de-DE" b="1" dirty="0" smtClean="0"/>
              <a:t>. </a:t>
            </a:r>
            <a:r>
              <a:rPr lang="de-DE" b="1" dirty="0" err="1" smtClean="0"/>
              <a:t>That</a:t>
            </a:r>
            <a:r>
              <a:rPr lang="de-DE" b="1" dirty="0" smtClean="0"/>
              <a:t> </a:t>
            </a:r>
            <a:r>
              <a:rPr lang="de-DE" b="1" dirty="0" err="1" smtClean="0"/>
              <a:t>makes</a:t>
            </a:r>
            <a:r>
              <a:rPr lang="de-DE" b="1" dirty="0" smtClean="0"/>
              <a:t> </a:t>
            </a:r>
            <a:r>
              <a:rPr lang="de-DE" b="1" dirty="0" err="1" smtClean="0"/>
              <a:t>it</a:t>
            </a:r>
            <a:r>
              <a:rPr lang="de-DE" b="1" dirty="0" smtClean="0"/>
              <a:t> </a:t>
            </a:r>
            <a:r>
              <a:rPr lang="de-DE" b="1" dirty="0" err="1" smtClean="0"/>
              <a:t>advisable</a:t>
            </a:r>
            <a:r>
              <a:rPr lang="de-DE" b="1" dirty="0" smtClean="0"/>
              <a:t> </a:t>
            </a:r>
            <a:r>
              <a:rPr lang="de-DE" b="1" dirty="0" err="1" smtClean="0"/>
              <a:t>to</a:t>
            </a:r>
            <a:r>
              <a:rPr lang="de-DE" b="1" dirty="0" smtClean="0"/>
              <a:t> </a:t>
            </a:r>
            <a:r>
              <a:rPr lang="de-DE" b="1" dirty="0" err="1" smtClean="0"/>
              <a:t>proceed</a:t>
            </a:r>
            <a:r>
              <a:rPr lang="de-DE" b="1" dirty="0" smtClean="0"/>
              <a:t> </a:t>
            </a:r>
            <a:r>
              <a:rPr lang="de-DE" b="1" dirty="0" err="1" smtClean="0"/>
              <a:t>step</a:t>
            </a:r>
            <a:r>
              <a:rPr lang="de-DE" b="1" dirty="0" smtClean="0"/>
              <a:t> </a:t>
            </a:r>
            <a:r>
              <a:rPr lang="de-DE" b="1" dirty="0" err="1" smtClean="0"/>
              <a:t>by</a:t>
            </a:r>
            <a:r>
              <a:rPr lang="de-DE" b="1" dirty="0" smtClean="0"/>
              <a:t> </a:t>
            </a:r>
            <a:r>
              <a:rPr lang="de-DE" b="1" dirty="0" err="1" smtClean="0"/>
              <a:t>step</a:t>
            </a:r>
            <a:r>
              <a:rPr lang="de-DE" b="1" dirty="0" smtClean="0"/>
              <a:t>.</a:t>
            </a:r>
            <a:endParaRPr lang="de-DE" b="1" dirty="0"/>
          </a:p>
        </p:txBody>
      </p:sp>
      <p:sp>
        <p:nvSpPr>
          <p:cNvPr id="12"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753074"/>
            <a:ext cx="8424936" cy="10095071"/>
          </a:xfrm>
          <a:prstGeom prst="rect">
            <a:avLst/>
          </a:prstGeom>
          <a:noFill/>
        </p:spPr>
        <p:txBody>
          <a:bodyPr wrap="square" rtlCol="0">
            <a:spAutoFit/>
          </a:bodyPr>
          <a:lstStyle/>
          <a:p>
            <a:pPr marL="514350" indent="-514350"/>
            <a:r>
              <a:rPr lang="en-US" sz="2800" dirty="0">
                <a:latin typeface="Calibri" pitchFamily="34" charset="0"/>
              </a:rPr>
              <a:t>7</a:t>
            </a:r>
            <a:r>
              <a:rPr lang="en-US" sz="2800" dirty="0" smtClean="0">
                <a:latin typeface="Calibri" pitchFamily="34" charset="0"/>
              </a:rPr>
              <a:t>	</a:t>
            </a:r>
            <a:r>
              <a:rPr lang="en-US" sz="2800" b="1" dirty="0" smtClean="0">
                <a:latin typeface="Calibri" pitchFamily="34" charset="0"/>
              </a:rPr>
              <a:t>Organizing your session: General issues</a:t>
            </a:r>
          </a:p>
          <a:p>
            <a:pPr marL="514350" indent="-514350">
              <a:buFont typeface="Arial" pitchFamily="34" charset="0"/>
              <a:buChar char="•"/>
            </a:pPr>
            <a:r>
              <a:rPr lang="en-US" sz="2400" dirty="0" smtClean="0">
                <a:latin typeface="Calibri" pitchFamily="34" charset="0"/>
              </a:rPr>
              <a:t>The basis for all what you do is your </a:t>
            </a:r>
            <a:r>
              <a:rPr lang="en-US" sz="2400" b="1" dirty="0" smtClean="0">
                <a:latin typeface="Calibri" pitchFamily="34" charset="0"/>
              </a:rPr>
              <a:t>Do-File</a:t>
            </a:r>
            <a:r>
              <a:rPr lang="en-US" sz="2400" dirty="0" smtClean="0">
                <a:latin typeface="Calibri" pitchFamily="34" charset="0"/>
              </a:rPr>
              <a:t> which you open in all sessions first</a:t>
            </a:r>
          </a:p>
          <a:p>
            <a:pPr marL="514350" indent="-514350">
              <a:buFont typeface="Arial" pitchFamily="34" charset="0"/>
              <a:buChar char="•"/>
            </a:pPr>
            <a:r>
              <a:rPr lang="en-US" sz="2400" dirty="0" smtClean="0">
                <a:latin typeface="Calibri" pitchFamily="34" charset="0"/>
              </a:rPr>
              <a:t>Work with a </a:t>
            </a:r>
            <a:r>
              <a:rPr lang="en-US" sz="2400" b="1" dirty="0" smtClean="0">
                <a:latin typeface="Calibri" pitchFamily="34" charset="0"/>
              </a:rPr>
              <a:t>small data set </a:t>
            </a:r>
            <a:r>
              <a:rPr lang="en-US" sz="2400" dirty="0" smtClean="0">
                <a:latin typeface="Calibri" pitchFamily="34" charset="0"/>
              </a:rPr>
              <a:t>and do the generation of all additional variables based on your Do-File in the beginning of each session. Save only the small dataset. That is efficient from the data management side and reduces the risk that you delete/change important variables which you cannot restore. Change somewhere a save version of your dataset</a:t>
            </a:r>
          </a:p>
          <a:p>
            <a:pPr marL="514350" indent="-514350">
              <a:buFont typeface="Arial" pitchFamily="34" charset="0"/>
              <a:buChar char="•"/>
            </a:pPr>
            <a:r>
              <a:rPr lang="en-US" sz="2400" dirty="0" smtClean="0">
                <a:latin typeface="Calibri" pitchFamily="34" charset="0"/>
              </a:rPr>
              <a:t>Use a </a:t>
            </a:r>
            <a:r>
              <a:rPr lang="en-US" sz="2400" b="1" dirty="0" smtClean="0">
                <a:latin typeface="Calibri" pitchFamily="34" charset="0"/>
              </a:rPr>
              <a:t>LOG File</a:t>
            </a:r>
            <a:r>
              <a:rPr lang="en-US" sz="2400" dirty="0" smtClean="0">
                <a:latin typeface="Calibri" pitchFamily="34" charset="0"/>
              </a:rPr>
              <a:t> that you can see in case of a problem what you have actually done. You </a:t>
            </a:r>
            <a:r>
              <a:rPr lang="en-US" sz="2400" dirty="0" err="1" smtClean="0">
                <a:latin typeface="Calibri" pitchFamily="34" charset="0"/>
              </a:rPr>
              <a:t>seldomly</a:t>
            </a:r>
            <a:r>
              <a:rPr lang="en-US" sz="2400" dirty="0" smtClean="0">
                <a:latin typeface="Calibri" pitchFamily="34" charset="0"/>
              </a:rPr>
              <a:t> look at it, but you might miss it in an important case</a:t>
            </a:r>
          </a:p>
          <a:p>
            <a:pPr marL="514350" indent="-514350">
              <a:buFont typeface="Arial" pitchFamily="34" charset="0"/>
              <a:buChar char="•"/>
            </a:pPr>
            <a:r>
              <a:rPr lang="en-US" sz="2400" dirty="0" smtClean="0">
                <a:latin typeface="Calibri" pitchFamily="34" charset="0"/>
              </a:rPr>
              <a:t>At end of session save the Do-file and close Log file</a:t>
            </a:r>
          </a:p>
          <a:p>
            <a:pPr marL="514350" indent="-514350">
              <a:buFont typeface="Arial" pitchFamily="34" charset="0"/>
              <a:buChar char="•"/>
            </a:pPr>
            <a:r>
              <a:rPr lang="en-US" sz="2400" dirty="0" smtClean="0">
                <a:latin typeface="Calibri" pitchFamily="34" charset="0"/>
              </a:rPr>
              <a:t>Close </a:t>
            </a:r>
            <a:r>
              <a:rPr lang="en-US" sz="2400" b="1" dirty="0" smtClean="0">
                <a:latin typeface="Calibri" pitchFamily="34" charset="0"/>
              </a:rPr>
              <a:t>data-file </a:t>
            </a:r>
            <a:r>
              <a:rPr lang="en-US" sz="2400" dirty="0" smtClean="0">
                <a:latin typeface="Calibri" pitchFamily="34" charset="0"/>
              </a:rPr>
              <a:t>but </a:t>
            </a:r>
            <a:r>
              <a:rPr lang="en-US" sz="2400" b="1" u="sng" dirty="0" smtClean="0">
                <a:latin typeface="Calibri" pitchFamily="34" charset="0"/>
              </a:rPr>
              <a:t>do not</a:t>
            </a:r>
            <a:r>
              <a:rPr lang="en-US" sz="2400" dirty="0" smtClean="0">
                <a:latin typeface="Calibri" pitchFamily="34" charset="0"/>
              </a:rPr>
              <a:t> save it: this can destroy your dataset!</a:t>
            </a:r>
            <a:endParaRPr lang="en-US" sz="2800" dirty="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83002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896515"/>
            <a:ext cx="8280920" cy="7848302"/>
          </a:xfrm>
          <a:prstGeom prst="rect">
            <a:avLst/>
          </a:prstGeom>
          <a:noFill/>
        </p:spPr>
        <p:txBody>
          <a:bodyPr wrap="square" rtlCol="0">
            <a:spAutoFit/>
          </a:bodyPr>
          <a:lstStyle/>
          <a:p>
            <a:r>
              <a:rPr lang="en-US" sz="2400" b="1" dirty="0" smtClean="0"/>
              <a:t>Recall the </a:t>
            </a:r>
            <a:r>
              <a:rPr lang="en-US" sz="2400" b="1" dirty="0" err="1" smtClean="0"/>
              <a:t>Borjas</a:t>
            </a:r>
            <a:r>
              <a:rPr lang="en-US" sz="2400" b="1" dirty="0" smtClean="0"/>
              <a:t> (2003)-</a:t>
            </a:r>
            <a:r>
              <a:rPr lang="en-US" sz="2400" b="1" dirty="0" err="1" smtClean="0"/>
              <a:t>Modell</a:t>
            </a:r>
            <a:endParaRPr lang="en-US" sz="2400" b="1" dirty="0" smtClean="0"/>
          </a:p>
          <a:p>
            <a:endParaRPr lang="en-US" sz="2400" b="1" dirty="0" smtClean="0"/>
          </a:p>
          <a:p>
            <a:endParaRPr lang="en-US" dirty="0" smtClean="0"/>
          </a:p>
          <a:p>
            <a:endParaRPr lang="en-US" sz="2400" dirty="0" smtClean="0"/>
          </a:p>
          <a:p>
            <a:r>
              <a:rPr lang="en-US" sz="2000" dirty="0" smtClean="0"/>
              <a:t>where</a:t>
            </a:r>
          </a:p>
          <a:p>
            <a:pPr>
              <a:buFont typeface="Arial" pitchFamily="34" charset="0"/>
              <a:buChar char="•"/>
            </a:pPr>
            <a:r>
              <a:rPr lang="en-US" sz="2000" dirty="0" smtClean="0"/>
              <a:t>  </a:t>
            </a:r>
            <a:r>
              <a:rPr lang="en-US" sz="2000" i="1" dirty="0" err="1" smtClean="0"/>
              <a:t>y</a:t>
            </a:r>
            <a:r>
              <a:rPr lang="en-US" sz="2000" i="1" baseline="-25000" dirty="0" err="1" smtClean="0"/>
              <a:t>ijt</a:t>
            </a:r>
            <a:r>
              <a:rPr lang="en-US" sz="2000" dirty="0" smtClean="0"/>
              <a:t> is the dependent variable (e.g. log wage, unemployment rate)</a:t>
            </a:r>
          </a:p>
          <a:p>
            <a:pPr>
              <a:buFont typeface="Arial" pitchFamily="34" charset="0"/>
              <a:buChar char="•"/>
            </a:pPr>
            <a:r>
              <a:rPr lang="en-US" sz="2000" dirty="0" smtClean="0"/>
              <a:t>  </a:t>
            </a:r>
            <a:r>
              <a:rPr lang="en-US" sz="2000" i="1" dirty="0" err="1" smtClean="0"/>
              <a:t>s</a:t>
            </a:r>
            <a:r>
              <a:rPr lang="en-US" sz="2000" i="1" baseline="-25000" dirty="0" err="1" smtClean="0"/>
              <a:t>i</a:t>
            </a:r>
            <a:r>
              <a:rPr lang="en-US" sz="2000" dirty="0" smtClean="0"/>
              <a:t> is an education dummy</a:t>
            </a:r>
          </a:p>
          <a:p>
            <a:pPr>
              <a:buFont typeface="Arial" pitchFamily="34" charset="0"/>
              <a:buChar char="•"/>
            </a:pPr>
            <a:r>
              <a:rPr lang="en-US" sz="2000" dirty="0" smtClean="0"/>
              <a:t>  </a:t>
            </a:r>
            <a:r>
              <a:rPr lang="en-US" sz="2000" i="1" dirty="0" err="1" smtClean="0"/>
              <a:t>x</a:t>
            </a:r>
            <a:r>
              <a:rPr lang="en-US" sz="2000" i="1" baseline="-25000" dirty="0" err="1" smtClean="0"/>
              <a:t>j</a:t>
            </a:r>
            <a:r>
              <a:rPr lang="en-US" sz="2000" dirty="0" smtClean="0"/>
              <a:t> is an work experience dummy</a:t>
            </a:r>
          </a:p>
          <a:p>
            <a:pPr>
              <a:buFont typeface="Arial" pitchFamily="34" charset="0"/>
              <a:buChar char="•"/>
            </a:pPr>
            <a:r>
              <a:rPr lang="en-US" sz="2000" dirty="0" smtClean="0"/>
              <a:t>  </a:t>
            </a:r>
            <a:r>
              <a:rPr lang="el-GR" sz="2000" i="1" dirty="0" smtClean="0"/>
              <a:t>π</a:t>
            </a:r>
            <a:r>
              <a:rPr lang="de-DE" sz="2000" i="1" baseline="-25000" dirty="0" smtClean="0"/>
              <a:t>t</a:t>
            </a:r>
            <a:r>
              <a:rPr lang="en-US" sz="2000" dirty="0" smtClean="0"/>
              <a:t> is a time dummy</a:t>
            </a:r>
          </a:p>
          <a:p>
            <a:pPr>
              <a:buFont typeface="Arial" pitchFamily="34" charset="0"/>
              <a:buChar char="•"/>
            </a:pPr>
            <a:r>
              <a:rPr lang="en-US" sz="2000" dirty="0" smtClean="0"/>
              <a:t>  plus many interaction dummies</a:t>
            </a:r>
          </a:p>
          <a:p>
            <a:pPr>
              <a:buFont typeface="Arial" pitchFamily="34" charset="0"/>
              <a:buChar char="•"/>
            </a:pPr>
            <a:endParaRPr lang="en-US" sz="2000" dirty="0"/>
          </a:p>
          <a:p>
            <a:r>
              <a:rPr lang="en-US" sz="2000" dirty="0" smtClean="0"/>
              <a:t>This is what we want to estimate. For this we need certain tools, inter alia STATA knowledge.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indent="-342900">
              <a:buFontTx/>
              <a:buChar char="-"/>
            </a:pP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0" y="1556792"/>
            <a:ext cx="9015402" cy="648072"/>
          </a:xfrm>
          <a:prstGeom prst="rect">
            <a:avLst/>
          </a:prstGeom>
          <a:noFill/>
          <a:ln w="9525">
            <a:noFill/>
            <a:miter lim="800000"/>
            <a:headEnd/>
            <a:tailEnd/>
          </a:ln>
        </p:spPr>
      </p:pic>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586453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36712"/>
            <a:ext cx="8424936" cy="10279737"/>
          </a:xfrm>
          <a:prstGeom prst="rect">
            <a:avLst/>
          </a:prstGeom>
          <a:noFill/>
        </p:spPr>
        <p:txBody>
          <a:bodyPr wrap="square" rtlCol="0">
            <a:spAutoFit/>
          </a:bodyPr>
          <a:lstStyle/>
          <a:p>
            <a:pPr marL="514350" indent="-514350"/>
            <a:r>
              <a:rPr lang="en-US" sz="2800" b="1" dirty="0" smtClean="0">
                <a:latin typeface="Calibri" pitchFamily="34" charset="0"/>
              </a:rPr>
              <a:t>Starting your session: Step 1</a:t>
            </a:r>
          </a:p>
          <a:p>
            <a:pPr marL="514350" indent="-514350"/>
            <a:endParaRPr lang="en-US" sz="2800" dirty="0" smtClean="0">
              <a:latin typeface="Calibri" pitchFamily="34" charset="0"/>
            </a:endParaRPr>
          </a:p>
          <a:p>
            <a:pPr marL="342900" indent="-342900">
              <a:buFont typeface="Arial" panose="020B0604020202020204" pitchFamily="34" charset="0"/>
              <a:buChar char="•"/>
            </a:pPr>
            <a:r>
              <a:rPr lang="en-US" sz="2400" dirty="0" smtClean="0">
                <a:latin typeface="Calibri" pitchFamily="34" charset="0"/>
              </a:rPr>
              <a:t>Begin your Do-file with the following useful commands:</a:t>
            </a:r>
          </a:p>
          <a:p>
            <a:pPr marL="514350" indent="-514350">
              <a:buFont typeface="Arial" pitchFamily="34" charset="0"/>
              <a:buChar char="•"/>
            </a:pPr>
            <a:r>
              <a:rPr lang="en-US" sz="2400" b="1" dirty="0">
                <a:latin typeface="Calibri" pitchFamily="34" charset="0"/>
              </a:rPr>
              <a:t>s</a:t>
            </a:r>
            <a:r>
              <a:rPr lang="en-US" sz="2400" b="1" dirty="0" smtClean="0">
                <a:latin typeface="Calibri" pitchFamily="34" charset="0"/>
              </a:rPr>
              <a:t>et more off</a:t>
            </a:r>
          </a:p>
          <a:p>
            <a:pPr marL="971550" lvl="1" indent="-514350">
              <a:buFont typeface="Arial" pitchFamily="34" charset="0"/>
              <a:buChar char="•"/>
            </a:pPr>
            <a:r>
              <a:rPr lang="en-US" sz="2400" dirty="0" smtClean="0">
                <a:latin typeface="Calibri" pitchFamily="34" charset="0"/>
              </a:rPr>
              <a:t>Is not necessary but useful</a:t>
            </a:r>
          </a:p>
          <a:p>
            <a:pPr marL="971550" lvl="1" indent="-514350">
              <a:buFont typeface="Arial" pitchFamily="34" charset="0"/>
              <a:buChar char="•"/>
            </a:pPr>
            <a:r>
              <a:rPr lang="en-US" sz="2400" dirty="0" smtClean="0">
                <a:latin typeface="Calibri" pitchFamily="34" charset="0"/>
              </a:rPr>
              <a:t>Helps data processing e.g. in long regressions, long statistics</a:t>
            </a:r>
          </a:p>
          <a:p>
            <a:pPr marL="514350" indent="-514350">
              <a:buFont typeface="Arial" pitchFamily="34" charset="0"/>
              <a:buChar char="•"/>
            </a:pPr>
            <a:r>
              <a:rPr lang="en-US" sz="2400" b="1" dirty="0">
                <a:latin typeface="Calibri" pitchFamily="34" charset="0"/>
              </a:rPr>
              <a:t>c</a:t>
            </a:r>
            <a:r>
              <a:rPr lang="en-US" sz="2400" b="1" dirty="0" smtClean="0">
                <a:latin typeface="Calibri" pitchFamily="34" charset="0"/>
              </a:rPr>
              <a:t>apture log close</a:t>
            </a:r>
          </a:p>
          <a:p>
            <a:pPr marL="971550" lvl="1" indent="-514350">
              <a:buFont typeface="Arial" pitchFamily="34" charset="0"/>
              <a:buChar char="•"/>
            </a:pPr>
            <a:r>
              <a:rPr lang="en-US" sz="2400" dirty="0">
                <a:latin typeface="Calibri" pitchFamily="34" charset="0"/>
              </a:rPr>
              <a:t>c</a:t>
            </a:r>
            <a:r>
              <a:rPr lang="en-US" sz="2400" dirty="0" smtClean="0">
                <a:latin typeface="Calibri" pitchFamily="34" charset="0"/>
              </a:rPr>
              <a:t>loses log file if one is open</a:t>
            </a:r>
          </a:p>
          <a:p>
            <a:pPr marL="971550" lvl="1" indent="-514350">
              <a:buFont typeface="Arial" pitchFamily="34" charset="0"/>
              <a:buChar char="•"/>
            </a:pPr>
            <a:r>
              <a:rPr lang="en-US" sz="2400" dirty="0">
                <a:latin typeface="Calibri" pitchFamily="34" charset="0"/>
              </a:rPr>
              <a:t>t</a:t>
            </a:r>
            <a:r>
              <a:rPr lang="en-US" sz="2400" dirty="0" smtClean="0">
                <a:latin typeface="Calibri" pitchFamily="34" charset="0"/>
              </a:rPr>
              <a:t>he </a:t>
            </a:r>
            <a:r>
              <a:rPr lang="en-US" sz="2400" b="1" dirty="0" smtClean="0">
                <a:latin typeface="Calibri" pitchFamily="34" charset="0"/>
              </a:rPr>
              <a:t>capture</a:t>
            </a:r>
            <a:r>
              <a:rPr lang="en-US" sz="2400" dirty="0" smtClean="0">
                <a:latin typeface="Calibri" pitchFamily="34" charset="0"/>
              </a:rPr>
              <a:t> (</a:t>
            </a:r>
            <a:r>
              <a:rPr lang="en-US" sz="2400" b="1" dirty="0" smtClean="0">
                <a:latin typeface="Calibri" pitchFamily="34" charset="0"/>
              </a:rPr>
              <a:t>cap</a:t>
            </a:r>
            <a:r>
              <a:rPr lang="en-US" sz="2400" dirty="0" smtClean="0">
                <a:latin typeface="Calibri" pitchFamily="34" charset="0"/>
              </a:rPr>
              <a:t>) command is useful since STATA executes this command only if it is need, e.g. if a log file is open </a:t>
            </a:r>
          </a:p>
          <a:p>
            <a:pPr marL="514350" indent="-514350">
              <a:buFont typeface="Arial" pitchFamily="34" charset="0"/>
              <a:buChar char="•"/>
            </a:pPr>
            <a:r>
              <a:rPr lang="en-US" sz="2400" b="1" dirty="0">
                <a:latin typeface="Calibri" pitchFamily="34" charset="0"/>
              </a:rPr>
              <a:t>l</a:t>
            </a:r>
            <a:r>
              <a:rPr lang="en-US" sz="2400" b="1" dirty="0" smtClean="0">
                <a:latin typeface="Calibri" pitchFamily="34" charset="0"/>
              </a:rPr>
              <a:t>og using </a:t>
            </a:r>
            <a:r>
              <a:rPr lang="en-US" sz="2400" b="1" dirty="0">
                <a:latin typeface="Calibri" pitchFamily="34" charset="0"/>
              </a:rPr>
              <a:t>“</a:t>
            </a:r>
            <a:r>
              <a:rPr lang="en-US" sz="2400" b="1" dirty="0" smtClean="0">
                <a:latin typeface="Calibri" pitchFamily="34" charset="0"/>
              </a:rPr>
              <a:t>path\DE”, replace</a:t>
            </a:r>
          </a:p>
          <a:p>
            <a:pPr marL="971550" lvl="1" indent="-514350">
              <a:buFont typeface="Arial" pitchFamily="34" charset="0"/>
              <a:buChar char="•"/>
            </a:pPr>
            <a:r>
              <a:rPr lang="en-US" sz="2400" dirty="0" smtClean="0">
                <a:latin typeface="Calibri" pitchFamily="34" charset="0"/>
              </a:rPr>
              <a:t>Opens a Log-File with the name “DE”</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811985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08720"/>
            <a:ext cx="8424936" cy="9664184"/>
          </a:xfrm>
          <a:prstGeom prst="rect">
            <a:avLst/>
          </a:prstGeom>
          <a:noFill/>
        </p:spPr>
        <p:txBody>
          <a:bodyPr wrap="square" rtlCol="0">
            <a:spAutoFit/>
          </a:bodyPr>
          <a:lstStyle/>
          <a:p>
            <a:pPr marL="514350" indent="-514350"/>
            <a:r>
              <a:rPr lang="en-US" sz="2800" b="1" dirty="0" smtClean="0">
                <a:latin typeface="Calibri" pitchFamily="34" charset="0"/>
              </a:rPr>
              <a:t>Step 2: Loading your data</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If you have already a STATA data file:</a:t>
            </a:r>
          </a:p>
          <a:p>
            <a:pPr marL="514350" indent="-514350">
              <a:buFont typeface="Arial" pitchFamily="34" charset="0"/>
              <a:buChar char="•"/>
            </a:pPr>
            <a:r>
              <a:rPr lang="en-US" sz="2800" dirty="0" smtClean="0">
                <a:latin typeface="Calibri" pitchFamily="34" charset="0"/>
              </a:rPr>
              <a:t>The </a:t>
            </a:r>
            <a:r>
              <a:rPr lang="en-US" sz="2800" b="1" dirty="0" smtClean="0">
                <a:latin typeface="Calibri" pitchFamily="34" charset="0"/>
              </a:rPr>
              <a:t>use </a:t>
            </a:r>
            <a:r>
              <a:rPr lang="en-US" sz="2800" dirty="0" smtClean="0">
                <a:latin typeface="Calibri" pitchFamily="34" charset="0"/>
              </a:rPr>
              <a:t>command loads the data</a:t>
            </a:r>
          </a:p>
          <a:p>
            <a:pPr marL="514350" indent="-514350">
              <a:buFont typeface="Arial" pitchFamily="34" charset="0"/>
              <a:buChar char="•"/>
            </a:pPr>
            <a:r>
              <a:rPr lang="en-US" sz="2800" dirty="0" smtClean="0">
                <a:latin typeface="Calibri" pitchFamily="34" charset="0"/>
              </a:rPr>
              <a:t>the “</a:t>
            </a:r>
            <a:r>
              <a:rPr lang="en-US" sz="2800" b="1" dirty="0" smtClean="0">
                <a:latin typeface="Calibri" pitchFamily="34" charset="0"/>
              </a:rPr>
              <a:t>path\data\</a:t>
            </a:r>
            <a:r>
              <a:rPr lang="en-US" sz="2800" b="1" dirty="0" err="1" smtClean="0">
                <a:latin typeface="Calibri" pitchFamily="34" charset="0"/>
              </a:rPr>
              <a:t>DE.dta</a:t>
            </a:r>
            <a:r>
              <a:rPr lang="en-US" sz="2800" b="1" dirty="0" smtClean="0">
                <a:latin typeface="Calibri" pitchFamily="34" charset="0"/>
              </a:rPr>
              <a:t>, clear”</a:t>
            </a:r>
            <a:r>
              <a:rPr lang="en-US" sz="2800" dirty="0" smtClean="0">
                <a:latin typeface="Calibri" pitchFamily="34" charset="0"/>
              </a:rPr>
              <a:t> provides STATA </a:t>
            </a:r>
            <a:br>
              <a:rPr lang="en-US" sz="2800" dirty="0" smtClean="0">
                <a:latin typeface="Calibri" pitchFamily="34" charset="0"/>
              </a:rPr>
            </a:br>
            <a:r>
              <a:rPr lang="en-US" sz="2800" dirty="0" smtClean="0">
                <a:latin typeface="Calibri" pitchFamily="34" charset="0"/>
              </a:rPr>
              <a:t>the information on the path where to find the </a:t>
            </a:r>
            <a:br>
              <a:rPr lang="en-US" sz="2800" dirty="0" smtClean="0">
                <a:latin typeface="Calibri" pitchFamily="34" charset="0"/>
              </a:rPr>
            </a:br>
            <a:r>
              <a:rPr lang="en-US" sz="2800" dirty="0" smtClean="0">
                <a:latin typeface="Calibri" pitchFamily="34" charset="0"/>
              </a:rPr>
              <a:t>data and the name of the data file (e.g. </a:t>
            </a:r>
            <a:r>
              <a:rPr lang="en-US" sz="2800" b="1" dirty="0" smtClean="0">
                <a:latin typeface="Calibri" pitchFamily="34" charset="0"/>
              </a:rPr>
              <a:t>DE.dta</a:t>
            </a:r>
            <a:r>
              <a:rPr lang="en-US" sz="2800" dirty="0" smtClean="0">
                <a:latin typeface="Calibri" pitchFamily="34" charset="0"/>
              </a:rPr>
              <a:t>)</a:t>
            </a:r>
          </a:p>
          <a:p>
            <a:pPr marL="514350" indent="-514350">
              <a:buFont typeface="Arial" pitchFamily="34" charset="0"/>
              <a:buChar char="•"/>
            </a:pPr>
            <a:r>
              <a:rPr lang="en-US" sz="2800" dirty="0" smtClean="0">
                <a:latin typeface="Calibri" pitchFamily="34" charset="0"/>
              </a:rPr>
              <a:t>the </a:t>
            </a:r>
            <a:r>
              <a:rPr lang="en-US" sz="2800" b="1" dirty="0" smtClean="0">
                <a:latin typeface="Calibri" pitchFamily="34" charset="0"/>
              </a:rPr>
              <a:t>clear </a:t>
            </a:r>
            <a:r>
              <a:rPr lang="en-US" sz="2800" dirty="0" smtClean="0">
                <a:latin typeface="Calibri" pitchFamily="34" charset="0"/>
              </a:rPr>
              <a:t>command after the </a:t>
            </a:r>
            <a:r>
              <a:rPr lang="en-US" sz="2800" b="1" dirty="0" smtClean="0">
                <a:latin typeface="Calibri" pitchFamily="34" charset="0"/>
              </a:rPr>
              <a:t>comma </a:t>
            </a:r>
            <a:r>
              <a:rPr lang="en-US" sz="2800" dirty="0" smtClean="0">
                <a:latin typeface="Calibri" pitchFamily="34" charset="0"/>
              </a:rPr>
              <a:t>clears the memory, which is needed if you have used other </a:t>
            </a:r>
            <a:br>
              <a:rPr lang="en-US" sz="2800" dirty="0" smtClean="0">
                <a:latin typeface="Calibri" pitchFamily="34" charset="0"/>
              </a:rPr>
            </a:br>
            <a:r>
              <a:rPr lang="en-US" sz="2800" dirty="0" smtClean="0">
                <a:latin typeface="Calibri" pitchFamily="34" charset="0"/>
              </a:rPr>
              <a:t>data sets before</a:t>
            </a:r>
          </a:p>
          <a:p>
            <a:pPr marL="514350" indent="-514350">
              <a:buFont typeface="Arial" pitchFamily="34" charset="0"/>
              <a:buChar char="•"/>
            </a:pPr>
            <a:r>
              <a:rPr lang="en-US" sz="2800" dirty="0" smtClean="0">
                <a:latin typeface="Calibri" pitchFamily="34" charset="0"/>
              </a:rPr>
              <a:t>Path is the path where STATA can find your data, e.g.</a:t>
            </a:r>
            <a:br>
              <a:rPr lang="en-US" sz="2800" dirty="0" smtClean="0">
                <a:latin typeface="Calibri" pitchFamily="34" charset="0"/>
              </a:rPr>
            </a:br>
            <a:r>
              <a:rPr lang="en-US" sz="2800" b="1" dirty="0" smtClean="0">
                <a:latin typeface="Calibri" pitchFamily="34" charset="0"/>
              </a:rPr>
              <a:t>C:\\Users\Herbert\Documents\STATA\</a:t>
            </a:r>
            <a:br>
              <a:rPr lang="en-US" sz="2800" b="1" dirty="0" smtClean="0">
                <a:latin typeface="Calibri" pitchFamily="34" charset="0"/>
              </a:rPr>
            </a:br>
            <a:r>
              <a:rPr lang="en-US" sz="2800" b="1" dirty="0" smtClean="0">
                <a:latin typeface="Calibri" pitchFamily="34" charset="0"/>
              </a:rPr>
              <a:t>Projectseminar_2016</a:t>
            </a:r>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52736"/>
            <a:ext cx="7560840" cy="4524315"/>
          </a:xfrm>
          <a:prstGeom prst="rect">
            <a:avLst/>
          </a:prstGeom>
          <a:noFill/>
        </p:spPr>
        <p:txBody>
          <a:bodyPr wrap="square" rtlCol="0">
            <a:spAutoFit/>
          </a:bodyPr>
          <a:lstStyle/>
          <a:p>
            <a:pPr marL="514350" indent="-514350"/>
            <a:r>
              <a:rPr lang="en-US" sz="2800" b="1" dirty="0" smtClean="0">
                <a:latin typeface="Calibri" pitchFamily="34" charset="0"/>
              </a:rPr>
              <a:t>Loading your data (I/II)</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555556" y="1988840"/>
            <a:ext cx="8023571" cy="2306935"/>
          </a:xfrm>
          <a:prstGeom prst="rect">
            <a:avLst/>
          </a:prstGeom>
          <a:noFill/>
          <a:ln w="9525">
            <a:noFill/>
            <a:miter lim="800000"/>
            <a:headEnd/>
            <a:tailEnd/>
          </a:ln>
        </p:spPr>
      </p:pic>
      <p:sp>
        <p:nvSpPr>
          <p:cNvPr id="11" name="Textfeld 10"/>
          <p:cNvSpPr txBox="1"/>
          <p:nvPr/>
        </p:nvSpPr>
        <p:spPr>
          <a:xfrm>
            <a:off x="1331640" y="4941168"/>
            <a:ext cx="6336704" cy="1446550"/>
          </a:xfrm>
          <a:prstGeom prst="rect">
            <a:avLst/>
          </a:prstGeom>
          <a:noFill/>
        </p:spPr>
        <p:txBody>
          <a:bodyPr wrap="square" rtlCol="0">
            <a:spAutoFit/>
          </a:bodyPr>
          <a:lstStyle/>
          <a:p>
            <a:pPr marL="342900" indent="-342900">
              <a:buAutoNum type="arabicPeriod"/>
            </a:pPr>
            <a:r>
              <a:rPr lang="de-DE" sz="2200" dirty="0" smtClean="0"/>
              <a:t>Write </a:t>
            </a:r>
            <a:r>
              <a:rPr lang="de-DE" sz="2200" dirty="0" err="1" smtClean="0"/>
              <a:t>the</a:t>
            </a:r>
            <a:r>
              <a:rPr lang="de-DE" sz="2200" dirty="0" smtClean="0"/>
              <a:t> </a:t>
            </a:r>
            <a:r>
              <a:rPr lang="de-DE" sz="2200" dirty="0" err="1" smtClean="0"/>
              <a:t>command</a:t>
            </a:r>
            <a:r>
              <a:rPr lang="de-DE" sz="2200" dirty="0" smtClean="0"/>
              <a:t> </a:t>
            </a:r>
            <a:r>
              <a:rPr lang="de-DE" sz="2200" b="1" dirty="0" err="1" smtClean="0"/>
              <a:t>use</a:t>
            </a:r>
            <a:r>
              <a:rPr lang="de-DE" sz="2200" b="1" dirty="0" smtClean="0"/>
              <a:t> „</a:t>
            </a:r>
            <a:r>
              <a:rPr lang="de-DE" sz="2200" b="1" dirty="0" err="1" smtClean="0"/>
              <a:t>path</a:t>
            </a:r>
            <a:r>
              <a:rPr lang="de-DE" sz="2200" b="1" dirty="0" smtClean="0"/>
              <a:t>\XXX.dta“, </a:t>
            </a:r>
            <a:r>
              <a:rPr lang="de-DE" sz="2200" b="1" dirty="0" err="1" smtClean="0"/>
              <a:t>clear</a:t>
            </a:r>
            <a:endParaRPr lang="de-DE" sz="2200" b="1" dirty="0" smtClean="0"/>
          </a:p>
          <a:p>
            <a:pPr marL="342900" indent="-342900">
              <a:buAutoNum type="arabicPeriod"/>
            </a:pPr>
            <a:r>
              <a:rPr lang="de-DE" sz="2200" dirty="0" smtClean="0"/>
              <a:t>Mark </a:t>
            </a:r>
            <a:r>
              <a:rPr lang="de-DE" sz="2200" dirty="0" err="1" smtClean="0"/>
              <a:t>the</a:t>
            </a:r>
            <a:r>
              <a:rPr lang="de-DE" sz="2200" dirty="0" smtClean="0"/>
              <a:t> </a:t>
            </a:r>
            <a:r>
              <a:rPr lang="de-DE" sz="2200" dirty="0" err="1" smtClean="0"/>
              <a:t>line</a:t>
            </a:r>
            <a:r>
              <a:rPr lang="de-DE" sz="2200" dirty="0" smtClean="0"/>
              <a:t> </a:t>
            </a:r>
            <a:r>
              <a:rPr lang="de-DE" sz="2200" dirty="0" err="1" smtClean="0"/>
              <a:t>and</a:t>
            </a:r>
            <a:r>
              <a:rPr lang="de-DE" sz="2200" dirty="0" smtClean="0"/>
              <a:t> </a:t>
            </a:r>
            <a:r>
              <a:rPr lang="de-DE" sz="2200" dirty="0" err="1" smtClean="0"/>
              <a:t>run</a:t>
            </a:r>
            <a:r>
              <a:rPr lang="de-DE" sz="2200" dirty="0" smtClean="0"/>
              <a:t> </a:t>
            </a:r>
            <a:r>
              <a:rPr lang="de-DE" sz="2200" dirty="0" err="1" smtClean="0"/>
              <a:t>the</a:t>
            </a:r>
            <a:r>
              <a:rPr lang="de-DE" sz="2200" dirty="0" smtClean="0"/>
              <a:t> </a:t>
            </a:r>
            <a:r>
              <a:rPr lang="de-DE" sz="2200" dirty="0" err="1" smtClean="0"/>
              <a:t>command</a:t>
            </a:r>
            <a:r>
              <a:rPr lang="de-DE" sz="2200" dirty="0" smtClean="0"/>
              <a:t> </a:t>
            </a:r>
            <a:r>
              <a:rPr lang="de-DE" sz="2200" dirty="0" err="1" smtClean="0"/>
              <a:t>by</a:t>
            </a:r>
            <a:r>
              <a:rPr lang="de-DE" sz="2200" dirty="0" smtClean="0"/>
              <a:t> </a:t>
            </a:r>
            <a:r>
              <a:rPr lang="de-DE" sz="2200" dirty="0" err="1" smtClean="0"/>
              <a:t>clicking</a:t>
            </a:r>
            <a:r>
              <a:rPr lang="de-DE" sz="2200" dirty="0" smtClean="0"/>
              <a:t> </a:t>
            </a:r>
            <a:r>
              <a:rPr lang="de-DE" sz="2200" dirty="0" err="1" smtClean="0"/>
              <a:t>the</a:t>
            </a:r>
            <a:r>
              <a:rPr lang="de-DE" sz="2200" dirty="0" smtClean="0"/>
              <a:t> </a:t>
            </a:r>
            <a:r>
              <a:rPr lang="de-DE" sz="2200" dirty="0" err="1" smtClean="0"/>
              <a:t>execution</a:t>
            </a:r>
            <a:r>
              <a:rPr lang="de-DE" sz="2200" dirty="0" smtClean="0"/>
              <a:t> </a:t>
            </a:r>
            <a:r>
              <a:rPr lang="de-DE" sz="2200" dirty="0" err="1" smtClean="0"/>
              <a:t>button</a:t>
            </a:r>
            <a:endParaRPr lang="de-DE" sz="2200" dirty="0"/>
          </a:p>
        </p:txBody>
      </p:sp>
      <p:cxnSp>
        <p:nvCxnSpPr>
          <p:cNvPr id="13" name="Gerade Verbindung mit Pfeil 12"/>
          <p:cNvCxnSpPr/>
          <p:nvPr/>
        </p:nvCxnSpPr>
        <p:spPr>
          <a:xfrm flipH="1" flipV="1">
            <a:off x="5292080" y="2420888"/>
            <a:ext cx="1368152" cy="25202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7560840" cy="4524315"/>
          </a:xfrm>
          <a:prstGeom prst="rect">
            <a:avLst/>
          </a:prstGeom>
          <a:noFill/>
        </p:spPr>
        <p:txBody>
          <a:bodyPr wrap="square" rtlCol="0">
            <a:spAutoFit/>
          </a:bodyPr>
          <a:lstStyle/>
          <a:p>
            <a:pPr marL="514350" indent="-514350"/>
            <a:r>
              <a:rPr lang="en-US" sz="2800" dirty="0" smtClean="0">
                <a:latin typeface="Calibri" pitchFamily="34" charset="0"/>
              </a:rPr>
              <a:t>Loading your data (II/II)</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179388" y="1556792"/>
            <a:ext cx="8892480" cy="3134514"/>
          </a:xfrm>
          <a:prstGeom prst="rect">
            <a:avLst/>
          </a:prstGeom>
          <a:noFill/>
          <a:ln w="9525">
            <a:noFill/>
            <a:miter lim="800000"/>
            <a:headEnd/>
            <a:tailEnd/>
          </a:ln>
        </p:spPr>
      </p:pic>
      <p:sp>
        <p:nvSpPr>
          <p:cNvPr id="8" name="Ellipse 7"/>
          <p:cNvSpPr/>
          <p:nvPr/>
        </p:nvSpPr>
        <p:spPr>
          <a:xfrm>
            <a:off x="683568" y="3789040"/>
            <a:ext cx="6336704"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66777"/>
            <a:ext cx="8424936" cy="10095071"/>
          </a:xfrm>
          <a:prstGeom prst="rect">
            <a:avLst/>
          </a:prstGeom>
          <a:noFill/>
        </p:spPr>
        <p:txBody>
          <a:bodyPr wrap="square" rtlCol="0">
            <a:spAutoFit/>
          </a:bodyPr>
          <a:lstStyle/>
          <a:p>
            <a:pPr marL="514350" indent="-514350"/>
            <a:r>
              <a:rPr lang="en-US" sz="2800" b="1" dirty="0" smtClean="0">
                <a:latin typeface="Calibri" pitchFamily="34" charset="0"/>
              </a:rPr>
              <a:t>Loading your data from EXCEL</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600" dirty="0" smtClean="0">
                <a:latin typeface="Calibri" pitchFamily="34" charset="0"/>
              </a:rPr>
              <a:t>If you have to import data e.g. from an Excel file:</a:t>
            </a:r>
          </a:p>
          <a:p>
            <a:pPr marL="514350" indent="-514350">
              <a:buFont typeface="Arial" pitchFamily="34" charset="0"/>
              <a:buChar char="•"/>
            </a:pPr>
            <a:r>
              <a:rPr lang="en-US" sz="2600" dirty="0" smtClean="0">
                <a:latin typeface="Calibri" pitchFamily="34" charset="0"/>
              </a:rPr>
              <a:t>Use the </a:t>
            </a:r>
            <a:r>
              <a:rPr lang="en-US" sz="2600" b="1" dirty="0" smtClean="0">
                <a:latin typeface="Calibri" pitchFamily="34" charset="0"/>
              </a:rPr>
              <a:t>import excel using path\data\de.xlsx, </a:t>
            </a:r>
            <a:r>
              <a:rPr lang="en-US" sz="2600" b="1" dirty="0" err="1" smtClean="0">
                <a:latin typeface="Calibri" pitchFamily="34" charset="0"/>
              </a:rPr>
              <a:t>firstrow</a:t>
            </a:r>
            <a:r>
              <a:rPr lang="en-US" sz="2600" b="1" dirty="0">
                <a:latin typeface="Calibri" pitchFamily="34" charset="0"/>
              </a:rPr>
              <a:t> </a:t>
            </a:r>
            <a:r>
              <a:rPr lang="en-US" sz="2600" dirty="0" smtClean="0">
                <a:latin typeface="Calibri" pitchFamily="34" charset="0"/>
              </a:rPr>
              <a:t>command</a:t>
            </a:r>
          </a:p>
          <a:p>
            <a:pPr marL="514350" indent="-514350">
              <a:buFont typeface="Arial" pitchFamily="34" charset="0"/>
              <a:buChar char="•"/>
            </a:pPr>
            <a:r>
              <a:rPr lang="en-US" sz="2600" dirty="0" smtClean="0">
                <a:latin typeface="Calibri" pitchFamily="34" charset="0"/>
              </a:rPr>
              <a:t>the </a:t>
            </a:r>
            <a:r>
              <a:rPr lang="en-US" sz="2600" b="1" dirty="0" smtClean="0">
                <a:latin typeface="Calibri" pitchFamily="34" charset="0"/>
              </a:rPr>
              <a:t>import excel</a:t>
            </a:r>
            <a:r>
              <a:rPr lang="en-US" sz="2600" dirty="0" smtClean="0">
                <a:latin typeface="Calibri" pitchFamily="34" charset="0"/>
              </a:rPr>
              <a:t> tells STATA that it has to import a file with a different data format, in this case excel</a:t>
            </a:r>
          </a:p>
          <a:p>
            <a:pPr marL="514350" indent="-514350">
              <a:buFont typeface="Arial" pitchFamily="34" charset="0"/>
              <a:buChar char="•"/>
            </a:pPr>
            <a:r>
              <a:rPr lang="en-US" sz="2600" b="1" dirty="0" smtClean="0">
                <a:latin typeface="Calibri" pitchFamily="34" charset="0"/>
              </a:rPr>
              <a:t>using path\data\de.xlsx</a:t>
            </a:r>
            <a:r>
              <a:rPr lang="en-US" sz="2600" dirty="0" smtClean="0">
                <a:latin typeface="Calibri" pitchFamily="34" charset="0"/>
              </a:rPr>
              <a:t> tells data where to find the data and the file name</a:t>
            </a:r>
          </a:p>
          <a:p>
            <a:pPr marL="514350" indent="-514350">
              <a:buFont typeface="Arial" pitchFamily="34" charset="0"/>
              <a:buChar char="•"/>
            </a:pPr>
            <a:r>
              <a:rPr lang="en-US" sz="2600" dirty="0" smtClean="0">
                <a:latin typeface="Calibri" pitchFamily="34" charset="0"/>
              </a:rPr>
              <a:t>The </a:t>
            </a:r>
            <a:r>
              <a:rPr lang="en-US" sz="2600" b="1" dirty="0" smtClean="0">
                <a:latin typeface="Calibri" pitchFamily="34" charset="0"/>
              </a:rPr>
              <a:t>option</a:t>
            </a:r>
            <a:r>
              <a:rPr lang="en-US" sz="2600" dirty="0" smtClean="0">
                <a:latin typeface="Calibri" pitchFamily="34" charset="0"/>
              </a:rPr>
              <a:t> after the comma </a:t>
            </a:r>
            <a:r>
              <a:rPr lang="en-US" sz="2600" b="1" dirty="0" smtClean="0">
                <a:latin typeface="Calibri" pitchFamily="34" charset="0"/>
              </a:rPr>
              <a:t>, </a:t>
            </a:r>
            <a:r>
              <a:rPr lang="en-US" sz="2600" b="1" dirty="0" err="1" smtClean="0">
                <a:latin typeface="Calibri" pitchFamily="34" charset="0"/>
              </a:rPr>
              <a:t>firstrow</a:t>
            </a:r>
            <a:r>
              <a:rPr lang="en-US" sz="2600" dirty="0" smtClean="0">
                <a:latin typeface="Calibri" pitchFamily="34" charset="0"/>
              </a:rPr>
              <a:t> </a:t>
            </a:r>
            <a:r>
              <a:rPr lang="en-US" sz="2600" b="1" dirty="0" smtClean="0">
                <a:latin typeface="Calibri" pitchFamily="34" charset="0"/>
              </a:rPr>
              <a:t> </a:t>
            </a:r>
            <a:r>
              <a:rPr lang="en-US" sz="2600" dirty="0" smtClean="0">
                <a:latin typeface="Calibri" pitchFamily="34" charset="0"/>
              </a:rPr>
              <a:t>tells STATA that it has to treat the first row of the Excel sheet as the names (labels) of the variables. Otherwise it thinks it are data and you end up in a mess.</a:t>
            </a: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75858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36712"/>
            <a:ext cx="8424936" cy="10279737"/>
          </a:xfrm>
          <a:prstGeom prst="rect">
            <a:avLst/>
          </a:prstGeom>
          <a:noFill/>
        </p:spPr>
        <p:txBody>
          <a:bodyPr wrap="square" rtlCol="0">
            <a:spAutoFit/>
          </a:bodyPr>
          <a:lstStyle/>
          <a:p>
            <a:pPr marL="514350" indent="-514350"/>
            <a:r>
              <a:rPr lang="en-US" sz="2800" b="1" dirty="0" smtClean="0">
                <a:latin typeface="Calibri" pitchFamily="34" charset="0"/>
              </a:rPr>
              <a:t>Ending your session</a:t>
            </a:r>
          </a:p>
          <a:p>
            <a:pPr marL="514350" indent="-514350"/>
            <a:endParaRPr lang="en-US" sz="2800" b="1" dirty="0">
              <a:latin typeface="Calibri" pitchFamily="34" charset="0"/>
            </a:endParaRPr>
          </a:p>
          <a:p>
            <a:pPr marL="342900" indent="-342900">
              <a:buFont typeface="Arial" panose="020B0604020202020204" pitchFamily="34" charset="0"/>
              <a:buChar char="•"/>
            </a:pPr>
            <a:r>
              <a:rPr lang="en-US" sz="2400" b="1" dirty="0" smtClean="0">
                <a:latin typeface="Calibri" pitchFamily="34" charset="0"/>
              </a:rPr>
              <a:t>Save</a:t>
            </a:r>
            <a:r>
              <a:rPr lang="en-US" sz="2400" dirty="0" smtClean="0">
                <a:latin typeface="Calibri" pitchFamily="34" charset="0"/>
              </a:rPr>
              <a:t> your </a:t>
            </a:r>
            <a:r>
              <a:rPr lang="en-US" sz="2400" b="1" dirty="0" smtClean="0">
                <a:latin typeface="Calibri" pitchFamily="34" charset="0"/>
              </a:rPr>
              <a:t>Do-file, </a:t>
            </a:r>
            <a:r>
              <a:rPr lang="en-US" sz="2400" dirty="0" smtClean="0">
                <a:latin typeface="Calibri" pitchFamily="34" charset="0"/>
              </a:rPr>
              <a:t>e.g.</a:t>
            </a:r>
          </a:p>
          <a:p>
            <a:pPr marL="514350" indent="-514350">
              <a:buFont typeface="Arial" pitchFamily="34" charset="0"/>
              <a:buChar char="•"/>
            </a:pPr>
            <a:r>
              <a:rPr lang="en-US" sz="2400" b="1" dirty="0" smtClean="0">
                <a:latin typeface="Calibri" pitchFamily="34" charset="0"/>
              </a:rPr>
              <a:t>save uk.do </a:t>
            </a:r>
          </a:p>
          <a:p>
            <a:pPr marL="342900" indent="-342900">
              <a:buFont typeface="Arial" panose="020B0604020202020204" pitchFamily="34" charset="0"/>
              <a:buChar char="•"/>
            </a:pPr>
            <a:r>
              <a:rPr lang="en-US" sz="2400" dirty="0" smtClean="0">
                <a:latin typeface="Calibri" pitchFamily="34" charset="0"/>
              </a:rPr>
              <a:t>Close your</a:t>
            </a:r>
            <a:r>
              <a:rPr lang="en-US" sz="2400" b="1" dirty="0" smtClean="0">
                <a:latin typeface="Calibri" pitchFamily="34" charset="0"/>
              </a:rPr>
              <a:t> Log-file: </a:t>
            </a:r>
          </a:p>
          <a:p>
            <a:pPr marL="342900" indent="-342900">
              <a:buFont typeface="Arial" panose="020B0604020202020204" pitchFamily="34" charset="0"/>
              <a:buChar char="•"/>
            </a:pPr>
            <a:r>
              <a:rPr lang="en-US" sz="2400" b="1" dirty="0" smtClean="0">
                <a:latin typeface="Calibri" pitchFamily="34" charset="0"/>
              </a:rPr>
              <a:t>log close</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Attention: in normal cases </a:t>
            </a:r>
            <a:r>
              <a:rPr lang="en-US" sz="2800" b="1" u="sng" dirty="0" smtClean="0">
                <a:latin typeface="Calibri" pitchFamily="34" charset="0"/>
              </a:rPr>
              <a:t>don’t save</a:t>
            </a:r>
            <a:r>
              <a:rPr lang="en-US" sz="2800" dirty="0" smtClean="0">
                <a:latin typeface="Calibri" pitchFamily="34" charset="0"/>
              </a:rPr>
              <a:t> your </a:t>
            </a:r>
            <a:r>
              <a:rPr lang="en-US" sz="2800" b="1" dirty="0">
                <a:latin typeface="Calibri" pitchFamily="34" charset="0"/>
              </a:rPr>
              <a:t>D</a:t>
            </a:r>
            <a:r>
              <a:rPr lang="en-US" sz="2800" b="1" dirty="0" smtClean="0">
                <a:latin typeface="Calibri" pitchFamily="34" charset="0"/>
              </a:rPr>
              <a:t>ata-file</a:t>
            </a:r>
            <a:r>
              <a:rPr lang="en-US" sz="2800" dirty="0" smtClean="0">
                <a:latin typeface="Calibri" pitchFamily="34" charset="0"/>
              </a:rPr>
              <a:t>. If you do this, all changes in your data set are saved and the original data set might be destroyed. You cannot restore the old dataset once it is saved.</a:t>
            </a:r>
          </a:p>
          <a:p>
            <a:pPr marL="514350" indent="-514350">
              <a:buFont typeface="Arial" pitchFamily="34" charset="0"/>
              <a:buChar char="•"/>
            </a:pPr>
            <a:r>
              <a:rPr lang="en-US" sz="2800" dirty="0" smtClean="0">
                <a:latin typeface="Calibri" pitchFamily="34" charset="0"/>
              </a:rPr>
              <a:t>Of course, if you want to save some changes of your dataset, you can save it.</a:t>
            </a: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991930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836712"/>
            <a:ext cx="8424936" cy="10525958"/>
          </a:xfrm>
          <a:prstGeom prst="rect">
            <a:avLst/>
          </a:prstGeom>
          <a:noFill/>
        </p:spPr>
        <p:txBody>
          <a:bodyPr wrap="square" rtlCol="0">
            <a:spAutoFit/>
          </a:bodyPr>
          <a:lstStyle/>
          <a:p>
            <a:pPr marL="514350" indent="-514350"/>
            <a:r>
              <a:rPr lang="en-US" sz="2800" b="1" dirty="0">
                <a:latin typeface="Calibri" pitchFamily="34" charset="0"/>
              </a:rPr>
              <a:t>8</a:t>
            </a:r>
            <a:r>
              <a:rPr lang="en-US" sz="2800" b="1" dirty="0" smtClean="0">
                <a:latin typeface="Calibri" pitchFamily="34" charset="0"/>
              </a:rPr>
              <a:t>	Processing your data</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Your can generate new variables and replace existing ones</a:t>
            </a:r>
          </a:p>
          <a:p>
            <a:pPr marL="514350" indent="-514350">
              <a:buFont typeface="Arial" pitchFamily="34" charset="0"/>
              <a:buChar char="•"/>
            </a:pPr>
            <a:r>
              <a:rPr lang="en-US" sz="2800" dirty="0" smtClean="0">
                <a:latin typeface="Calibri" pitchFamily="34" charset="0"/>
              </a:rPr>
              <a:t>E.g. generate a numerical variable by using the information from a STRING variable</a:t>
            </a:r>
          </a:p>
          <a:p>
            <a:pPr marL="514350" indent="-514350">
              <a:buFont typeface="Arial" pitchFamily="34" charset="0"/>
              <a:buChar char="•"/>
            </a:pPr>
            <a:r>
              <a:rPr lang="en-US" sz="2800" b="1" dirty="0" smtClean="0">
                <a:latin typeface="Calibri" pitchFamily="34" charset="0"/>
              </a:rPr>
              <a:t>gen </a:t>
            </a:r>
            <a:r>
              <a:rPr lang="en-US" sz="2800" b="1" dirty="0" err="1" smtClean="0">
                <a:latin typeface="Calibri" pitchFamily="34" charset="0"/>
              </a:rPr>
              <a:t>ed</a:t>
            </a:r>
            <a:r>
              <a:rPr lang="en-US" sz="2800" b="1" dirty="0" smtClean="0">
                <a:latin typeface="Calibri" pitchFamily="34" charset="0"/>
              </a:rPr>
              <a:t> = .</a:t>
            </a:r>
            <a:r>
              <a:rPr lang="en-US" sz="2800" dirty="0" smtClean="0">
                <a:latin typeface="Calibri" pitchFamily="34" charset="0"/>
              </a:rPr>
              <a:t> generates the variable </a:t>
            </a:r>
            <a:r>
              <a:rPr lang="en-US" sz="2800" dirty="0" err="1" smtClean="0">
                <a:latin typeface="Calibri" pitchFamily="34" charset="0"/>
              </a:rPr>
              <a:t>ed</a:t>
            </a:r>
            <a:r>
              <a:rPr lang="en-US" sz="2800" dirty="0" smtClean="0">
                <a:latin typeface="Calibri" pitchFamily="34" charset="0"/>
              </a:rPr>
              <a:t> with missing values in the first place</a:t>
            </a:r>
          </a:p>
          <a:p>
            <a:pPr marL="514350" indent="-514350">
              <a:buFont typeface="Arial" pitchFamily="34" charset="0"/>
              <a:buChar char="•"/>
            </a:pPr>
            <a:r>
              <a:rPr lang="en-US" sz="2800" dirty="0" smtClean="0">
                <a:latin typeface="Calibri" pitchFamily="34" charset="0"/>
              </a:rPr>
              <a:t>In the next step you can replace the values of this variables by using </a:t>
            </a:r>
          </a:p>
          <a:p>
            <a:pPr marL="514350" indent="-514350">
              <a:buFont typeface="Arial" pitchFamily="34" charset="0"/>
              <a:buChar char="•"/>
            </a:pPr>
            <a:r>
              <a:rPr lang="en-US" sz="2800" b="1" dirty="0" smtClean="0">
                <a:latin typeface="Calibri" pitchFamily="34" charset="0"/>
              </a:rPr>
              <a:t>replace </a:t>
            </a:r>
            <a:r>
              <a:rPr lang="en-US" sz="2800" b="1" dirty="0" err="1">
                <a:latin typeface="Calibri" pitchFamily="34" charset="0"/>
              </a:rPr>
              <a:t>ed</a:t>
            </a:r>
            <a:r>
              <a:rPr lang="en-US" sz="2800" b="1" dirty="0">
                <a:latin typeface="Calibri" pitchFamily="34" charset="0"/>
              </a:rPr>
              <a:t> = </a:t>
            </a:r>
            <a:r>
              <a:rPr lang="en-US" sz="2800" b="1" dirty="0" smtClean="0">
                <a:latin typeface="Calibri" pitchFamily="34" charset="0"/>
              </a:rPr>
              <a:t>1 if education ==“no </a:t>
            </a:r>
            <a:r>
              <a:rPr lang="en-US" sz="2800" b="1" dirty="0" err="1" smtClean="0">
                <a:latin typeface="Calibri" pitchFamily="34" charset="0"/>
              </a:rPr>
              <a:t>voc</a:t>
            </a:r>
            <a:r>
              <a:rPr lang="en-US" sz="2800" b="1" dirty="0" smtClean="0">
                <a:latin typeface="Calibri" pitchFamily="34" charset="0"/>
              </a:rPr>
              <a:t> training”</a:t>
            </a:r>
          </a:p>
          <a:p>
            <a:pPr marL="514350" indent="-514350">
              <a:buFont typeface="Arial" pitchFamily="34" charset="0"/>
              <a:buChar char="•"/>
            </a:pPr>
            <a:r>
              <a:rPr lang="en-US" sz="2800" dirty="0" smtClean="0">
                <a:latin typeface="Calibri" pitchFamily="34" charset="0"/>
              </a:rPr>
              <a:t>Which assigns the </a:t>
            </a:r>
            <a:r>
              <a:rPr lang="en-US" sz="2800" dirty="0" err="1" smtClean="0">
                <a:latin typeface="Calibri" pitchFamily="34" charset="0"/>
              </a:rPr>
              <a:t>varianble</a:t>
            </a:r>
            <a:r>
              <a:rPr lang="en-US" sz="2800" dirty="0" smtClean="0">
                <a:latin typeface="Calibri" pitchFamily="34" charset="0"/>
              </a:rPr>
              <a:t> a value of 1 if the person/group has no vocational training </a:t>
            </a:r>
          </a:p>
          <a:p>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116632"/>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4239089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38785"/>
            <a:ext cx="8424936" cy="10095071"/>
          </a:xfrm>
          <a:prstGeom prst="rect">
            <a:avLst/>
          </a:prstGeom>
          <a:noFill/>
        </p:spPr>
        <p:txBody>
          <a:bodyPr wrap="square" rtlCol="0">
            <a:spAutoFit/>
          </a:bodyPr>
          <a:lstStyle/>
          <a:p>
            <a:pPr marL="514350" indent="-514350"/>
            <a:r>
              <a:rPr lang="en-US" sz="2800" b="1" dirty="0" smtClean="0">
                <a:latin typeface="Calibri" pitchFamily="34" charset="0"/>
              </a:rPr>
              <a:t>Generating new variables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b="1" dirty="0" smtClean="0">
                <a:latin typeface="Calibri" pitchFamily="34" charset="0"/>
              </a:rPr>
              <a:t>replace </a:t>
            </a:r>
            <a:r>
              <a:rPr lang="en-US" sz="2800" b="1" dirty="0" err="1" smtClean="0">
                <a:latin typeface="Calibri" pitchFamily="34" charset="0"/>
              </a:rPr>
              <a:t>ed</a:t>
            </a:r>
            <a:r>
              <a:rPr lang="en-US" sz="2800" b="1" dirty="0" smtClean="0">
                <a:latin typeface="Calibri" pitchFamily="34" charset="0"/>
              </a:rPr>
              <a:t> = 1 if education == “no </a:t>
            </a:r>
            <a:r>
              <a:rPr lang="en-US" sz="2800" b="1" dirty="0" err="1" smtClean="0">
                <a:latin typeface="Calibri" pitchFamily="34" charset="0"/>
              </a:rPr>
              <a:t>voc</a:t>
            </a:r>
            <a:r>
              <a:rPr lang="en-US" sz="2800" b="1" dirty="0" smtClean="0">
                <a:latin typeface="Calibri" pitchFamily="34" charset="0"/>
              </a:rPr>
              <a:t> training”</a:t>
            </a:r>
          </a:p>
          <a:p>
            <a:pPr marL="514350" indent="-514350">
              <a:buFont typeface="Arial" pitchFamily="34" charset="0"/>
              <a:buChar char="•"/>
            </a:pPr>
            <a:r>
              <a:rPr lang="en-US" sz="2800" b="1" dirty="0">
                <a:latin typeface="Calibri" pitchFamily="34" charset="0"/>
              </a:rPr>
              <a:t>r</a:t>
            </a:r>
            <a:r>
              <a:rPr lang="en-US" sz="2800" b="1" dirty="0" smtClean="0">
                <a:latin typeface="Calibri" pitchFamily="34" charset="0"/>
              </a:rPr>
              <a:t>eplace </a:t>
            </a:r>
            <a:r>
              <a:rPr lang="en-US" sz="2800" dirty="0" smtClean="0">
                <a:latin typeface="Calibri" pitchFamily="34" charset="0"/>
              </a:rPr>
              <a:t>tells STATA to replace the values of the variable, in this case of the </a:t>
            </a:r>
            <a:r>
              <a:rPr lang="en-US" sz="2800" dirty="0" err="1" smtClean="0">
                <a:latin typeface="Calibri" pitchFamily="34" charset="0"/>
              </a:rPr>
              <a:t>ed</a:t>
            </a:r>
            <a:r>
              <a:rPr lang="en-US" sz="2800" dirty="0" smtClean="0">
                <a:latin typeface="Calibri" pitchFamily="34" charset="0"/>
              </a:rPr>
              <a:t> variable by 1</a:t>
            </a:r>
          </a:p>
          <a:p>
            <a:pPr marL="514350" indent="-514350">
              <a:buFont typeface="Arial" pitchFamily="34" charset="0"/>
              <a:buChar char="•"/>
            </a:pPr>
            <a:r>
              <a:rPr lang="en-US" sz="2800" dirty="0" smtClean="0">
                <a:latin typeface="Calibri" pitchFamily="34" charset="0"/>
              </a:rPr>
              <a:t>the </a:t>
            </a:r>
            <a:r>
              <a:rPr lang="en-US" sz="2800" b="1" dirty="0" smtClean="0">
                <a:latin typeface="Calibri" pitchFamily="34" charset="0"/>
              </a:rPr>
              <a:t>if option </a:t>
            </a:r>
            <a:r>
              <a:rPr lang="en-US" sz="2800" dirty="0" smtClean="0">
                <a:latin typeface="Calibri" pitchFamily="34" charset="0"/>
              </a:rPr>
              <a:t>tells STATA under which conditions, note that you have to use double equality sign (==) after the if option</a:t>
            </a:r>
          </a:p>
          <a:p>
            <a:pPr marL="514350" indent="-514350">
              <a:buFont typeface="Arial" pitchFamily="34" charset="0"/>
              <a:buChar char="•"/>
            </a:pPr>
            <a:r>
              <a:rPr lang="en-US" sz="2800" dirty="0" smtClean="0">
                <a:latin typeface="Calibri" pitchFamily="34" charset="0"/>
              </a:rPr>
              <a:t>The </a:t>
            </a:r>
            <a:r>
              <a:rPr lang="en-US" sz="2800" b="1" dirty="0" smtClean="0">
                <a:latin typeface="Calibri" pitchFamily="34" charset="0"/>
              </a:rPr>
              <a:t>“…”</a:t>
            </a:r>
            <a:r>
              <a:rPr lang="en-US" sz="2800" dirty="0" smtClean="0">
                <a:latin typeface="Calibri" pitchFamily="34" charset="0"/>
              </a:rPr>
              <a:t>  in </a:t>
            </a:r>
            <a:r>
              <a:rPr lang="en-US" sz="2800" b="1" dirty="0" smtClean="0">
                <a:latin typeface="Calibri" pitchFamily="34" charset="0"/>
              </a:rPr>
              <a:t>“no vocational training”</a:t>
            </a:r>
            <a:r>
              <a:rPr lang="en-US" sz="2800" dirty="0" smtClean="0">
                <a:latin typeface="Calibri" pitchFamily="34" charset="0"/>
              </a:rPr>
              <a:t> tells STATA that we have a STRING variable</a:t>
            </a:r>
          </a:p>
          <a:p>
            <a:pPr marL="514350" indent="-514350">
              <a:buFont typeface="Arial" pitchFamily="34" charset="0"/>
              <a:buChar char="•"/>
            </a:pPr>
            <a:r>
              <a:rPr lang="en-US" sz="2800" dirty="0" smtClean="0">
                <a:latin typeface="Calibri" pitchFamily="34" charset="0"/>
              </a:rPr>
              <a:t>Then repeat this until all values of your variable are filled  </a:t>
            </a:r>
          </a:p>
          <a:p>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72877"/>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80960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108471"/>
            <a:ext cx="8424936" cy="9233297"/>
          </a:xfrm>
          <a:prstGeom prst="rect">
            <a:avLst/>
          </a:prstGeom>
          <a:noFill/>
        </p:spPr>
        <p:txBody>
          <a:bodyPr wrap="square" rtlCol="0">
            <a:spAutoFit/>
          </a:bodyPr>
          <a:lstStyle/>
          <a:p>
            <a:pPr marL="514350" indent="-514350"/>
            <a:r>
              <a:rPr lang="en-US" sz="2800" b="1" dirty="0" smtClean="0">
                <a:latin typeface="Calibri" pitchFamily="34" charset="0"/>
              </a:rPr>
              <a:t>Transform your data by using operators: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Useful operators in STATA:</a:t>
            </a:r>
          </a:p>
          <a:p>
            <a:pPr marL="514350" indent="-514350">
              <a:buFont typeface="Arial" pitchFamily="34" charset="0"/>
              <a:buChar char="•"/>
            </a:pPr>
            <a:endParaRPr lang="en-US" sz="2800" dirty="0" smtClean="0">
              <a:latin typeface="Calibri" pitchFamily="34" charset="0"/>
            </a:endParaRPr>
          </a:p>
          <a:p>
            <a:pPr marL="971550" lvl="1" indent="-514350">
              <a:buFont typeface="Arial" pitchFamily="34" charset="0"/>
              <a:buChar char="•"/>
            </a:pPr>
            <a:r>
              <a:rPr lang="en-US" sz="2800" dirty="0" smtClean="0">
                <a:latin typeface="Calibri" pitchFamily="34" charset="0"/>
              </a:rPr>
              <a:t>+ 	add</a:t>
            </a:r>
          </a:p>
          <a:p>
            <a:pPr marL="971550" lvl="1" indent="-514350">
              <a:buFont typeface="Arial" pitchFamily="34" charset="0"/>
              <a:buChar char="•"/>
            </a:pPr>
            <a:r>
              <a:rPr lang="en-US" sz="2800" dirty="0" smtClean="0">
                <a:latin typeface="Calibri" pitchFamily="34" charset="0"/>
              </a:rPr>
              <a:t>-	subtract</a:t>
            </a:r>
          </a:p>
          <a:p>
            <a:pPr marL="971550" lvl="1" indent="-514350">
              <a:buFont typeface="Arial" pitchFamily="34" charset="0"/>
              <a:buChar char="•"/>
            </a:pPr>
            <a:r>
              <a:rPr lang="en-US" sz="2800" dirty="0" smtClean="0">
                <a:latin typeface="Calibri" pitchFamily="34" charset="0"/>
              </a:rPr>
              <a:t>*	multiply</a:t>
            </a:r>
          </a:p>
          <a:p>
            <a:pPr marL="971550" lvl="1" indent="-514350">
              <a:buFont typeface="Arial" pitchFamily="34" charset="0"/>
              <a:buChar char="•"/>
            </a:pPr>
            <a:r>
              <a:rPr lang="en-US" sz="2800" dirty="0" smtClean="0">
                <a:latin typeface="Calibri" pitchFamily="34" charset="0"/>
              </a:rPr>
              <a:t>/	divide</a:t>
            </a:r>
          </a:p>
          <a:p>
            <a:pPr marL="971550" lvl="1" indent="-514350">
              <a:buFont typeface="Arial" pitchFamily="34" charset="0"/>
              <a:buChar char="•"/>
            </a:pPr>
            <a:r>
              <a:rPr lang="en-US" sz="2800" dirty="0" err="1" smtClean="0">
                <a:latin typeface="Calibri" pitchFamily="34" charset="0"/>
              </a:rPr>
              <a:t>ln</a:t>
            </a:r>
            <a:r>
              <a:rPr lang="en-US" sz="2800" dirty="0" smtClean="0">
                <a:latin typeface="Calibri" pitchFamily="34" charset="0"/>
              </a:rPr>
              <a:t>	transform into natural log</a:t>
            </a:r>
          </a:p>
          <a:p>
            <a:pPr marL="971550" lvl="1" indent="-514350">
              <a:buFont typeface="Arial" pitchFamily="34" charset="0"/>
              <a:buChar char="•"/>
            </a:pPr>
            <a:r>
              <a:rPr lang="en-US" sz="2800" dirty="0" smtClean="0">
                <a:latin typeface="Calibri" pitchFamily="34" charset="0"/>
              </a:rPr>
              <a:t>exp	transform into exponential value</a:t>
            </a: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82565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124744"/>
            <a:ext cx="8424936" cy="7940635"/>
          </a:xfrm>
          <a:prstGeom prst="rect">
            <a:avLst/>
          </a:prstGeom>
          <a:noFill/>
        </p:spPr>
        <p:txBody>
          <a:bodyPr wrap="square" rtlCol="0">
            <a:spAutoFit/>
          </a:bodyPr>
          <a:lstStyle/>
          <a:p>
            <a:pPr marL="514350" indent="-514350"/>
            <a:r>
              <a:rPr lang="en-US" sz="2800" b="1" dirty="0" smtClean="0">
                <a:latin typeface="Calibri" pitchFamily="34" charset="0"/>
              </a:rPr>
              <a:t>GENERATE Dummy Variables</a:t>
            </a:r>
          </a:p>
          <a:p>
            <a:pPr marL="514350" indent="-514350">
              <a:buFont typeface="Arial" pitchFamily="34" charset="0"/>
              <a:buChar char="•"/>
            </a:pPr>
            <a:endParaRPr lang="en-US" sz="2800" dirty="0" smtClean="0">
              <a:latin typeface="Calibri" pitchFamily="34" charset="0"/>
            </a:endParaRPr>
          </a:p>
          <a:p>
            <a:r>
              <a:rPr lang="en-US" sz="2800" dirty="0" smtClean="0">
                <a:latin typeface="Calibri" pitchFamily="34" charset="0"/>
              </a:rPr>
              <a:t>Example:</a:t>
            </a:r>
          </a:p>
          <a:p>
            <a:pPr marL="514350" indent="-514350">
              <a:buFont typeface="Arial" pitchFamily="34" charset="0"/>
              <a:buChar char="•"/>
            </a:pPr>
            <a:r>
              <a:rPr lang="en-US" sz="2800" dirty="0" smtClean="0">
                <a:latin typeface="Calibri" pitchFamily="34" charset="0"/>
              </a:rPr>
              <a:t>Reconsider </a:t>
            </a:r>
            <a:r>
              <a:rPr lang="en-US" sz="2800" dirty="0" err="1" smtClean="0">
                <a:latin typeface="Calibri" pitchFamily="34" charset="0"/>
              </a:rPr>
              <a:t>Borjas</a:t>
            </a:r>
            <a:r>
              <a:rPr lang="en-US" sz="2800" dirty="0" smtClean="0">
                <a:latin typeface="Calibri" pitchFamily="34" charset="0"/>
              </a:rPr>
              <a:t> (2003) model</a:t>
            </a:r>
          </a:p>
          <a:p>
            <a:pPr marL="514350" indent="-514350">
              <a:buFont typeface="Arial" pitchFamily="34" charset="0"/>
              <a:buChar char="•"/>
            </a:pPr>
            <a:r>
              <a:rPr lang="en-US" sz="2800" dirty="0" smtClean="0">
                <a:latin typeface="Calibri" pitchFamily="34" charset="0"/>
              </a:rPr>
              <a:t>Why dummy variables?</a:t>
            </a:r>
          </a:p>
          <a:p>
            <a:pPr marL="514350" indent="-514350">
              <a:buFont typeface="Arial" pitchFamily="34" charset="0"/>
              <a:buChar char="•"/>
            </a:pPr>
            <a:r>
              <a:rPr lang="en-US" sz="2800" dirty="0" smtClean="0">
                <a:latin typeface="Calibri" pitchFamily="34" charset="0"/>
              </a:rPr>
              <a:t>How to create dummy variables</a:t>
            </a:r>
          </a:p>
          <a:p>
            <a:pPr marL="514350" indent="-514350">
              <a:buFont typeface="Arial" pitchFamily="34" charset="0"/>
              <a:buChar char="•"/>
            </a:pPr>
            <a:r>
              <a:rPr lang="en-US" sz="2800" dirty="0" smtClean="0">
                <a:latin typeface="Calibri" pitchFamily="34" charset="0"/>
              </a:rPr>
              <a:t>Advanced techniques to create dummy variables</a:t>
            </a: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587540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52736"/>
            <a:ext cx="7560840" cy="4001095"/>
          </a:xfrm>
          <a:prstGeom prst="rect">
            <a:avLst/>
          </a:prstGeom>
          <a:noFill/>
        </p:spPr>
        <p:txBody>
          <a:bodyPr wrap="square" rtlCol="0">
            <a:spAutoFit/>
          </a:bodyPr>
          <a:lstStyle/>
          <a:p>
            <a:endParaRPr lang="en-US" sz="2800" dirty="0" smtClean="0">
              <a:latin typeface="Calibri" pitchFamily="34" charset="0"/>
            </a:endParaRPr>
          </a:p>
          <a:p>
            <a:pPr algn="ctr"/>
            <a:endParaRPr lang="en-US" sz="3200" b="1" dirty="0" smtClean="0">
              <a:latin typeface="Calibri" pitchFamily="34" charset="0"/>
            </a:endParaRPr>
          </a:p>
          <a:p>
            <a:pPr algn="ctr"/>
            <a:endParaRPr lang="en-US" sz="3200" b="1" dirty="0">
              <a:latin typeface="Calibri" pitchFamily="34" charset="0"/>
            </a:endParaRPr>
          </a:p>
          <a:p>
            <a:pPr algn="ctr"/>
            <a:endParaRPr lang="en-US" sz="3200" b="1" dirty="0" smtClean="0">
              <a:latin typeface="Calibri" pitchFamily="34" charset="0"/>
            </a:endParaRPr>
          </a:p>
          <a:p>
            <a:pPr algn="ctr"/>
            <a:endParaRPr lang="en-US" sz="3200" b="1" dirty="0">
              <a:latin typeface="Calibri" pitchFamily="34" charset="0"/>
            </a:endParaRPr>
          </a:p>
          <a:p>
            <a:pPr algn="ctr"/>
            <a:r>
              <a:rPr lang="en-US" sz="3200" b="1" dirty="0" smtClean="0">
                <a:latin typeface="Calibri" pitchFamily="34" charset="0"/>
              </a:rPr>
              <a:t>A brief intro into the data</a:t>
            </a: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443437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836712"/>
            <a:ext cx="8280920" cy="7755969"/>
          </a:xfrm>
          <a:prstGeom prst="rect">
            <a:avLst/>
          </a:prstGeom>
          <a:noFill/>
        </p:spPr>
        <p:txBody>
          <a:bodyPr wrap="square" rtlCol="0">
            <a:spAutoFit/>
          </a:bodyPr>
          <a:lstStyle/>
          <a:p>
            <a:r>
              <a:rPr lang="en-US" sz="2400" b="1" dirty="0" smtClean="0"/>
              <a:t>Recall the </a:t>
            </a:r>
            <a:r>
              <a:rPr lang="en-US" sz="2400" b="1" dirty="0" err="1" smtClean="0"/>
              <a:t>Borjas</a:t>
            </a:r>
            <a:r>
              <a:rPr lang="en-US" sz="2400" b="1" dirty="0" smtClean="0"/>
              <a:t> (2003)-</a:t>
            </a:r>
            <a:r>
              <a:rPr lang="en-US" sz="2400" b="1" dirty="0" err="1" smtClean="0"/>
              <a:t>Modell</a:t>
            </a:r>
            <a:endParaRPr lang="en-US" sz="2400" b="1" dirty="0" smtClean="0"/>
          </a:p>
          <a:p>
            <a:endParaRPr lang="en-US" sz="2400" b="1" dirty="0" smtClean="0"/>
          </a:p>
          <a:p>
            <a:endParaRPr lang="en-US" dirty="0" smtClean="0"/>
          </a:p>
          <a:p>
            <a:endParaRPr lang="en-US" sz="2400" dirty="0" smtClean="0"/>
          </a:p>
          <a:p>
            <a:r>
              <a:rPr lang="en-US" sz="2000" dirty="0" smtClean="0"/>
              <a:t>where</a:t>
            </a:r>
          </a:p>
          <a:p>
            <a:pPr>
              <a:buFont typeface="Arial" pitchFamily="34" charset="0"/>
              <a:buChar char="•"/>
            </a:pPr>
            <a:r>
              <a:rPr lang="en-US" sz="2000" dirty="0" smtClean="0"/>
              <a:t>  </a:t>
            </a:r>
            <a:r>
              <a:rPr lang="en-US" sz="2000" dirty="0" err="1" smtClean="0"/>
              <a:t>y</a:t>
            </a:r>
            <a:r>
              <a:rPr lang="en-US" sz="2000" baseline="-25000" dirty="0" err="1" smtClean="0"/>
              <a:t>ijt</a:t>
            </a:r>
            <a:r>
              <a:rPr lang="en-US" sz="2000" dirty="0" smtClean="0"/>
              <a:t> is the dependent variable (e.g. log wage, unemployment rate)</a:t>
            </a:r>
          </a:p>
          <a:p>
            <a:pPr>
              <a:buFont typeface="Arial" pitchFamily="34" charset="0"/>
              <a:buChar char="•"/>
            </a:pPr>
            <a:r>
              <a:rPr lang="en-US" sz="2000" dirty="0" smtClean="0"/>
              <a:t>  </a:t>
            </a:r>
            <a:r>
              <a:rPr lang="en-US" sz="2000" dirty="0" err="1" smtClean="0"/>
              <a:t>s</a:t>
            </a:r>
            <a:r>
              <a:rPr lang="en-US" sz="2000" baseline="-25000" dirty="0" err="1" smtClean="0"/>
              <a:t>i</a:t>
            </a:r>
            <a:r>
              <a:rPr lang="en-US" sz="2000" dirty="0" smtClean="0"/>
              <a:t> is an education dummy</a:t>
            </a:r>
          </a:p>
          <a:p>
            <a:pPr>
              <a:buFont typeface="Arial" pitchFamily="34" charset="0"/>
              <a:buChar char="•"/>
            </a:pPr>
            <a:r>
              <a:rPr lang="en-US" sz="2000" dirty="0" smtClean="0"/>
              <a:t>  </a:t>
            </a:r>
            <a:r>
              <a:rPr lang="en-US" sz="2000" dirty="0" err="1" smtClean="0"/>
              <a:t>x</a:t>
            </a:r>
            <a:r>
              <a:rPr lang="en-US" sz="2000" baseline="-25000" dirty="0" err="1" smtClean="0"/>
              <a:t>j</a:t>
            </a:r>
            <a:r>
              <a:rPr lang="en-US" sz="2000" dirty="0" smtClean="0"/>
              <a:t> is an education dummy</a:t>
            </a:r>
          </a:p>
          <a:p>
            <a:pPr>
              <a:buFont typeface="Arial" pitchFamily="34" charset="0"/>
              <a:buChar char="•"/>
            </a:pPr>
            <a:r>
              <a:rPr lang="en-US" sz="2000" dirty="0" smtClean="0"/>
              <a:t>  </a:t>
            </a:r>
            <a:r>
              <a:rPr lang="en-US" sz="2000" dirty="0" err="1" smtClean="0"/>
              <a:t>pi</a:t>
            </a:r>
            <a:r>
              <a:rPr lang="en-US" sz="2000" baseline="-25000" dirty="0" err="1" smtClean="0"/>
              <a:t>j</a:t>
            </a:r>
            <a:r>
              <a:rPr lang="en-US" sz="2000" dirty="0" smtClean="0"/>
              <a:t> is a time dummy</a:t>
            </a:r>
          </a:p>
          <a:p>
            <a:pPr>
              <a:buFont typeface="Arial" pitchFamily="34" charset="0"/>
              <a:buChar char="•"/>
            </a:pPr>
            <a:r>
              <a:rPr lang="en-US" sz="2000" dirty="0" smtClean="0"/>
              <a:t>  plus many interaction dummies</a:t>
            </a:r>
          </a:p>
          <a:p>
            <a:endParaRPr lang="en-US" dirty="0" smtClean="0"/>
          </a:p>
          <a:p>
            <a:endParaRPr lang="en-US" dirty="0" smtClean="0"/>
          </a:p>
          <a:p>
            <a:r>
              <a:rPr lang="en-US" b="1" dirty="0" smtClean="0"/>
              <a:t>Thus, we have to create quite a bunch of </a:t>
            </a:r>
            <a:r>
              <a:rPr lang="en-US" b="1" dirty="0" err="1" smtClean="0"/>
              <a:t>dummmy</a:t>
            </a:r>
            <a:r>
              <a:rPr lang="en-US" b="1" dirty="0" smtClean="0"/>
              <a:t> variables.</a:t>
            </a:r>
          </a:p>
          <a:p>
            <a:endParaRPr lang="en-US" b="1" dirty="0" smtClean="0"/>
          </a:p>
          <a:p>
            <a:r>
              <a:rPr lang="en-US" b="1" dirty="0" smtClean="0"/>
              <a:t>But, in the first place, what are dummy variables doing?</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indent="-342900">
              <a:buFontTx/>
              <a:buChar char="-"/>
            </a:pPr>
            <a:endParaRPr lang="en-US" dirty="0"/>
          </a:p>
        </p:txBody>
      </p:sp>
      <p:pic>
        <p:nvPicPr>
          <p:cNvPr id="26626" name="Picture 2"/>
          <p:cNvPicPr>
            <a:picLocks noChangeAspect="1" noChangeArrowheads="1"/>
          </p:cNvPicPr>
          <p:nvPr/>
        </p:nvPicPr>
        <p:blipFill>
          <a:blip r:embed="rId2" cstate="print"/>
          <a:srcRect/>
          <a:stretch>
            <a:fillRect/>
          </a:stretch>
        </p:blipFill>
        <p:spPr bwMode="auto">
          <a:xfrm>
            <a:off x="0" y="1412776"/>
            <a:ext cx="9015402" cy="648072"/>
          </a:xfrm>
          <a:prstGeom prst="rect">
            <a:avLst/>
          </a:prstGeom>
          <a:noFill/>
          <a:ln w="9525">
            <a:noFill/>
            <a:miter lim="800000"/>
            <a:headEnd/>
            <a:tailEnd/>
          </a:ln>
        </p:spPr>
      </p:pic>
      <p:sp>
        <p:nvSpPr>
          <p:cNvPr id="6"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1412628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51520" y="703143"/>
            <a:ext cx="8280920" cy="3877985"/>
          </a:xfrm>
          <a:prstGeom prst="rect">
            <a:avLst/>
          </a:prstGeom>
          <a:noFill/>
        </p:spPr>
        <p:txBody>
          <a:bodyPr wrap="square" rtlCol="0">
            <a:spAutoFit/>
          </a:bodyPr>
          <a:lstStyle/>
          <a:p>
            <a:r>
              <a:rPr lang="en-US" sz="2400" b="1" dirty="0" smtClean="0"/>
              <a:t>The Role of Dummy Variables</a:t>
            </a:r>
          </a:p>
          <a:p>
            <a:endParaRPr lang="en-US" sz="2400" b="1"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indent="-342900">
              <a:buFontTx/>
              <a:buChar char="-"/>
            </a:pPr>
            <a:endParaRPr lang="en-US" dirty="0"/>
          </a:p>
        </p:txBody>
      </p:sp>
      <p:cxnSp>
        <p:nvCxnSpPr>
          <p:cNvPr id="6" name="Gerade Verbindung 5"/>
          <p:cNvCxnSpPr/>
          <p:nvPr/>
        </p:nvCxnSpPr>
        <p:spPr>
          <a:xfrm>
            <a:off x="1331640" y="1340768"/>
            <a:ext cx="72008" cy="4752528"/>
          </a:xfrm>
          <a:prstGeom prst="line">
            <a:avLst/>
          </a:prstGeom>
        </p:spPr>
        <p:style>
          <a:lnRef idx="2">
            <a:schemeClr val="dk1"/>
          </a:lnRef>
          <a:fillRef idx="0">
            <a:schemeClr val="dk1"/>
          </a:fillRef>
          <a:effectRef idx="1">
            <a:schemeClr val="dk1"/>
          </a:effectRef>
          <a:fontRef idx="minor">
            <a:schemeClr val="tx1"/>
          </a:fontRef>
        </p:style>
      </p:cxnSp>
      <p:cxnSp>
        <p:nvCxnSpPr>
          <p:cNvPr id="8" name="Gerade Verbindung 7"/>
          <p:cNvCxnSpPr/>
          <p:nvPr/>
        </p:nvCxnSpPr>
        <p:spPr>
          <a:xfrm>
            <a:off x="1403648" y="6093296"/>
            <a:ext cx="6408712" cy="144016"/>
          </a:xfrm>
          <a:prstGeom prst="line">
            <a:avLst/>
          </a:prstGeom>
        </p:spPr>
        <p:style>
          <a:lnRef idx="2">
            <a:schemeClr val="dk1"/>
          </a:lnRef>
          <a:fillRef idx="0">
            <a:schemeClr val="dk1"/>
          </a:fillRef>
          <a:effectRef idx="1">
            <a:schemeClr val="dk1"/>
          </a:effectRef>
          <a:fontRef idx="minor">
            <a:schemeClr val="tx1"/>
          </a:fontRef>
        </p:style>
      </p:cxnSp>
      <p:sp>
        <p:nvSpPr>
          <p:cNvPr id="9" name="Textfeld 8"/>
          <p:cNvSpPr txBox="1"/>
          <p:nvPr/>
        </p:nvSpPr>
        <p:spPr>
          <a:xfrm>
            <a:off x="971600" y="1259468"/>
            <a:ext cx="338554" cy="369332"/>
          </a:xfrm>
          <a:prstGeom prst="rect">
            <a:avLst/>
          </a:prstGeom>
          <a:noFill/>
        </p:spPr>
        <p:txBody>
          <a:bodyPr wrap="none" rtlCol="0">
            <a:spAutoFit/>
          </a:bodyPr>
          <a:lstStyle/>
          <a:p>
            <a:r>
              <a:rPr lang="de-DE" dirty="0" smtClean="0"/>
              <a:t>Y</a:t>
            </a:r>
            <a:endParaRPr lang="de-DE" dirty="0"/>
          </a:p>
        </p:txBody>
      </p:sp>
      <p:sp>
        <p:nvSpPr>
          <p:cNvPr id="10" name="Textfeld 9"/>
          <p:cNvSpPr txBox="1"/>
          <p:nvPr/>
        </p:nvSpPr>
        <p:spPr>
          <a:xfrm>
            <a:off x="7524328" y="6228020"/>
            <a:ext cx="300082" cy="369332"/>
          </a:xfrm>
          <a:prstGeom prst="rect">
            <a:avLst/>
          </a:prstGeom>
          <a:noFill/>
        </p:spPr>
        <p:txBody>
          <a:bodyPr wrap="none" rtlCol="0">
            <a:spAutoFit/>
          </a:bodyPr>
          <a:lstStyle/>
          <a:p>
            <a:r>
              <a:rPr lang="de-DE" dirty="0" smtClean="0"/>
              <a:t>x</a:t>
            </a:r>
            <a:endParaRPr lang="de-DE" dirty="0"/>
          </a:p>
        </p:txBody>
      </p:sp>
      <p:sp>
        <p:nvSpPr>
          <p:cNvPr id="12" name="Ellipse 11"/>
          <p:cNvSpPr/>
          <p:nvPr/>
        </p:nvSpPr>
        <p:spPr>
          <a:xfrm>
            <a:off x="5948536" y="295123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Ellipse 12"/>
          <p:cNvSpPr/>
          <p:nvPr/>
        </p:nvSpPr>
        <p:spPr>
          <a:xfrm>
            <a:off x="6092552" y="3167257"/>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p:cNvSpPr/>
          <p:nvPr/>
        </p:nvSpPr>
        <p:spPr>
          <a:xfrm>
            <a:off x="5876528" y="3383281"/>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p:cNvSpPr/>
          <p:nvPr/>
        </p:nvSpPr>
        <p:spPr>
          <a:xfrm>
            <a:off x="5508104" y="310363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5724128" y="3212976"/>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p:cNvSpPr/>
          <p:nvPr/>
        </p:nvSpPr>
        <p:spPr>
          <a:xfrm>
            <a:off x="5940152" y="310363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5220072" y="3959345"/>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4932040" y="3815329"/>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4932040" y="3455289"/>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5148064" y="367131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5364088" y="3239265"/>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p:cNvSpPr/>
          <p:nvPr/>
        </p:nvSpPr>
        <p:spPr>
          <a:xfrm>
            <a:off x="4283968" y="367131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p:cNvSpPr/>
          <p:nvPr/>
        </p:nvSpPr>
        <p:spPr>
          <a:xfrm>
            <a:off x="3563888" y="403135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p:cNvSpPr/>
          <p:nvPr/>
        </p:nvSpPr>
        <p:spPr>
          <a:xfrm>
            <a:off x="4355976" y="4103361"/>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p:cNvSpPr/>
          <p:nvPr/>
        </p:nvSpPr>
        <p:spPr>
          <a:xfrm>
            <a:off x="3779912" y="4607417"/>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p:cNvSpPr/>
          <p:nvPr/>
        </p:nvSpPr>
        <p:spPr>
          <a:xfrm>
            <a:off x="5516488" y="367131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p:cNvSpPr/>
          <p:nvPr/>
        </p:nvSpPr>
        <p:spPr>
          <a:xfrm>
            <a:off x="4139952" y="4031353"/>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p:cNvSpPr/>
          <p:nvPr/>
        </p:nvSpPr>
        <p:spPr>
          <a:xfrm>
            <a:off x="4580384" y="3743321"/>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p:cNvSpPr/>
          <p:nvPr/>
        </p:nvSpPr>
        <p:spPr>
          <a:xfrm>
            <a:off x="4788024" y="3959345"/>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p:cNvSpPr/>
          <p:nvPr/>
        </p:nvSpPr>
        <p:spPr>
          <a:xfrm>
            <a:off x="3851920" y="4247377"/>
            <a:ext cx="63624"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p:cNvSpPr/>
          <p:nvPr/>
        </p:nvSpPr>
        <p:spPr>
          <a:xfrm>
            <a:off x="3059832" y="2492896"/>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a:off x="3131840" y="2645296"/>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Ellipse 35"/>
          <p:cNvSpPr/>
          <p:nvPr/>
        </p:nvSpPr>
        <p:spPr>
          <a:xfrm>
            <a:off x="3356248" y="2492896"/>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Ellipse 36"/>
          <p:cNvSpPr/>
          <p:nvPr/>
        </p:nvSpPr>
        <p:spPr>
          <a:xfrm>
            <a:off x="3644280" y="2645296"/>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Ellipse 37"/>
          <p:cNvSpPr/>
          <p:nvPr/>
        </p:nvSpPr>
        <p:spPr>
          <a:xfrm>
            <a:off x="3212232" y="2645296"/>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Ellipse 38"/>
          <p:cNvSpPr/>
          <p:nvPr/>
        </p:nvSpPr>
        <p:spPr>
          <a:xfrm>
            <a:off x="4220344" y="1988840"/>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Ellipse 39"/>
          <p:cNvSpPr/>
          <p:nvPr/>
        </p:nvSpPr>
        <p:spPr>
          <a:xfrm>
            <a:off x="3932312" y="2348880"/>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Ellipse 40"/>
          <p:cNvSpPr/>
          <p:nvPr/>
        </p:nvSpPr>
        <p:spPr>
          <a:xfrm>
            <a:off x="3364632" y="2015129"/>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p:cNvSpPr/>
          <p:nvPr/>
        </p:nvSpPr>
        <p:spPr>
          <a:xfrm>
            <a:off x="4940424" y="2276872"/>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Ellipse 42"/>
          <p:cNvSpPr/>
          <p:nvPr/>
        </p:nvSpPr>
        <p:spPr>
          <a:xfrm>
            <a:off x="4796408" y="1844824"/>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p:cNvSpPr/>
          <p:nvPr/>
        </p:nvSpPr>
        <p:spPr>
          <a:xfrm>
            <a:off x="4292352" y="1484784"/>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p:cNvSpPr/>
          <p:nvPr/>
        </p:nvSpPr>
        <p:spPr>
          <a:xfrm>
            <a:off x="3364632" y="2780928"/>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p:cNvSpPr/>
          <p:nvPr/>
        </p:nvSpPr>
        <p:spPr>
          <a:xfrm>
            <a:off x="5372472" y="1340768"/>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Ellipse 46"/>
          <p:cNvSpPr/>
          <p:nvPr/>
        </p:nvSpPr>
        <p:spPr>
          <a:xfrm>
            <a:off x="5660504" y="1655089"/>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p:cNvSpPr/>
          <p:nvPr/>
        </p:nvSpPr>
        <p:spPr>
          <a:xfrm>
            <a:off x="3364632" y="2797696"/>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6164560" y="1484784"/>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Ellipse 49"/>
          <p:cNvSpPr/>
          <p:nvPr/>
        </p:nvSpPr>
        <p:spPr>
          <a:xfrm>
            <a:off x="6668616" y="908720"/>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Ellipse 50"/>
          <p:cNvSpPr/>
          <p:nvPr/>
        </p:nvSpPr>
        <p:spPr>
          <a:xfrm>
            <a:off x="3491880" y="2950096"/>
            <a:ext cx="63624"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3" name="Gerade Verbindung 52"/>
          <p:cNvCxnSpPr/>
          <p:nvPr/>
        </p:nvCxnSpPr>
        <p:spPr>
          <a:xfrm flipV="1">
            <a:off x="1403648" y="692696"/>
            <a:ext cx="5328592" cy="324036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55" name="Gerade Verbindung 54"/>
          <p:cNvCxnSpPr/>
          <p:nvPr/>
        </p:nvCxnSpPr>
        <p:spPr>
          <a:xfrm flipV="1">
            <a:off x="1403648" y="2348880"/>
            <a:ext cx="5688632" cy="3384376"/>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Gerade Verbindung 57"/>
          <p:cNvCxnSpPr/>
          <p:nvPr/>
        </p:nvCxnSpPr>
        <p:spPr>
          <a:xfrm flipV="1">
            <a:off x="2339752" y="692150"/>
            <a:ext cx="3888432" cy="5401146"/>
          </a:xfrm>
          <a:prstGeom prst="line">
            <a:avLst/>
          </a:prstGeom>
        </p:spPr>
        <p:style>
          <a:lnRef idx="2">
            <a:schemeClr val="dk1"/>
          </a:lnRef>
          <a:fillRef idx="0">
            <a:schemeClr val="dk1"/>
          </a:fillRef>
          <a:effectRef idx="1">
            <a:schemeClr val="dk1"/>
          </a:effectRef>
          <a:fontRef idx="minor">
            <a:schemeClr val="tx1"/>
          </a:fontRef>
        </p:style>
      </p:cxnSp>
      <p:sp>
        <p:nvSpPr>
          <p:cNvPr id="5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4063402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52736"/>
            <a:ext cx="8424936" cy="9233297"/>
          </a:xfrm>
          <a:prstGeom prst="rect">
            <a:avLst/>
          </a:prstGeom>
          <a:noFill/>
        </p:spPr>
        <p:txBody>
          <a:bodyPr wrap="square" rtlCol="0">
            <a:spAutoFit/>
          </a:bodyPr>
          <a:lstStyle/>
          <a:p>
            <a:pPr marL="514350" indent="-514350"/>
            <a:r>
              <a:rPr lang="en-US" sz="2800" b="1" dirty="0" smtClean="0">
                <a:latin typeface="Calibri" pitchFamily="34" charset="0"/>
              </a:rPr>
              <a:t>Generate dummy variables: how to do</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Generating DUMMY variables</a:t>
            </a:r>
          </a:p>
          <a:p>
            <a:pPr marL="971550" lvl="1" indent="-514350">
              <a:buFont typeface="Arial" pitchFamily="34" charset="0"/>
              <a:buChar char="•"/>
            </a:pPr>
            <a:r>
              <a:rPr lang="en-US" sz="2800" dirty="0" smtClean="0">
                <a:latin typeface="Calibri" pitchFamily="34" charset="0"/>
              </a:rPr>
              <a:t>Use the </a:t>
            </a:r>
            <a:r>
              <a:rPr lang="en-US" sz="2800" b="1" dirty="0" smtClean="0">
                <a:latin typeface="Calibri" pitchFamily="34" charset="0"/>
              </a:rPr>
              <a:t>gen</a:t>
            </a:r>
            <a:r>
              <a:rPr lang="en-US" sz="2800" dirty="0" smtClean="0">
                <a:latin typeface="Calibri" pitchFamily="34" charset="0"/>
              </a:rPr>
              <a:t> command, e.g.</a:t>
            </a:r>
          </a:p>
          <a:p>
            <a:pPr marL="1428750" lvl="2" indent="-514350">
              <a:buFont typeface="Arial" pitchFamily="34" charset="0"/>
              <a:buChar char="•"/>
            </a:pPr>
            <a:r>
              <a:rPr lang="en-US" sz="2800" b="1" dirty="0" smtClean="0">
                <a:latin typeface="Calibri" pitchFamily="34" charset="0"/>
              </a:rPr>
              <a:t>gen Ded1 = 0</a:t>
            </a:r>
          </a:p>
          <a:p>
            <a:pPr marL="971550" lvl="1" indent="-514350">
              <a:buFont typeface="Arial" pitchFamily="34" charset="0"/>
              <a:buChar char="•"/>
            </a:pPr>
            <a:r>
              <a:rPr lang="en-US" sz="2800" dirty="0" smtClean="0">
                <a:latin typeface="Calibri" pitchFamily="34" charset="0"/>
              </a:rPr>
              <a:t>This creates a variable consisting only of zeros</a:t>
            </a:r>
          </a:p>
          <a:p>
            <a:pPr marL="971550" lvl="1" indent="-514350">
              <a:buFont typeface="Arial" pitchFamily="34" charset="0"/>
              <a:buChar char="•"/>
            </a:pPr>
            <a:r>
              <a:rPr lang="en-US" sz="2800" dirty="0" smtClean="0">
                <a:latin typeface="Calibri" pitchFamily="34" charset="0"/>
              </a:rPr>
              <a:t>Then use the </a:t>
            </a:r>
            <a:r>
              <a:rPr lang="en-US" sz="2800" b="1" dirty="0" smtClean="0">
                <a:latin typeface="Calibri" pitchFamily="34" charset="0"/>
              </a:rPr>
              <a:t>replace</a:t>
            </a:r>
            <a:r>
              <a:rPr lang="en-US" sz="2800" dirty="0" smtClean="0">
                <a:latin typeface="Calibri" pitchFamily="34" charset="0"/>
              </a:rPr>
              <a:t> command, e.g.</a:t>
            </a:r>
            <a:endParaRPr lang="en-US" sz="2800" b="1" dirty="0" smtClean="0">
              <a:latin typeface="Calibri" pitchFamily="34" charset="0"/>
            </a:endParaRPr>
          </a:p>
          <a:p>
            <a:pPr marL="1428750" lvl="2" indent="-514350">
              <a:buFont typeface="Arial" pitchFamily="34" charset="0"/>
              <a:buChar char="•"/>
            </a:pPr>
            <a:r>
              <a:rPr lang="en-US" sz="2800" b="1" dirty="0" smtClean="0">
                <a:latin typeface="Calibri" pitchFamily="34" charset="0"/>
              </a:rPr>
              <a:t>replace Ded1 = 1 if </a:t>
            </a:r>
            <a:r>
              <a:rPr lang="en-US" sz="2800" b="1" dirty="0" err="1" smtClean="0">
                <a:latin typeface="Calibri" pitchFamily="34" charset="0"/>
              </a:rPr>
              <a:t>ed</a:t>
            </a:r>
            <a:r>
              <a:rPr lang="en-US" sz="2800" b="1" dirty="0" smtClean="0">
                <a:latin typeface="Calibri" pitchFamily="34" charset="0"/>
              </a:rPr>
              <a:t> == 1</a:t>
            </a:r>
            <a:r>
              <a:rPr lang="en-US" sz="2800" dirty="0" smtClean="0">
                <a:latin typeface="Calibri" pitchFamily="34" charset="0"/>
              </a:rPr>
              <a:t> </a:t>
            </a:r>
          </a:p>
          <a:p>
            <a:pPr marL="971550" lvl="1" indent="-514350">
              <a:buFont typeface="Arial" pitchFamily="34" charset="0"/>
              <a:buChar char="•"/>
            </a:pPr>
            <a:r>
              <a:rPr lang="en-US" sz="2800" dirty="0" smtClean="0">
                <a:latin typeface="Calibri" pitchFamily="34" charset="0"/>
              </a:rPr>
              <a:t>This replaces the zeros with 1 if the variables ed1 has a values of 1.</a:t>
            </a: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40345615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7560840" cy="4524315"/>
          </a:xfrm>
          <a:prstGeom prst="rect">
            <a:avLst/>
          </a:prstGeom>
          <a:noFill/>
        </p:spPr>
        <p:txBody>
          <a:bodyPr wrap="square" rtlCol="0">
            <a:spAutoFit/>
          </a:bodyPr>
          <a:lstStyle/>
          <a:p>
            <a:pPr marL="514350" indent="-514350"/>
            <a:r>
              <a:rPr lang="en-US" sz="2800" dirty="0" smtClean="0">
                <a:latin typeface="Calibri" pitchFamily="34" charset="0"/>
              </a:rPr>
              <a:t>Generating Dummy Variables: DO FILE commands</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680467" y="749002"/>
            <a:ext cx="3819525" cy="5848350"/>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7560840" cy="4524315"/>
          </a:xfrm>
          <a:prstGeom prst="rect">
            <a:avLst/>
          </a:prstGeom>
          <a:noFill/>
        </p:spPr>
        <p:txBody>
          <a:bodyPr wrap="square" rtlCol="0">
            <a:spAutoFit/>
          </a:bodyPr>
          <a:lstStyle/>
          <a:p>
            <a:pPr marL="514350" indent="-514350"/>
            <a:r>
              <a:rPr lang="en-US" sz="2800" dirty="0" smtClean="0">
                <a:latin typeface="Calibri" pitchFamily="34" charset="0"/>
              </a:rPr>
              <a:t>Generating Dummy Variables: STATA main window</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7171" name="Picture 3"/>
          <p:cNvPicPr>
            <a:picLocks noChangeAspect="1" noChangeArrowheads="1"/>
          </p:cNvPicPr>
          <p:nvPr/>
        </p:nvPicPr>
        <p:blipFill>
          <a:blip r:embed="rId2" cstate="print"/>
          <a:srcRect/>
          <a:stretch>
            <a:fillRect/>
          </a:stretch>
        </p:blipFill>
        <p:spPr bwMode="auto">
          <a:xfrm>
            <a:off x="632420" y="919311"/>
            <a:ext cx="6819900" cy="5534025"/>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67938"/>
            <a:ext cx="8424936" cy="10525958"/>
          </a:xfrm>
          <a:prstGeom prst="rect">
            <a:avLst/>
          </a:prstGeom>
          <a:noFill/>
        </p:spPr>
        <p:txBody>
          <a:bodyPr wrap="square" rtlCol="0">
            <a:spAutoFit/>
          </a:bodyPr>
          <a:lstStyle/>
          <a:p>
            <a:pPr marL="514350" indent="-514350"/>
            <a:r>
              <a:rPr lang="en-US" sz="2800" b="1" dirty="0" smtClean="0">
                <a:latin typeface="Calibri" pitchFamily="34" charset="0"/>
              </a:rPr>
              <a:t>Dummy variables (cont.)</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Another example for generating dummy variables:</a:t>
            </a:r>
          </a:p>
          <a:p>
            <a:pPr marL="971550" lvl="1" indent="-514350">
              <a:buFont typeface="Arial" pitchFamily="34" charset="0"/>
              <a:buChar char="•"/>
            </a:pPr>
            <a:r>
              <a:rPr lang="en-US" sz="2800" dirty="0" smtClean="0">
                <a:latin typeface="Calibri" pitchFamily="34" charset="0"/>
              </a:rPr>
              <a:t>Use the </a:t>
            </a:r>
            <a:r>
              <a:rPr lang="en-US" sz="2800" b="1" dirty="0" smtClean="0">
                <a:latin typeface="Calibri" pitchFamily="34" charset="0"/>
              </a:rPr>
              <a:t>gen</a:t>
            </a:r>
            <a:r>
              <a:rPr lang="en-US" sz="2800" dirty="0" smtClean="0">
                <a:latin typeface="Calibri" pitchFamily="34" charset="0"/>
              </a:rPr>
              <a:t> command, e.g.</a:t>
            </a:r>
          </a:p>
          <a:p>
            <a:pPr marL="1428750" lvl="2" indent="-514350">
              <a:buFont typeface="Arial" pitchFamily="34" charset="0"/>
              <a:buChar char="•"/>
            </a:pPr>
            <a:r>
              <a:rPr lang="en-US" sz="2800" b="1" dirty="0" smtClean="0">
                <a:latin typeface="Calibri" pitchFamily="34" charset="0"/>
              </a:rPr>
              <a:t>gen Dt1 = 0</a:t>
            </a:r>
          </a:p>
          <a:p>
            <a:pPr marL="971550" lvl="1" indent="-514350">
              <a:buFont typeface="Arial" pitchFamily="34" charset="0"/>
              <a:buChar char="•"/>
            </a:pPr>
            <a:r>
              <a:rPr lang="en-US" sz="2800" dirty="0" smtClean="0">
                <a:latin typeface="Calibri" pitchFamily="34" charset="0"/>
              </a:rPr>
              <a:t>This creates a variable consisting only of zeros</a:t>
            </a:r>
          </a:p>
          <a:p>
            <a:pPr marL="971550" lvl="1" indent="-514350">
              <a:buFont typeface="Arial" pitchFamily="34" charset="0"/>
              <a:buChar char="•"/>
            </a:pPr>
            <a:r>
              <a:rPr lang="en-US" sz="2800" dirty="0" smtClean="0">
                <a:latin typeface="Calibri" pitchFamily="34" charset="0"/>
              </a:rPr>
              <a:t>Then use the </a:t>
            </a:r>
            <a:r>
              <a:rPr lang="en-US" sz="2800" b="1" dirty="0" smtClean="0">
                <a:latin typeface="Calibri" pitchFamily="34" charset="0"/>
              </a:rPr>
              <a:t>replace</a:t>
            </a:r>
            <a:r>
              <a:rPr lang="en-US" sz="2800" dirty="0" smtClean="0">
                <a:latin typeface="Calibri" pitchFamily="34" charset="0"/>
              </a:rPr>
              <a:t> command, e.g.</a:t>
            </a:r>
            <a:endParaRPr lang="en-US" sz="2800" b="1" dirty="0" smtClean="0">
              <a:latin typeface="Calibri" pitchFamily="34" charset="0"/>
            </a:endParaRPr>
          </a:p>
          <a:p>
            <a:pPr marL="1428750" lvl="2" indent="-514350">
              <a:buFont typeface="Arial" pitchFamily="34" charset="0"/>
              <a:buChar char="•"/>
            </a:pPr>
            <a:r>
              <a:rPr lang="en-US" sz="2800" b="1" dirty="0" smtClean="0">
                <a:latin typeface="Calibri" pitchFamily="34" charset="0"/>
              </a:rPr>
              <a:t>Dt1  = 1 if year == 1991</a:t>
            </a:r>
            <a:r>
              <a:rPr lang="en-US" sz="2800" dirty="0" smtClean="0">
                <a:latin typeface="Calibri" pitchFamily="34" charset="0"/>
              </a:rPr>
              <a:t> </a:t>
            </a:r>
          </a:p>
          <a:p>
            <a:pPr marL="971550" lvl="1" indent="-514350">
              <a:buFont typeface="Arial" pitchFamily="34" charset="0"/>
              <a:buChar char="•"/>
            </a:pPr>
            <a:r>
              <a:rPr lang="en-US" sz="2800" dirty="0" smtClean="0">
                <a:latin typeface="Calibri" pitchFamily="34" charset="0"/>
              </a:rPr>
              <a:t>This replaces the zeros with 1 if the year variable has a values of 1991</a:t>
            </a:r>
          </a:p>
          <a:p>
            <a:pPr marL="971550" lvl="1" indent="-514350">
              <a:buFont typeface="Arial" pitchFamily="34" charset="0"/>
              <a:buChar char="•"/>
            </a:pPr>
            <a:r>
              <a:rPr lang="en-US" sz="2800" dirty="0" smtClean="0">
                <a:latin typeface="Calibri" pitchFamily="34" charset="0"/>
              </a:rPr>
              <a:t>Note: The STATA syntax requires that you have to use after an </a:t>
            </a:r>
            <a:r>
              <a:rPr lang="en-US" sz="2800" b="1" dirty="0" smtClean="0">
                <a:latin typeface="Calibri" pitchFamily="34" charset="0"/>
              </a:rPr>
              <a:t>if</a:t>
            </a:r>
            <a:r>
              <a:rPr lang="en-US" sz="2800" dirty="0" smtClean="0">
                <a:latin typeface="Calibri" pitchFamily="34" charset="0"/>
              </a:rPr>
              <a:t> command always a double </a:t>
            </a:r>
            <a:r>
              <a:rPr lang="en-US" sz="2800" b="1" dirty="0" smtClean="0">
                <a:latin typeface="Calibri" pitchFamily="34" charset="0"/>
              </a:rPr>
              <a:t>== </a:t>
            </a:r>
            <a:r>
              <a:rPr lang="en-US" sz="2800" dirty="0" smtClean="0">
                <a:latin typeface="Calibri" pitchFamily="34" charset="0"/>
              </a:rPr>
              <a:t>for the definition of the value</a:t>
            </a:r>
            <a:endParaRPr lang="en-US" sz="2800" b="1"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610219"/>
            <a:ext cx="8424936" cy="11818620"/>
          </a:xfrm>
          <a:prstGeom prst="rect">
            <a:avLst/>
          </a:prstGeom>
          <a:noFill/>
        </p:spPr>
        <p:txBody>
          <a:bodyPr wrap="square" rtlCol="0">
            <a:spAutoFit/>
          </a:bodyPr>
          <a:lstStyle/>
          <a:p>
            <a:pPr marL="514350" indent="-514350"/>
            <a:r>
              <a:rPr lang="en-US" sz="2800" b="1" dirty="0" smtClean="0">
                <a:latin typeface="Calibri" pitchFamily="34" charset="0"/>
              </a:rPr>
              <a:t>Generating dummy variables: advanced techniques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Creating series of dummy variables if it is too cumbersome to create them individually, e.g. in case of interaction dummies. Use “</a:t>
            </a:r>
            <a:r>
              <a:rPr lang="en-US" sz="2800" b="1" dirty="0" err="1" smtClean="0">
                <a:latin typeface="Calibri" pitchFamily="34" charset="0"/>
              </a:rPr>
              <a:t>forvalues</a:t>
            </a:r>
            <a:r>
              <a:rPr lang="en-US" sz="2800" dirty="0" smtClean="0">
                <a:latin typeface="Calibri" pitchFamily="34" charset="0"/>
              </a:rPr>
              <a:t>” command</a:t>
            </a:r>
          </a:p>
          <a:p>
            <a:pPr marL="514350" indent="-514350">
              <a:buFont typeface="Arial" pitchFamily="34" charset="0"/>
              <a:buChar char="•"/>
            </a:pPr>
            <a:r>
              <a:rPr lang="en-US" sz="2800" dirty="0" smtClean="0">
                <a:latin typeface="Calibri" pitchFamily="34" charset="0"/>
              </a:rPr>
              <a:t>Syntax:</a:t>
            </a:r>
          </a:p>
          <a:p>
            <a:pPr marL="971550" lvl="1" indent="-514350">
              <a:buFont typeface="Arial" pitchFamily="34" charset="0"/>
              <a:buChar char="•"/>
            </a:pPr>
            <a:r>
              <a:rPr lang="en-US" sz="2800" b="1" dirty="0" err="1" smtClean="0">
                <a:latin typeface="Calibri" pitchFamily="34" charset="0"/>
              </a:rPr>
              <a:t>forvalues</a:t>
            </a:r>
            <a:r>
              <a:rPr lang="en-US" sz="2800" b="1" dirty="0" smtClean="0">
                <a:latin typeface="Calibri" pitchFamily="34" charset="0"/>
              </a:rPr>
              <a:t> </a:t>
            </a:r>
            <a:r>
              <a:rPr lang="en-US" sz="2800" b="1" dirty="0" err="1" smtClean="0">
                <a:latin typeface="Calibri" pitchFamily="34" charset="0"/>
              </a:rPr>
              <a:t>i</a:t>
            </a:r>
            <a:r>
              <a:rPr lang="en-US" sz="2800" b="1" dirty="0" smtClean="0">
                <a:latin typeface="Calibri" pitchFamily="34" charset="0"/>
              </a:rPr>
              <a:t> = 1/3 {</a:t>
            </a:r>
            <a:br>
              <a:rPr lang="en-US" sz="2800" b="1" dirty="0" smtClean="0">
                <a:latin typeface="Calibri" pitchFamily="34" charset="0"/>
              </a:rPr>
            </a:br>
            <a:r>
              <a:rPr lang="en-US" sz="2800" b="1" dirty="0" smtClean="0">
                <a:latin typeface="Calibri" pitchFamily="34" charset="0"/>
              </a:rPr>
              <a:t>	</a:t>
            </a:r>
            <a:r>
              <a:rPr lang="en-US" sz="2800" b="1" dirty="0" err="1" smtClean="0">
                <a:latin typeface="Calibri" pitchFamily="34" charset="0"/>
              </a:rPr>
              <a:t>forvalues</a:t>
            </a:r>
            <a:r>
              <a:rPr lang="en-US" sz="2800" b="1" dirty="0" smtClean="0">
                <a:latin typeface="Calibri" pitchFamily="34" charset="0"/>
              </a:rPr>
              <a:t> j = 1/4{ </a:t>
            </a:r>
            <a:br>
              <a:rPr lang="en-US" sz="2800" b="1" dirty="0" smtClean="0">
                <a:latin typeface="Calibri" pitchFamily="34" charset="0"/>
              </a:rPr>
            </a:br>
            <a:r>
              <a:rPr lang="en-US" sz="2800" b="1" dirty="0" smtClean="0">
                <a:latin typeface="Calibri" pitchFamily="34" charset="0"/>
              </a:rPr>
              <a:t>		gen </a:t>
            </a:r>
            <a:r>
              <a:rPr lang="en-US" sz="2800" b="1" dirty="0" err="1" smtClean="0">
                <a:latin typeface="Calibri" pitchFamily="34" charset="0"/>
              </a:rPr>
              <a:t>D_ed`i</a:t>
            </a:r>
            <a:r>
              <a:rPr lang="en-US" sz="2800" b="1" dirty="0" smtClean="0">
                <a:latin typeface="Calibri" pitchFamily="34" charset="0"/>
              </a:rPr>
              <a:t>’*</a:t>
            </a:r>
            <a:r>
              <a:rPr lang="en-US" sz="2800" b="1" dirty="0" err="1" smtClean="0">
                <a:latin typeface="Calibri" pitchFamily="34" charset="0"/>
              </a:rPr>
              <a:t>D_ex`j</a:t>
            </a:r>
            <a:r>
              <a:rPr lang="en-US" sz="2800" b="1" dirty="0" smtClean="0">
                <a:latin typeface="Calibri" pitchFamily="34" charset="0"/>
              </a:rPr>
              <a:t>’</a:t>
            </a:r>
            <a:br>
              <a:rPr lang="en-US" sz="2800" b="1" dirty="0" smtClean="0">
                <a:latin typeface="Calibri" pitchFamily="34" charset="0"/>
              </a:rPr>
            </a:br>
            <a:r>
              <a:rPr lang="en-US" sz="2800" b="1" dirty="0" smtClean="0">
                <a:latin typeface="Calibri" pitchFamily="34" charset="0"/>
              </a:rPr>
              <a:t>			} }</a:t>
            </a:r>
          </a:p>
          <a:p>
            <a:pPr marL="971550" lvl="1" indent="-514350">
              <a:buFont typeface="Arial" pitchFamily="34" charset="0"/>
              <a:buChar char="•"/>
            </a:pPr>
            <a:r>
              <a:rPr lang="en-US" sz="2800" dirty="0" smtClean="0">
                <a:latin typeface="Calibri" pitchFamily="34" charset="0"/>
              </a:rPr>
              <a:t>i.e. for each value </a:t>
            </a:r>
            <a:r>
              <a:rPr lang="en-US" sz="2800" dirty="0" err="1" smtClean="0">
                <a:latin typeface="Calibri" pitchFamily="34" charset="0"/>
              </a:rPr>
              <a:t>i</a:t>
            </a:r>
            <a:r>
              <a:rPr lang="en-US" sz="2800" dirty="0" smtClean="0">
                <a:latin typeface="Calibri" pitchFamily="34" charset="0"/>
              </a:rPr>
              <a:t> = 1,2,3 and each value j = 1,2,3,4 you generate an interaction dummy by multiplying the dummy variables for education and experience. Take care of the {}!  </a:t>
            </a:r>
          </a:p>
          <a:p>
            <a:pPr marL="514350" indent="-514350">
              <a:buFont typeface="Arial" pitchFamily="34" charset="0"/>
              <a:buChar char="•"/>
            </a:pPr>
            <a:endParaRPr lang="en-US" sz="2800" b="1"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352928" cy="4524315"/>
          </a:xfrm>
          <a:prstGeom prst="rect">
            <a:avLst/>
          </a:prstGeom>
          <a:noFill/>
        </p:spPr>
        <p:txBody>
          <a:bodyPr wrap="square" rtlCol="0">
            <a:spAutoFit/>
          </a:bodyPr>
          <a:lstStyle/>
          <a:p>
            <a:pPr marL="514350" indent="-514350"/>
            <a:r>
              <a:rPr lang="en-US" sz="2800" dirty="0" smtClean="0">
                <a:latin typeface="Calibri" pitchFamily="34" charset="0"/>
              </a:rPr>
              <a:t>Generating Dummy Variables: Advanced techniques</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1107726" y="836712"/>
            <a:ext cx="6582123" cy="5472608"/>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352928" cy="4524315"/>
          </a:xfrm>
          <a:prstGeom prst="rect">
            <a:avLst/>
          </a:prstGeom>
          <a:noFill/>
        </p:spPr>
        <p:txBody>
          <a:bodyPr wrap="square" rtlCol="0">
            <a:spAutoFit/>
          </a:bodyPr>
          <a:lstStyle/>
          <a:p>
            <a:pPr marL="514350" indent="-514350"/>
            <a:r>
              <a:rPr lang="en-US" sz="2800" dirty="0" smtClean="0">
                <a:latin typeface="Calibri" pitchFamily="34" charset="0"/>
              </a:rPr>
              <a:t>Generating Dummy Variables: Advanced techniques</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683568" y="1196752"/>
            <a:ext cx="7370469" cy="3816424"/>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352928" cy="4524315"/>
          </a:xfrm>
          <a:prstGeom prst="rect">
            <a:avLst/>
          </a:prstGeom>
          <a:noFill/>
        </p:spPr>
        <p:txBody>
          <a:bodyPr wrap="square" rtlCol="0">
            <a:spAutoFit/>
          </a:bodyPr>
          <a:lstStyle/>
          <a:p>
            <a:pPr marL="514350" indent="-514350"/>
            <a:r>
              <a:rPr lang="en-US" sz="2800" dirty="0" smtClean="0">
                <a:latin typeface="Calibri" pitchFamily="34" charset="0"/>
              </a:rPr>
              <a:t>Generating Dummy Variables: Advanced techniques</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11266" name="Picture 2"/>
          <p:cNvPicPr>
            <a:picLocks noChangeAspect="1" noChangeArrowheads="1"/>
          </p:cNvPicPr>
          <p:nvPr/>
        </p:nvPicPr>
        <p:blipFill>
          <a:blip r:embed="rId2" cstate="print"/>
          <a:srcRect/>
          <a:stretch>
            <a:fillRect/>
          </a:stretch>
        </p:blipFill>
        <p:spPr bwMode="auto">
          <a:xfrm>
            <a:off x="107504" y="1234127"/>
            <a:ext cx="8964488" cy="4643145"/>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764704"/>
            <a:ext cx="8280920" cy="9233297"/>
          </a:xfrm>
          <a:prstGeom prst="rect">
            <a:avLst/>
          </a:prstGeom>
          <a:noFill/>
        </p:spPr>
        <p:txBody>
          <a:bodyPr wrap="square" rtlCol="0">
            <a:spAutoFit/>
          </a:bodyPr>
          <a:lstStyle/>
          <a:p>
            <a:r>
              <a:rPr lang="en-US" sz="2400" b="1" dirty="0" smtClean="0"/>
              <a:t>What is important to know about the data</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data are derived from micro data (cumbersome)</a:t>
            </a:r>
          </a:p>
          <a:p>
            <a:pPr marL="342900" indent="-342900">
              <a:buFont typeface="Arial" panose="020B0604020202020204" pitchFamily="34" charset="0"/>
              <a:buChar char="•"/>
            </a:pPr>
            <a:r>
              <a:rPr lang="en-US" sz="2400" dirty="0" smtClean="0"/>
              <a:t>Denmark: IDA register data (social security data)</a:t>
            </a:r>
          </a:p>
          <a:p>
            <a:pPr marL="800100" lvl="1" indent="-342900">
              <a:buFont typeface="Arial" panose="020B0604020202020204" pitchFamily="34" charset="0"/>
              <a:buChar char="•"/>
            </a:pPr>
            <a:r>
              <a:rPr lang="en-US" sz="2400" dirty="0"/>
              <a:t>w</a:t>
            </a:r>
            <a:r>
              <a:rPr lang="en-US" sz="2400" dirty="0" smtClean="0"/>
              <a:t>hole universe of the population</a:t>
            </a:r>
          </a:p>
          <a:p>
            <a:pPr marL="342900" indent="-342900">
              <a:buFont typeface="Arial" panose="020B0604020202020204" pitchFamily="34" charset="0"/>
              <a:buChar char="•"/>
            </a:pPr>
            <a:r>
              <a:rPr lang="en-US" sz="2400" dirty="0" smtClean="0"/>
              <a:t>Germany: IEB register data (social security records)</a:t>
            </a:r>
          </a:p>
          <a:p>
            <a:pPr marL="800100" lvl="1" indent="-342900">
              <a:buFont typeface="Arial" panose="020B0604020202020204" pitchFamily="34" charset="0"/>
              <a:buChar char="•"/>
            </a:pPr>
            <a:r>
              <a:rPr lang="en-US" sz="2400" dirty="0" smtClean="0"/>
              <a:t>5% sample</a:t>
            </a:r>
          </a:p>
          <a:p>
            <a:pPr marL="342900" indent="-342900">
              <a:buFont typeface="Arial" panose="020B0604020202020204" pitchFamily="34" charset="0"/>
              <a:buChar char="•"/>
            </a:pPr>
            <a:r>
              <a:rPr lang="en-US" sz="2400" dirty="0" smtClean="0"/>
              <a:t>UK: </a:t>
            </a:r>
            <a:r>
              <a:rPr lang="en-US" sz="2400" dirty="0" err="1" smtClean="0"/>
              <a:t>Labour</a:t>
            </a:r>
            <a:r>
              <a:rPr lang="en-US" sz="2400" dirty="0" smtClean="0"/>
              <a:t> Force Survey data</a:t>
            </a:r>
          </a:p>
          <a:p>
            <a:pPr marL="800100" lvl="1" indent="-342900">
              <a:buFont typeface="Arial" panose="020B0604020202020204" pitchFamily="34" charset="0"/>
              <a:buChar char="•"/>
            </a:pPr>
            <a:r>
              <a:rPr lang="en-US" sz="2400" dirty="0" smtClean="0"/>
              <a:t>0,5-1% sample of population</a:t>
            </a:r>
          </a:p>
          <a:p>
            <a:pPr marL="342900" indent="-342900">
              <a:buFont typeface="Arial" panose="020B0604020202020204" pitchFamily="34" charset="0"/>
              <a:buChar char="•"/>
            </a:pPr>
            <a:r>
              <a:rPr lang="en-US" sz="2400" dirty="0" smtClean="0"/>
              <a:t>Differences</a:t>
            </a:r>
          </a:p>
          <a:p>
            <a:pPr marL="800100" lvl="1" indent="-342900">
              <a:buFont typeface="Arial" panose="020B0604020202020204" pitchFamily="34" charset="0"/>
              <a:buChar char="•"/>
            </a:pPr>
            <a:r>
              <a:rPr lang="en-US" sz="2400" dirty="0" smtClean="0"/>
              <a:t>Country of birth (DK, UK), nationality and past nationality (DE)</a:t>
            </a:r>
          </a:p>
          <a:p>
            <a:pPr marL="800100" lvl="1" indent="-342900">
              <a:buFont typeface="Arial" panose="020B0604020202020204" pitchFamily="34" charset="0"/>
              <a:buChar char="•"/>
            </a:pPr>
            <a:r>
              <a:rPr lang="en-US" sz="2400" dirty="0" smtClean="0"/>
              <a:t>Education: degrees (DE and DK), years of schooling (UK) due to educational systems</a:t>
            </a:r>
          </a:p>
          <a:p>
            <a:pPr marL="342900" indent="-342900">
              <a:buFont typeface="Arial" panose="020B0604020202020204" pitchFamily="34" charset="0"/>
              <a:buChar char="•"/>
            </a:pPr>
            <a:r>
              <a:rPr lang="en-US" sz="2400" dirty="0" smtClean="0"/>
              <a:t>Many, many details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indent="-342900">
              <a:buFontTx/>
              <a:buChar char="-"/>
            </a:pPr>
            <a:endParaRPr lang="en-US" dirty="0"/>
          </a:p>
        </p:txBody>
      </p:sp>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9744955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34141"/>
            <a:ext cx="8424936" cy="10525958"/>
          </a:xfrm>
          <a:prstGeom prst="rect">
            <a:avLst/>
          </a:prstGeom>
          <a:noFill/>
        </p:spPr>
        <p:txBody>
          <a:bodyPr wrap="square" rtlCol="0">
            <a:spAutoFit/>
          </a:bodyPr>
          <a:lstStyle/>
          <a:p>
            <a:pPr marL="514350" indent="-514350"/>
            <a:r>
              <a:rPr lang="en-US" sz="2800" b="1" dirty="0" smtClean="0">
                <a:latin typeface="Calibri" pitchFamily="34" charset="0"/>
              </a:rPr>
              <a:t>Log transformation</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Econometrics is linear, while the real world is non-linear, e.g. concave, convex</a:t>
            </a:r>
          </a:p>
          <a:p>
            <a:pPr marL="514350" indent="-514350">
              <a:buFont typeface="Arial" pitchFamily="34" charset="0"/>
              <a:buChar char="•"/>
            </a:pPr>
            <a:r>
              <a:rPr lang="en-US" sz="2800" dirty="0" smtClean="0">
                <a:latin typeface="Calibri" pitchFamily="34" charset="0"/>
              </a:rPr>
              <a:t>Replacing linear variable into log variable allows estimating non-linear </a:t>
            </a:r>
            <a:r>
              <a:rPr lang="en-US" sz="2800" dirty="0" err="1" smtClean="0">
                <a:latin typeface="Calibri" pitchFamily="34" charset="0"/>
              </a:rPr>
              <a:t>realtionships</a:t>
            </a:r>
            <a:r>
              <a:rPr lang="en-US" sz="2800" dirty="0" smtClean="0">
                <a:latin typeface="Calibri" pitchFamily="34" charset="0"/>
              </a:rPr>
              <a:t> between two variables</a:t>
            </a:r>
          </a:p>
          <a:p>
            <a:pPr marL="514350" indent="-514350">
              <a:buFont typeface="Arial" pitchFamily="34" charset="0"/>
              <a:buChar char="•"/>
            </a:pPr>
            <a:r>
              <a:rPr lang="en-US" sz="2800" dirty="0" smtClean="0">
                <a:latin typeface="Calibri" pitchFamily="34" charset="0"/>
              </a:rPr>
              <a:t>Transforming variables into log variables</a:t>
            </a:r>
          </a:p>
          <a:p>
            <a:pPr marL="514350" indent="-514350">
              <a:buFont typeface="Arial" pitchFamily="34" charset="0"/>
              <a:buChar char="•"/>
            </a:pPr>
            <a:r>
              <a:rPr lang="en-US" sz="2800" dirty="0" smtClean="0">
                <a:latin typeface="Calibri" pitchFamily="34" charset="0"/>
              </a:rPr>
              <a:t>Syntax:</a:t>
            </a:r>
          </a:p>
          <a:p>
            <a:pPr marL="971550" lvl="1" indent="-514350">
              <a:buFont typeface="Arial" pitchFamily="34" charset="0"/>
              <a:buChar char="•"/>
            </a:pPr>
            <a:r>
              <a:rPr lang="en-US" sz="2800" b="1" dirty="0" smtClean="0">
                <a:latin typeface="Calibri" pitchFamily="34" charset="0"/>
              </a:rPr>
              <a:t>gen  </a:t>
            </a:r>
            <a:r>
              <a:rPr lang="en-US" sz="2800" b="1" dirty="0" err="1" smtClean="0">
                <a:latin typeface="Calibri" pitchFamily="34" charset="0"/>
              </a:rPr>
              <a:t>ln_wijt</a:t>
            </a:r>
            <a:r>
              <a:rPr lang="en-US" sz="2800" b="1" dirty="0" smtClean="0">
                <a:latin typeface="Calibri" pitchFamily="34" charset="0"/>
              </a:rPr>
              <a:t> = </a:t>
            </a:r>
            <a:r>
              <a:rPr lang="en-US" sz="2800" b="1" dirty="0" err="1" smtClean="0">
                <a:latin typeface="Calibri" pitchFamily="34" charset="0"/>
              </a:rPr>
              <a:t>ln</a:t>
            </a:r>
            <a:r>
              <a:rPr lang="en-US" sz="2800" b="1" dirty="0" smtClean="0">
                <a:latin typeface="Calibri" pitchFamily="34" charset="0"/>
              </a:rPr>
              <a:t> </a:t>
            </a:r>
            <a:r>
              <a:rPr lang="en-US" sz="2800" b="1" dirty="0" err="1" smtClean="0">
                <a:latin typeface="Calibri" pitchFamily="34" charset="0"/>
              </a:rPr>
              <a:t>wijt</a:t>
            </a:r>
            <a:endParaRPr lang="en-US" sz="2800" b="1" dirty="0" smtClean="0">
              <a:latin typeface="Calibri" pitchFamily="34" charset="0"/>
            </a:endParaRPr>
          </a:p>
          <a:p>
            <a:pPr marL="514350" indent="-514350">
              <a:buFont typeface="Arial" pitchFamily="34" charset="0"/>
              <a:buChar char="•"/>
            </a:pPr>
            <a:r>
              <a:rPr lang="en-US" sz="2800" dirty="0" smtClean="0">
                <a:latin typeface="Calibri" pitchFamily="34" charset="0"/>
              </a:rPr>
              <a:t>By using again the gen command you can transform the wage variable </a:t>
            </a:r>
            <a:r>
              <a:rPr lang="en-US" sz="2800" dirty="0" err="1" smtClean="0">
                <a:latin typeface="Calibri" pitchFamily="34" charset="0"/>
              </a:rPr>
              <a:t>wijt</a:t>
            </a:r>
            <a:r>
              <a:rPr lang="en-US" sz="2800" dirty="0" smtClean="0">
                <a:latin typeface="Calibri" pitchFamily="34" charset="0"/>
              </a:rPr>
              <a:t> into the natural logarithm of the wage by applying the </a:t>
            </a:r>
            <a:r>
              <a:rPr lang="en-US" sz="2800" b="1" dirty="0" err="1" smtClean="0">
                <a:latin typeface="Calibri" pitchFamily="34" charset="0"/>
              </a:rPr>
              <a:t>ln</a:t>
            </a:r>
            <a:r>
              <a:rPr lang="en-US" sz="2800" dirty="0" smtClean="0">
                <a:latin typeface="Calibri" pitchFamily="34" charset="0"/>
              </a:rPr>
              <a:t> operator</a:t>
            </a: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034141"/>
            <a:ext cx="8424936" cy="5262979"/>
          </a:xfrm>
          <a:prstGeom prst="rect">
            <a:avLst/>
          </a:prstGeom>
          <a:noFill/>
        </p:spPr>
        <p:txBody>
          <a:bodyPr wrap="square" rtlCol="0">
            <a:spAutoFit/>
          </a:bodyPr>
          <a:lstStyle/>
          <a:p>
            <a:pPr marL="514350" indent="-514350"/>
            <a:r>
              <a:rPr lang="en-US" sz="2800" b="1" dirty="0" smtClean="0">
                <a:latin typeface="Calibri" pitchFamily="34" charset="0"/>
              </a:rPr>
              <a:t>Log transformation</a:t>
            </a:r>
          </a:p>
          <a:p>
            <a:pPr marL="514350" indent="-514350">
              <a:buFont typeface="Arial" pitchFamily="34" charset="0"/>
              <a:buChar char="•"/>
            </a:pPr>
            <a:r>
              <a:rPr lang="en-US" sz="2800" dirty="0" smtClean="0">
                <a:latin typeface="Calibri" pitchFamily="34" charset="0"/>
              </a:rPr>
              <a:t>Econometrics is linear, while the real world is non-linear, e.g. concave, convex</a:t>
            </a:r>
          </a:p>
          <a:p>
            <a:pPr marL="514350" indent="-514350">
              <a:buFont typeface="Arial" pitchFamily="34" charset="0"/>
              <a:buChar char="•"/>
            </a:pPr>
            <a:r>
              <a:rPr lang="en-US" sz="2800" dirty="0" smtClean="0">
                <a:latin typeface="Calibri" pitchFamily="34" charset="0"/>
              </a:rPr>
              <a:t>Replacing linear variable into log variable allows estimating non-linear relationships between two variables</a:t>
            </a:r>
          </a:p>
          <a:p>
            <a:pPr marL="514350" indent="-514350">
              <a:buFont typeface="Arial" pitchFamily="34" charset="0"/>
              <a:buChar char="•"/>
            </a:pPr>
            <a:r>
              <a:rPr lang="en-US" sz="2800" dirty="0" smtClean="0">
                <a:latin typeface="Calibri" pitchFamily="34" charset="0"/>
              </a:rPr>
              <a:t>If the dependent and the independent variable are transformed into natural logs we have moreover a nice interpretation of the coefficient: it is an elasticity, i.e. tells you by how many per cent the dependent variable changes if the independent variable changes by 1 per cent</a:t>
            </a: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581861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352928" cy="4524315"/>
          </a:xfrm>
          <a:prstGeom prst="rect">
            <a:avLst/>
          </a:prstGeom>
          <a:noFill/>
        </p:spPr>
        <p:txBody>
          <a:bodyPr wrap="square" rtlCol="0">
            <a:spAutoFit/>
          </a:bodyPr>
          <a:lstStyle/>
          <a:p>
            <a:pPr marL="514350" indent="-514350"/>
            <a:r>
              <a:rPr lang="en-US" sz="2800" dirty="0" smtClean="0">
                <a:latin typeface="Calibri" pitchFamily="34" charset="0"/>
              </a:rPr>
              <a:t>Transforming data</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683568" y="836712"/>
            <a:ext cx="3095625" cy="233362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2628081" y="2892127"/>
            <a:ext cx="6048375" cy="3705225"/>
          </a:xfrm>
          <a:prstGeom prst="rect">
            <a:avLst/>
          </a:prstGeom>
          <a:noFill/>
          <a:ln w="9525">
            <a:noFill/>
            <a:miter lim="800000"/>
            <a:headEnd/>
            <a:tailEnd/>
          </a:ln>
        </p:spPr>
      </p:pic>
      <p:sp>
        <p:nvSpPr>
          <p:cNvPr id="6"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692696"/>
            <a:ext cx="8424936" cy="10095071"/>
          </a:xfrm>
          <a:prstGeom prst="rect">
            <a:avLst/>
          </a:prstGeom>
          <a:noFill/>
        </p:spPr>
        <p:txBody>
          <a:bodyPr wrap="square" rtlCol="0">
            <a:spAutoFit/>
          </a:bodyPr>
          <a:lstStyle/>
          <a:p>
            <a:pPr marL="514350" indent="-514350"/>
            <a:r>
              <a:rPr lang="en-US" sz="2800" b="1" dirty="0" smtClean="0">
                <a:latin typeface="Calibri" pitchFamily="34" charset="0"/>
              </a:rPr>
              <a:t>Organize your data with </a:t>
            </a:r>
            <a:r>
              <a:rPr lang="en-US" sz="2800" b="1" dirty="0" err="1" smtClean="0">
                <a:latin typeface="Calibri" pitchFamily="34" charset="0"/>
              </a:rPr>
              <a:t>globals</a:t>
            </a:r>
            <a:r>
              <a:rPr lang="en-US" sz="2800" dirty="0" smtClean="0">
                <a:latin typeface="Calibri" pitchFamily="34" charset="0"/>
              </a:rPr>
              <a:t> </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It is not convenient if you have to work with too many variables, e.g. 200 dummy variables (that is cumbersome to type some by hand)</a:t>
            </a:r>
          </a:p>
          <a:p>
            <a:pPr marL="514350" indent="-514350">
              <a:buFont typeface="Arial" pitchFamily="34" charset="0"/>
              <a:buChar char="•"/>
            </a:pPr>
            <a:r>
              <a:rPr lang="en-US" sz="2800" dirty="0" smtClean="0">
                <a:latin typeface="Calibri" pitchFamily="34" charset="0"/>
              </a:rPr>
              <a:t>You can define </a:t>
            </a:r>
            <a:r>
              <a:rPr lang="en-US" sz="2800" dirty="0" err="1" smtClean="0">
                <a:latin typeface="Calibri" pitchFamily="34" charset="0"/>
              </a:rPr>
              <a:t>globals</a:t>
            </a:r>
            <a:r>
              <a:rPr lang="en-US" sz="2800" dirty="0" smtClean="0">
                <a:latin typeface="Calibri" pitchFamily="34" charset="0"/>
              </a:rPr>
              <a:t>, which comprise many variables</a:t>
            </a:r>
          </a:p>
          <a:p>
            <a:pPr marL="514350" indent="-514350">
              <a:buFont typeface="Arial" pitchFamily="34" charset="0"/>
              <a:buChar char="•"/>
            </a:pPr>
            <a:r>
              <a:rPr lang="en-US" sz="2800" dirty="0" smtClean="0">
                <a:latin typeface="Calibri" pitchFamily="34" charset="0"/>
              </a:rPr>
              <a:t>Syntax:</a:t>
            </a:r>
          </a:p>
          <a:p>
            <a:pPr marL="971550" lvl="1" indent="-514350">
              <a:buFont typeface="Arial" pitchFamily="34" charset="0"/>
              <a:buChar char="•"/>
            </a:pPr>
            <a:r>
              <a:rPr lang="en-US" sz="2800" b="1" dirty="0" err="1" smtClean="0">
                <a:latin typeface="Calibri" pitchFamily="34" charset="0"/>
              </a:rPr>
              <a:t>glo</a:t>
            </a:r>
            <a:r>
              <a:rPr lang="en-US" sz="2800" b="1" dirty="0" smtClean="0">
                <a:latin typeface="Calibri" pitchFamily="34" charset="0"/>
              </a:rPr>
              <a:t> [name of global [list of variables]</a:t>
            </a:r>
          </a:p>
          <a:p>
            <a:pPr marL="971550" lvl="1" indent="-514350">
              <a:buFont typeface="Arial" pitchFamily="34" charset="0"/>
              <a:buChar char="•"/>
            </a:pPr>
            <a:r>
              <a:rPr lang="en-US" sz="2800" b="1" dirty="0" err="1" smtClean="0">
                <a:latin typeface="Calibri" pitchFamily="34" charset="0"/>
              </a:rPr>
              <a:t>glo</a:t>
            </a:r>
            <a:r>
              <a:rPr lang="en-US" sz="2800" b="1" dirty="0" smtClean="0">
                <a:latin typeface="Calibri" pitchFamily="34" charset="0"/>
              </a:rPr>
              <a:t> Di  Ded_1  Ded_2 D_ed3</a:t>
            </a:r>
          </a:p>
          <a:p>
            <a:pPr marL="514350" indent="-514350">
              <a:buFont typeface="Arial" pitchFamily="34" charset="0"/>
              <a:buChar char="•"/>
            </a:pPr>
            <a:r>
              <a:rPr lang="en-US" sz="2800" dirty="0" err="1" smtClean="0">
                <a:latin typeface="Calibri" pitchFamily="34" charset="0"/>
              </a:rPr>
              <a:t>i.e</a:t>
            </a:r>
            <a:r>
              <a:rPr lang="en-US" sz="2800" dirty="0" smtClean="0">
                <a:latin typeface="Calibri" pitchFamily="34" charset="0"/>
              </a:rPr>
              <a:t> the global </a:t>
            </a:r>
            <a:r>
              <a:rPr lang="en-US" sz="2800" b="1" dirty="0" smtClean="0">
                <a:latin typeface="Calibri" pitchFamily="34" charset="0"/>
              </a:rPr>
              <a:t>Di</a:t>
            </a:r>
            <a:r>
              <a:rPr lang="en-US" sz="2800" dirty="0" smtClean="0">
                <a:latin typeface="Calibri" pitchFamily="34" charset="0"/>
              </a:rPr>
              <a:t> consists of the variables </a:t>
            </a:r>
            <a:r>
              <a:rPr lang="en-US" sz="2800" b="1" dirty="0" smtClean="0">
                <a:latin typeface="Calibri" pitchFamily="34" charset="0"/>
              </a:rPr>
              <a:t>Ded_1 Ded_2</a:t>
            </a:r>
            <a:r>
              <a:rPr lang="en-US" sz="2800" dirty="0" smtClean="0">
                <a:latin typeface="Calibri" pitchFamily="34" charset="0"/>
              </a:rPr>
              <a:t> and </a:t>
            </a:r>
            <a:r>
              <a:rPr lang="en-US" sz="2800" b="1" dirty="0" smtClean="0">
                <a:latin typeface="Calibri" pitchFamily="34" charset="0"/>
              </a:rPr>
              <a:t>Ded_3</a:t>
            </a:r>
          </a:p>
          <a:p>
            <a:pPr marL="514350" indent="-514350">
              <a:buFont typeface="Arial" pitchFamily="34" charset="0"/>
              <a:buChar char="•"/>
            </a:pPr>
            <a:r>
              <a:rPr lang="en-US" sz="2800" dirty="0" smtClean="0">
                <a:latin typeface="Calibri" pitchFamily="34" charset="0"/>
              </a:rPr>
              <a:t>If you want to use the global later you have to type </a:t>
            </a:r>
          </a:p>
          <a:p>
            <a:pPr marL="971550" lvl="1" indent="-514350">
              <a:buFont typeface="Arial" pitchFamily="34" charset="0"/>
              <a:buChar char="•"/>
            </a:pPr>
            <a:r>
              <a:rPr lang="en-US" sz="2800" b="1" dirty="0" smtClean="0">
                <a:latin typeface="Calibri" pitchFamily="34" charset="0"/>
              </a:rPr>
              <a:t>$[</a:t>
            </a:r>
            <a:r>
              <a:rPr lang="en-US" sz="2800" b="1" dirty="0" err="1" smtClean="0">
                <a:latin typeface="Calibri" pitchFamily="34" charset="0"/>
              </a:rPr>
              <a:t>globalname</a:t>
            </a:r>
            <a:r>
              <a:rPr lang="en-US" sz="2800" b="1" dirty="0" smtClean="0">
                <a:latin typeface="Calibri" pitchFamily="34" charset="0"/>
              </a:rPr>
              <a:t>]</a:t>
            </a:r>
            <a:r>
              <a:rPr lang="en-US" sz="2800" dirty="0" smtClean="0">
                <a:latin typeface="Calibri" pitchFamily="34" charset="0"/>
              </a:rPr>
              <a:t>, i.e. </a:t>
            </a:r>
            <a:r>
              <a:rPr lang="en-US" sz="2800" b="1" dirty="0" smtClean="0">
                <a:latin typeface="Calibri" pitchFamily="34" charset="0"/>
              </a:rPr>
              <a:t>$Di</a:t>
            </a:r>
            <a:r>
              <a:rPr lang="en-US" sz="2800" dirty="0" smtClean="0">
                <a:latin typeface="Calibri" pitchFamily="34" charset="0"/>
              </a:rPr>
              <a:t>	</a:t>
            </a: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352928" cy="4524315"/>
          </a:xfrm>
          <a:prstGeom prst="rect">
            <a:avLst/>
          </a:prstGeom>
          <a:noFill/>
        </p:spPr>
        <p:txBody>
          <a:bodyPr wrap="square" rtlCol="0">
            <a:spAutoFit/>
          </a:bodyPr>
          <a:lstStyle/>
          <a:p>
            <a:pPr marL="514350" indent="-514350"/>
            <a:r>
              <a:rPr lang="en-US" sz="2800" dirty="0" smtClean="0">
                <a:latin typeface="Calibri" pitchFamily="34" charset="0"/>
              </a:rPr>
              <a:t>Creating </a:t>
            </a:r>
            <a:r>
              <a:rPr lang="en-US" sz="2800" dirty="0" err="1" smtClean="0">
                <a:latin typeface="Calibri" pitchFamily="34" charset="0"/>
              </a:rPr>
              <a:t>globals</a:t>
            </a:r>
            <a:endParaRPr lang="en-US" sz="2800" dirty="0" smtClean="0">
              <a:latin typeface="Calibri" pitchFamily="34" charset="0"/>
            </a:endParaRP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12290" name="Picture 2"/>
          <p:cNvPicPr>
            <a:picLocks noChangeAspect="1" noChangeArrowheads="1"/>
          </p:cNvPicPr>
          <p:nvPr/>
        </p:nvPicPr>
        <p:blipFill>
          <a:blip r:embed="rId2" cstate="print"/>
          <a:srcRect/>
          <a:stretch>
            <a:fillRect/>
          </a:stretch>
        </p:blipFill>
        <p:spPr bwMode="auto">
          <a:xfrm>
            <a:off x="155004" y="1031329"/>
            <a:ext cx="8953500" cy="5133975"/>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980728"/>
            <a:ext cx="8424936" cy="9233297"/>
          </a:xfrm>
          <a:prstGeom prst="rect">
            <a:avLst/>
          </a:prstGeom>
          <a:noFill/>
        </p:spPr>
        <p:txBody>
          <a:bodyPr wrap="square" rtlCol="0">
            <a:spAutoFit/>
          </a:bodyPr>
          <a:lstStyle/>
          <a:p>
            <a:pPr marL="514350" indent="-514350"/>
            <a:r>
              <a:rPr lang="en-US" sz="2800" b="1" dirty="0" smtClean="0">
                <a:latin typeface="Calibri" pitchFamily="34" charset="0"/>
              </a:rPr>
              <a:t>9	Descriptive statistics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Any econometric analysis requires in the first step that you provide descriptive statistics to the reader. This helps to understand what’s going on</a:t>
            </a:r>
          </a:p>
          <a:p>
            <a:pPr marL="514350" indent="-514350">
              <a:buFont typeface="Arial" pitchFamily="34" charset="0"/>
              <a:buChar char="•"/>
            </a:pPr>
            <a:r>
              <a:rPr lang="en-US" sz="2800" dirty="0" smtClean="0">
                <a:latin typeface="Calibri" pitchFamily="34" charset="0"/>
              </a:rPr>
              <a:t>This can be easily done with the </a:t>
            </a:r>
            <a:r>
              <a:rPr lang="en-US" sz="2800" b="1" dirty="0" smtClean="0">
                <a:latin typeface="Calibri" pitchFamily="34" charset="0"/>
              </a:rPr>
              <a:t>sum</a:t>
            </a:r>
            <a:r>
              <a:rPr lang="en-US" sz="2800" dirty="0" smtClean="0">
                <a:latin typeface="Calibri" pitchFamily="34" charset="0"/>
              </a:rPr>
              <a:t> command</a:t>
            </a:r>
          </a:p>
          <a:p>
            <a:pPr marL="971550" lvl="1" indent="-514350">
              <a:buFont typeface="Arial" pitchFamily="34" charset="0"/>
              <a:buChar char="•"/>
            </a:pPr>
            <a:r>
              <a:rPr lang="en-US" sz="2800" b="1" dirty="0" smtClean="0">
                <a:latin typeface="Calibri" pitchFamily="34" charset="0"/>
              </a:rPr>
              <a:t>sum [variable name(s)]</a:t>
            </a:r>
          </a:p>
          <a:p>
            <a:pPr marL="971550" lvl="1" indent="-514350">
              <a:buFont typeface="Arial" pitchFamily="34" charset="0"/>
              <a:buChar char="•"/>
            </a:pPr>
            <a:r>
              <a:rPr lang="en-US" sz="2800" b="1" dirty="0" smtClean="0">
                <a:latin typeface="Calibri" pitchFamily="34" charset="0"/>
              </a:rPr>
              <a:t>sum  </a:t>
            </a:r>
            <a:r>
              <a:rPr lang="en-US" sz="2800" b="1" dirty="0" err="1" smtClean="0">
                <a:latin typeface="Calibri" pitchFamily="34" charset="0"/>
              </a:rPr>
              <a:t>LHijt</a:t>
            </a:r>
            <a:r>
              <a:rPr lang="en-US" sz="2800" b="1" dirty="0" smtClean="0">
                <a:latin typeface="Calibri" pitchFamily="34" charset="0"/>
              </a:rPr>
              <a:t> </a:t>
            </a:r>
            <a:r>
              <a:rPr lang="en-US" sz="2800" b="1" dirty="0" err="1" smtClean="0">
                <a:latin typeface="Calibri" pitchFamily="34" charset="0"/>
              </a:rPr>
              <a:t>LFijt</a:t>
            </a:r>
            <a:r>
              <a:rPr lang="en-US" sz="2800" b="1" dirty="0" smtClean="0">
                <a:latin typeface="Calibri" pitchFamily="34" charset="0"/>
              </a:rPr>
              <a:t> </a:t>
            </a:r>
            <a:r>
              <a:rPr lang="en-US" sz="2800" b="1" dirty="0" err="1" smtClean="0">
                <a:latin typeface="Calibri" pitchFamily="34" charset="0"/>
              </a:rPr>
              <a:t>wijt</a:t>
            </a:r>
            <a:r>
              <a:rPr lang="en-US" sz="2800" b="1" dirty="0" smtClean="0">
                <a:latin typeface="Calibri" pitchFamily="34" charset="0"/>
              </a:rPr>
              <a:t> </a:t>
            </a:r>
            <a:r>
              <a:rPr lang="en-US" sz="2800" b="1" dirty="0" err="1" smtClean="0">
                <a:latin typeface="Calibri" pitchFamily="34" charset="0"/>
              </a:rPr>
              <a:t>ln_wijt</a:t>
            </a:r>
            <a:endParaRPr lang="en-US" sz="2800" b="1" dirty="0" smtClean="0">
              <a:latin typeface="Calibri" pitchFamily="34" charset="0"/>
            </a:endParaRPr>
          </a:p>
          <a:p>
            <a:pPr marL="514350" indent="-514350">
              <a:buFont typeface="Arial" pitchFamily="34" charset="0"/>
              <a:buChar char="•"/>
            </a:pPr>
            <a:r>
              <a:rPr lang="en-US" sz="2800" dirty="0" smtClean="0">
                <a:latin typeface="Calibri" pitchFamily="34" charset="0"/>
              </a:rPr>
              <a:t>The sum command creates a table with the complete descriptive statistics,   i.e. observations, mean, standard deviation, minimum, maximum</a:t>
            </a: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352928" cy="4524315"/>
          </a:xfrm>
          <a:prstGeom prst="rect">
            <a:avLst/>
          </a:prstGeom>
          <a:noFill/>
        </p:spPr>
        <p:txBody>
          <a:bodyPr wrap="square" rtlCol="0">
            <a:spAutoFit/>
          </a:bodyPr>
          <a:lstStyle/>
          <a:p>
            <a:pPr marL="514350" indent="-514350"/>
            <a:r>
              <a:rPr lang="en-US" sz="2800" dirty="0" smtClean="0">
                <a:latin typeface="Calibri" pitchFamily="34" charset="0"/>
              </a:rPr>
              <a:t>Summary statistics</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611560" y="1772419"/>
            <a:ext cx="4048125" cy="1152525"/>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309828" y="3140969"/>
            <a:ext cx="8727303" cy="3096343"/>
          </a:xfrm>
          <a:prstGeom prst="rect">
            <a:avLst/>
          </a:prstGeom>
          <a:noFill/>
          <a:ln w="9525">
            <a:noFill/>
            <a:miter lim="800000"/>
            <a:headEnd/>
            <a:tailEnd/>
          </a:ln>
        </p:spPr>
      </p:pic>
      <p:sp>
        <p:nvSpPr>
          <p:cNvPr id="3" name="Textfeld 2"/>
          <p:cNvSpPr txBox="1"/>
          <p:nvPr/>
        </p:nvSpPr>
        <p:spPr>
          <a:xfrm>
            <a:off x="394901" y="970674"/>
            <a:ext cx="6595075" cy="523220"/>
          </a:xfrm>
          <a:prstGeom prst="rect">
            <a:avLst/>
          </a:prstGeom>
          <a:noFill/>
        </p:spPr>
        <p:txBody>
          <a:bodyPr wrap="none" rtlCol="0">
            <a:spAutoFit/>
          </a:bodyPr>
          <a:lstStyle/>
          <a:p>
            <a:r>
              <a:rPr lang="de-DE" sz="2800" dirty="0" smtClean="0"/>
              <a:t>Summary </a:t>
            </a:r>
            <a:r>
              <a:rPr lang="de-DE" sz="2800" dirty="0" err="1" smtClean="0"/>
              <a:t>statistics</a:t>
            </a:r>
            <a:r>
              <a:rPr lang="de-DE" sz="2800" dirty="0" smtClean="0"/>
              <a:t>/ </a:t>
            </a:r>
            <a:r>
              <a:rPr lang="de-DE" sz="2800" dirty="0" err="1" smtClean="0"/>
              <a:t>descriptive</a:t>
            </a:r>
            <a:r>
              <a:rPr lang="de-DE" sz="2800" dirty="0" smtClean="0"/>
              <a:t> </a:t>
            </a:r>
            <a:r>
              <a:rPr lang="de-DE" sz="2800" dirty="0" err="1" smtClean="0"/>
              <a:t>statistics</a:t>
            </a:r>
            <a:endParaRPr lang="de-DE" sz="2800" dirty="0"/>
          </a:p>
        </p:txBody>
      </p:sp>
      <p:sp>
        <p:nvSpPr>
          <p:cNvPr id="7"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113114"/>
            <a:ext cx="8424936" cy="7078861"/>
          </a:xfrm>
          <a:prstGeom prst="rect">
            <a:avLst/>
          </a:prstGeom>
          <a:noFill/>
        </p:spPr>
        <p:txBody>
          <a:bodyPr wrap="square" rtlCol="0">
            <a:spAutoFit/>
          </a:bodyPr>
          <a:lstStyle/>
          <a:p>
            <a:pPr marL="514350" indent="-514350"/>
            <a:r>
              <a:rPr lang="en-US" sz="2800" b="1" dirty="0" smtClean="0">
                <a:latin typeface="Calibri" pitchFamily="34" charset="0"/>
              </a:rPr>
              <a:t>10	Making graphs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Present your data graphically</a:t>
            </a:r>
          </a:p>
          <a:p>
            <a:pPr marL="514350" indent="-514350">
              <a:buFont typeface="Arial" pitchFamily="34" charset="0"/>
              <a:buChar char="•"/>
            </a:pPr>
            <a:r>
              <a:rPr lang="en-US" sz="2800" dirty="0" smtClean="0">
                <a:latin typeface="Calibri" pitchFamily="34" charset="0"/>
              </a:rPr>
              <a:t>It is usually helpful if you present the main information /</a:t>
            </a:r>
            <a:r>
              <a:rPr lang="en-US" sz="2800" dirty="0" err="1" smtClean="0">
                <a:latin typeface="Calibri" pitchFamily="34" charset="0"/>
              </a:rPr>
              <a:t>vairables</a:t>
            </a:r>
            <a:r>
              <a:rPr lang="en-US" sz="2800" dirty="0" smtClean="0">
                <a:latin typeface="Calibri" pitchFamily="34" charset="0"/>
              </a:rPr>
              <a:t> in your data set graphically</a:t>
            </a:r>
          </a:p>
          <a:p>
            <a:pPr marL="514350" indent="-514350">
              <a:buFont typeface="Arial" pitchFamily="34" charset="0"/>
              <a:buChar char="•"/>
            </a:pPr>
            <a:r>
              <a:rPr lang="en-US" sz="2800" dirty="0" smtClean="0">
                <a:latin typeface="Calibri" pitchFamily="34" charset="0"/>
              </a:rPr>
              <a:t>There are many graphical commands, use the </a:t>
            </a:r>
            <a:r>
              <a:rPr lang="en-US" sz="2800" b="1" dirty="0" smtClean="0">
                <a:latin typeface="Calibri" pitchFamily="34" charset="0"/>
              </a:rPr>
              <a:t>Graphics</a:t>
            </a:r>
            <a:r>
              <a:rPr lang="en-US" sz="2800" dirty="0" smtClean="0">
                <a:latin typeface="Calibri" pitchFamily="34" charset="0"/>
              </a:rPr>
              <a:t> </a:t>
            </a:r>
            <a:r>
              <a:rPr lang="en-US" sz="2800" dirty="0" err="1" smtClean="0">
                <a:latin typeface="Calibri" pitchFamily="34" charset="0"/>
              </a:rPr>
              <a:t>menue</a:t>
            </a:r>
            <a:r>
              <a:rPr lang="en-US" sz="2800" dirty="0" smtClean="0">
                <a:latin typeface="Calibri" pitchFamily="34" charset="0"/>
              </a:rPr>
              <a:t> or the respective commands</a:t>
            </a: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1113114"/>
            <a:ext cx="8424936" cy="5262979"/>
          </a:xfrm>
          <a:prstGeom prst="rect">
            <a:avLst/>
          </a:prstGeom>
          <a:noFill/>
        </p:spPr>
        <p:txBody>
          <a:bodyPr wrap="square" rtlCol="0">
            <a:spAutoFit/>
          </a:bodyPr>
          <a:lstStyle/>
          <a:p>
            <a:pPr marL="514350" indent="-514350"/>
            <a:r>
              <a:rPr lang="en-US" sz="2800" b="1" dirty="0" smtClean="0">
                <a:latin typeface="Calibri" pitchFamily="34" charset="0"/>
              </a:rPr>
              <a:t>Making graphs (cont.)</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a:latin typeface="Calibri" pitchFamily="34" charset="0"/>
              </a:rPr>
              <a:t>T</a:t>
            </a:r>
            <a:r>
              <a:rPr lang="en-US" sz="2800" dirty="0" smtClean="0">
                <a:latin typeface="Calibri" pitchFamily="34" charset="0"/>
              </a:rPr>
              <a:t>he simplest way is to show the development </a:t>
            </a:r>
            <a:br>
              <a:rPr lang="en-US" sz="2800" dirty="0" smtClean="0">
                <a:latin typeface="Calibri" pitchFamily="34" charset="0"/>
              </a:rPr>
            </a:br>
            <a:r>
              <a:rPr lang="en-US" sz="2800" dirty="0" smtClean="0">
                <a:latin typeface="Calibri" pitchFamily="34" charset="0"/>
              </a:rPr>
              <a:t>of your variable(s) over time</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Syntax:</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line [variable1] [variable2] if …</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line </a:t>
            </a:r>
            <a:r>
              <a:rPr lang="en-US" sz="2800" b="1" dirty="0" err="1" smtClean="0">
                <a:latin typeface="Calibri" pitchFamily="34" charset="0"/>
              </a:rPr>
              <a:t>wqjt</a:t>
            </a:r>
            <a:r>
              <a:rPr lang="en-US" sz="2800" b="1" dirty="0" smtClean="0">
                <a:latin typeface="Calibri" pitchFamily="34" charset="0"/>
              </a:rPr>
              <a:t> year if </a:t>
            </a:r>
            <a:r>
              <a:rPr lang="en-US" sz="2800" b="1" dirty="0" err="1" smtClean="0">
                <a:latin typeface="Calibri" pitchFamily="34" charset="0"/>
              </a:rPr>
              <a:t>ed</a:t>
            </a:r>
            <a:r>
              <a:rPr lang="en-US" sz="2800" b="1" dirty="0" smtClean="0">
                <a:latin typeface="Calibri" pitchFamily="34" charset="0"/>
              </a:rPr>
              <a:t>==1 &amp; ex == 1</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This produces a two-dimensional graph with the wage on the vertical and the year on the horizontal axis for education group 1 and experience group 1 </a:t>
            </a: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005130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352928" cy="4524315"/>
          </a:xfrm>
          <a:prstGeom prst="rect">
            <a:avLst/>
          </a:prstGeom>
          <a:noFill/>
        </p:spPr>
        <p:txBody>
          <a:bodyPr wrap="square" rtlCol="0">
            <a:spAutoFit/>
          </a:bodyPr>
          <a:lstStyle/>
          <a:p>
            <a:pPr marL="514350" indent="-514350"/>
            <a:r>
              <a:rPr lang="en-US" sz="2800" dirty="0" smtClean="0">
                <a:latin typeface="Calibri" pitchFamily="34" charset="0"/>
              </a:rPr>
              <a:t>Making a graph</a:t>
            </a:r>
          </a:p>
          <a:p>
            <a:pPr marL="514350" indent="-514350">
              <a:buAutoNum type="arabicPlain" startAt="2"/>
            </a:pPr>
            <a:endParaRPr lang="en-US" sz="2800" dirty="0" smtClean="0">
              <a:latin typeface="Calibri" pitchFamily="34" charset="0"/>
            </a:endParaRP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14338" name="Picture 2"/>
          <p:cNvPicPr>
            <a:picLocks noChangeAspect="1" noChangeArrowheads="1"/>
          </p:cNvPicPr>
          <p:nvPr/>
        </p:nvPicPr>
        <p:blipFill>
          <a:blip r:embed="rId2" cstate="print"/>
          <a:srcRect/>
          <a:stretch>
            <a:fillRect/>
          </a:stretch>
        </p:blipFill>
        <p:spPr bwMode="auto">
          <a:xfrm>
            <a:off x="467544" y="980728"/>
            <a:ext cx="8030472" cy="3312368"/>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1799271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764704"/>
            <a:ext cx="8280920" cy="5816977"/>
          </a:xfrm>
          <a:prstGeom prst="rect">
            <a:avLst/>
          </a:prstGeom>
          <a:noFill/>
        </p:spPr>
        <p:txBody>
          <a:bodyPr wrap="square" rtlCol="0">
            <a:spAutoFit/>
          </a:bodyPr>
          <a:lstStyle/>
          <a:p>
            <a:r>
              <a:rPr lang="en-US" sz="2400" b="1" dirty="0" smtClean="0"/>
              <a:t>What is important to know about the data</a:t>
            </a:r>
          </a:p>
          <a:p>
            <a:pPr marL="342900" indent="-342900">
              <a:buFont typeface="Arial" panose="020B0604020202020204" pitchFamily="34" charset="0"/>
              <a:buChar char="•"/>
            </a:pPr>
            <a:endParaRPr lang="en-US" sz="2400" dirty="0" smtClean="0"/>
          </a:p>
          <a:p>
            <a:r>
              <a:rPr lang="en-US" dirty="0" smtClean="0"/>
              <a:t>Literature reference:</a:t>
            </a:r>
          </a:p>
          <a:p>
            <a:endParaRPr lang="en-US" dirty="0"/>
          </a:p>
          <a:p>
            <a:r>
              <a:rPr lang="en-US" dirty="0" err="1" smtClean="0"/>
              <a:t>Brücker</a:t>
            </a:r>
            <a:r>
              <a:rPr lang="en-US" dirty="0" smtClean="0"/>
              <a:t>, Herbert; Hauptmann, Andreas, </a:t>
            </a:r>
            <a:r>
              <a:rPr lang="en-US" dirty="0" err="1" smtClean="0"/>
              <a:t>Jahn</a:t>
            </a:r>
            <a:r>
              <a:rPr lang="en-US" dirty="0" smtClean="0"/>
              <a:t>, Elke, Upward, Richard (2014), “Migration and imperfect </a:t>
            </a:r>
            <a:r>
              <a:rPr lang="en-US" dirty="0" err="1" smtClean="0"/>
              <a:t>labour</a:t>
            </a:r>
            <a:r>
              <a:rPr lang="en-US" dirty="0" smtClean="0"/>
              <a:t> markets. Theory and cross-country evidence from Denmark, Germany and the UK”, in: </a:t>
            </a:r>
            <a:r>
              <a:rPr lang="en-US" i="1" dirty="0" smtClean="0"/>
              <a:t>European Economic Review</a:t>
            </a:r>
            <a:r>
              <a:rPr lang="en-US" dirty="0" smtClean="0"/>
              <a:t>, Vol. 66, pp. 205-225.</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indent="-342900">
              <a:buFontTx/>
              <a:buChar char="-"/>
            </a:pPr>
            <a:endParaRPr lang="en-US" dirty="0"/>
          </a:p>
        </p:txBody>
      </p:sp>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8333460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260648"/>
            <a:ext cx="8424936" cy="4524315"/>
          </a:xfrm>
          <a:prstGeom prst="rect">
            <a:avLst/>
          </a:prstGeom>
          <a:noFill/>
        </p:spPr>
        <p:txBody>
          <a:bodyPr wrap="square" rtlCol="0">
            <a:spAutoFit/>
          </a:bodyPr>
          <a:lstStyle/>
          <a:p>
            <a:pPr marL="514350" indent="-514350"/>
            <a:r>
              <a:rPr lang="en-US" sz="2800" dirty="0" smtClean="0">
                <a:latin typeface="Calibri" pitchFamily="34" charset="0"/>
              </a:rPr>
              <a:t>Graph of mean wage in education 1 and experience 1</a:t>
            </a:r>
          </a:p>
          <a:p>
            <a:r>
              <a:rPr lang="en-US" sz="2800" dirty="0" smtClean="0">
                <a:latin typeface="Calibri" pitchFamily="34" charset="0"/>
              </a:rPr>
              <a:t>Example: line graph</a:t>
            </a:r>
          </a:p>
          <a:p>
            <a:pPr marL="514350" indent="-514350">
              <a:buFont typeface="Arial" pitchFamily="34" charset="0"/>
              <a:buChar char="•"/>
            </a:pPr>
            <a:endParaRPr lang="en-US" sz="2800" dirty="0" smtClean="0">
              <a:latin typeface="Calibri" pitchFamily="34" charset="0"/>
            </a:endParaRPr>
          </a:p>
          <a:p>
            <a:pPr marL="514350" indent="-514350"/>
            <a:endParaRPr lang="en-US" sz="2800" dirty="0" smtClean="0">
              <a:latin typeface="Calibri" pitchFamily="34" charset="0"/>
            </a:endParaRP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4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457200" indent="-457200">
              <a:buFont typeface="Arial" pitchFamily="34" charset="0"/>
              <a:buChar char="•"/>
            </a:pPr>
            <a:endParaRPr lang="en-US" sz="2200" dirty="0" smtClean="0">
              <a:latin typeface="Calibri" pitchFamily="34" charset="0"/>
            </a:endParaRPr>
          </a:p>
          <a:p>
            <a:endParaRPr lang="en-US" sz="2200" dirty="0">
              <a:latin typeface="Calibri" pitchFamily="34" charset="0"/>
            </a:endParaRPr>
          </a:p>
        </p:txBody>
      </p:sp>
      <p:pic>
        <p:nvPicPr>
          <p:cNvPr id="15362" name="Picture 2"/>
          <p:cNvPicPr>
            <a:picLocks noChangeAspect="1" noChangeArrowheads="1"/>
          </p:cNvPicPr>
          <p:nvPr/>
        </p:nvPicPr>
        <p:blipFill>
          <a:blip r:embed="rId2" cstate="print"/>
          <a:srcRect/>
          <a:stretch>
            <a:fillRect/>
          </a:stretch>
        </p:blipFill>
        <p:spPr bwMode="auto">
          <a:xfrm>
            <a:off x="971600" y="1196752"/>
            <a:ext cx="6264695" cy="5486169"/>
          </a:xfrm>
          <a:prstGeom prst="rect">
            <a:avLst/>
          </a:prstGeom>
          <a:noFill/>
          <a:ln w="9525">
            <a:noFill/>
            <a:miter lim="800000"/>
            <a:headEnd/>
            <a:tailEnd/>
          </a:ln>
        </p:spPr>
      </p:pic>
      <p:sp>
        <p:nvSpPr>
          <p:cNvPr id="5"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7704334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424936" cy="10095071"/>
          </a:xfrm>
          <a:prstGeom prst="rect">
            <a:avLst/>
          </a:prstGeom>
          <a:noFill/>
        </p:spPr>
        <p:txBody>
          <a:bodyPr wrap="square" rtlCol="0">
            <a:spAutoFit/>
          </a:bodyPr>
          <a:lstStyle/>
          <a:p>
            <a:pPr marL="514350" indent="-514350"/>
            <a:r>
              <a:rPr lang="en-US" sz="2800" b="1" dirty="0" smtClean="0">
                <a:latin typeface="Calibri" pitchFamily="34" charset="0"/>
              </a:rPr>
              <a:t>Graphs with two Y-axes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Making graphs with two variables on the y axis displayed on two y axes</a:t>
            </a:r>
          </a:p>
          <a:p>
            <a:pPr marL="514350" indent="-514350">
              <a:buFont typeface="Arial" pitchFamily="34" charset="0"/>
              <a:buChar char="•"/>
            </a:pPr>
            <a:r>
              <a:rPr lang="en-US" sz="2800" dirty="0" smtClean="0">
                <a:latin typeface="Calibri" pitchFamily="34" charset="0"/>
              </a:rPr>
              <a:t>Syntax:</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line ([variable1] [variable2]) ([variable 3][variable2], </a:t>
            </a:r>
            <a:r>
              <a:rPr lang="en-US" sz="2800" b="1" dirty="0" err="1" smtClean="0">
                <a:latin typeface="Calibri" pitchFamily="34" charset="0"/>
              </a:rPr>
              <a:t>yaxis</a:t>
            </a:r>
            <a:r>
              <a:rPr lang="en-US" sz="2800" b="1" dirty="0" smtClean="0">
                <a:latin typeface="Calibri" pitchFamily="34" charset="0"/>
              </a:rPr>
              <a:t>(2)) if …</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line (</a:t>
            </a:r>
            <a:r>
              <a:rPr lang="en-US" sz="2800" b="1" dirty="0" err="1" smtClean="0">
                <a:latin typeface="Calibri" pitchFamily="34" charset="0"/>
              </a:rPr>
              <a:t>wqjt</a:t>
            </a:r>
            <a:r>
              <a:rPr lang="en-US" sz="2800" b="1" dirty="0" smtClean="0">
                <a:latin typeface="Calibri" pitchFamily="34" charset="0"/>
              </a:rPr>
              <a:t> year) (</a:t>
            </a:r>
            <a:r>
              <a:rPr lang="en-US" sz="2800" b="1" dirty="0" err="1" smtClean="0">
                <a:latin typeface="Calibri" pitchFamily="34" charset="0"/>
              </a:rPr>
              <a:t>mqjt</a:t>
            </a:r>
            <a:r>
              <a:rPr lang="en-US" sz="2800" b="1" dirty="0" smtClean="0">
                <a:latin typeface="Calibri" pitchFamily="34" charset="0"/>
              </a:rPr>
              <a:t> year) if </a:t>
            </a:r>
            <a:r>
              <a:rPr lang="en-US" sz="2800" b="1" dirty="0" err="1" smtClean="0">
                <a:latin typeface="Calibri" pitchFamily="34" charset="0"/>
              </a:rPr>
              <a:t>ed</a:t>
            </a:r>
            <a:r>
              <a:rPr lang="en-US" sz="2800" b="1" dirty="0" smtClean="0">
                <a:latin typeface="Calibri" pitchFamily="34" charset="0"/>
              </a:rPr>
              <a:t>==1 &amp; ex == 1</a:t>
            </a:r>
          </a:p>
          <a:p>
            <a:pPr marL="514350" indent="-514350">
              <a:buFont typeface="Arial" pitchFamily="34" charset="0"/>
              <a:buChar char="•"/>
            </a:pPr>
            <a:r>
              <a:rPr lang="en-US" sz="2800" dirty="0" smtClean="0">
                <a:latin typeface="Calibri" pitchFamily="34" charset="0"/>
              </a:rPr>
              <a:t>This produces a two-dimensional graph with the wage and the migration rate on the vertical axes with different scales and the year on the horizontal axis for education group 1 and experience group 1 </a:t>
            </a:r>
            <a:br>
              <a:rPr lang="en-US" sz="2800" dirty="0" smtClean="0">
                <a:latin typeface="Calibri" pitchFamily="34" charset="0"/>
              </a:rPr>
            </a:br>
            <a:r>
              <a:rPr lang="en-US" sz="2800" dirty="0" smtClean="0">
                <a:latin typeface="Calibri" pitchFamily="34" charset="0"/>
              </a:rPr>
              <a:t>	</a:t>
            </a: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0909565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424936" cy="10095071"/>
          </a:xfrm>
          <a:prstGeom prst="rect">
            <a:avLst/>
          </a:prstGeom>
          <a:noFill/>
        </p:spPr>
        <p:txBody>
          <a:bodyPr wrap="square" rtlCol="0">
            <a:spAutoFit/>
          </a:bodyPr>
          <a:lstStyle/>
          <a:p>
            <a:pPr marL="514350" indent="-514350"/>
            <a:r>
              <a:rPr lang="en-US" sz="2800" b="1" dirty="0" smtClean="0">
                <a:latin typeface="Calibri" pitchFamily="34" charset="0"/>
              </a:rPr>
              <a:t>Scatter plots</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Making graphs with scatter plots which show by point clouds the relationship between two variables</a:t>
            </a:r>
          </a:p>
          <a:p>
            <a:pPr marL="514350" indent="-514350">
              <a:buFont typeface="Arial" pitchFamily="34" charset="0"/>
              <a:buChar char="•"/>
            </a:pPr>
            <a:r>
              <a:rPr lang="en-US" sz="2800" dirty="0" smtClean="0">
                <a:latin typeface="Calibri" pitchFamily="34" charset="0"/>
              </a:rPr>
              <a:t>Syntax:</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scatter [variable1] [variable2] if …</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scatter </a:t>
            </a:r>
            <a:r>
              <a:rPr lang="en-US" sz="2800" b="1" dirty="0" err="1" smtClean="0">
                <a:latin typeface="Calibri" pitchFamily="34" charset="0"/>
              </a:rPr>
              <a:t>wqjt</a:t>
            </a:r>
            <a:r>
              <a:rPr lang="en-US" sz="2800" b="1" dirty="0" smtClean="0">
                <a:latin typeface="Calibri" pitchFamily="34" charset="0"/>
              </a:rPr>
              <a:t> </a:t>
            </a:r>
            <a:r>
              <a:rPr lang="en-US" sz="2800" b="1" dirty="0" err="1" smtClean="0">
                <a:latin typeface="Calibri" pitchFamily="34" charset="0"/>
              </a:rPr>
              <a:t>mqjt</a:t>
            </a:r>
            <a:r>
              <a:rPr lang="en-US" sz="2800" b="1" dirty="0" smtClean="0">
                <a:latin typeface="Calibri" pitchFamily="34" charset="0"/>
              </a:rPr>
              <a:t>) </a:t>
            </a:r>
            <a:br>
              <a:rPr lang="en-US" sz="2800" b="1" dirty="0" smtClean="0">
                <a:latin typeface="Calibri" pitchFamily="34" charset="0"/>
              </a:rPr>
            </a:br>
            <a:r>
              <a:rPr lang="en-US" sz="2800" b="1" dirty="0" smtClean="0">
                <a:latin typeface="Calibri" pitchFamily="34" charset="0"/>
              </a:rPr>
              <a:t>if </a:t>
            </a:r>
            <a:r>
              <a:rPr lang="en-US" sz="2800" b="1" dirty="0" err="1" smtClean="0">
                <a:latin typeface="Calibri" pitchFamily="34" charset="0"/>
              </a:rPr>
              <a:t>ed</a:t>
            </a:r>
            <a:r>
              <a:rPr lang="en-US" sz="2800" b="1" dirty="0" smtClean="0">
                <a:latin typeface="Calibri" pitchFamily="34" charset="0"/>
              </a:rPr>
              <a:t>==1 &amp; ex == 1</a:t>
            </a:r>
          </a:p>
          <a:p>
            <a:pPr marL="514350" indent="-514350">
              <a:buFont typeface="Arial" pitchFamily="34" charset="0"/>
              <a:buChar char="•"/>
            </a:pPr>
            <a:r>
              <a:rPr lang="en-US" sz="2800" dirty="0" smtClean="0">
                <a:latin typeface="Calibri" pitchFamily="34" charset="0"/>
              </a:rPr>
              <a:t>This produces a two-dimensional scatter plot with a cloud of points which show for each observation in the sample of education group 1 and experience group 1 the values of the wage and the migration rate</a:t>
            </a:r>
            <a:br>
              <a:rPr lang="en-US" sz="2800" dirty="0" smtClean="0">
                <a:latin typeface="Calibri" pitchFamily="34" charset="0"/>
              </a:rPr>
            </a:br>
            <a:r>
              <a:rPr lang="en-US" sz="2800" dirty="0" smtClean="0">
                <a:latin typeface="Calibri" pitchFamily="34" charset="0"/>
              </a:rPr>
              <a:t>	</a:t>
            </a: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2293678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539552" y="260648"/>
            <a:ext cx="8424936" cy="10956846"/>
          </a:xfrm>
          <a:prstGeom prst="rect">
            <a:avLst/>
          </a:prstGeom>
          <a:noFill/>
        </p:spPr>
        <p:txBody>
          <a:bodyPr wrap="square" rtlCol="0">
            <a:spAutoFit/>
          </a:bodyPr>
          <a:lstStyle/>
          <a:p>
            <a:pPr marL="514350" indent="-514350"/>
            <a:r>
              <a:rPr lang="en-US" sz="2800" b="1" dirty="0" smtClean="0">
                <a:latin typeface="Calibri" pitchFamily="34" charset="0"/>
              </a:rPr>
              <a:t>Scatter plots with a regression line</a:t>
            </a:r>
          </a:p>
          <a:p>
            <a:pPr marL="514350" indent="-514350">
              <a:buFont typeface="Arial" pitchFamily="34" charset="0"/>
              <a:buChar char="•"/>
            </a:pPr>
            <a:endParaRPr lang="en-US" sz="2800" dirty="0" smtClean="0">
              <a:latin typeface="Calibri" pitchFamily="34" charset="0"/>
            </a:endParaRPr>
          </a:p>
          <a:p>
            <a:pPr marL="514350" indent="-514350">
              <a:buFont typeface="Arial" pitchFamily="34" charset="0"/>
              <a:buChar char="•"/>
            </a:pPr>
            <a:r>
              <a:rPr lang="en-US" sz="2800" dirty="0" smtClean="0">
                <a:latin typeface="Calibri" pitchFamily="34" charset="0"/>
              </a:rPr>
              <a:t>Making graphs with scatter plots which show by point clouds and a simple regression line the correlation (no causality) between two variables</a:t>
            </a:r>
          </a:p>
          <a:p>
            <a:pPr marL="514350" indent="-514350">
              <a:buFont typeface="Arial" pitchFamily="34" charset="0"/>
              <a:buChar char="•"/>
            </a:pPr>
            <a:r>
              <a:rPr lang="en-US" sz="2800" dirty="0" smtClean="0">
                <a:latin typeface="Calibri" pitchFamily="34" charset="0"/>
              </a:rPr>
              <a:t>Syntax:</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scatter [variable1] [variable2] || </a:t>
            </a:r>
            <a:r>
              <a:rPr lang="en-US" sz="2800" b="1" dirty="0" err="1" smtClean="0">
                <a:latin typeface="Calibri" pitchFamily="34" charset="0"/>
              </a:rPr>
              <a:t>lfit</a:t>
            </a:r>
            <a:r>
              <a:rPr lang="en-US" sz="2800" b="1" dirty="0" smtClean="0">
                <a:latin typeface="Calibri" pitchFamily="34" charset="0"/>
              </a:rPr>
              <a:t> [variable1] [variable2] if …</a:t>
            </a:r>
          </a:p>
          <a:p>
            <a:pPr marL="971550" lvl="1" indent="-514350">
              <a:buFont typeface="Arial" pitchFamily="34" charset="0"/>
              <a:buChar char="•"/>
            </a:pPr>
            <a:r>
              <a:rPr lang="en-US" sz="2800" b="1" dirty="0" smtClean="0">
                <a:latin typeface="Calibri" pitchFamily="34" charset="0"/>
              </a:rPr>
              <a:t>graph </a:t>
            </a:r>
            <a:r>
              <a:rPr lang="en-US" sz="2800" b="1" dirty="0" err="1" smtClean="0">
                <a:latin typeface="Calibri" pitchFamily="34" charset="0"/>
              </a:rPr>
              <a:t>twoway</a:t>
            </a:r>
            <a:r>
              <a:rPr lang="en-US" sz="2800" b="1" dirty="0" smtClean="0">
                <a:latin typeface="Calibri" pitchFamily="34" charset="0"/>
              </a:rPr>
              <a:t> scatter </a:t>
            </a:r>
            <a:r>
              <a:rPr lang="en-US" sz="2800" b="1" dirty="0" err="1" smtClean="0">
                <a:latin typeface="Calibri" pitchFamily="34" charset="0"/>
              </a:rPr>
              <a:t>wqjt</a:t>
            </a:r>
            <a:r>
              <a:rPr lang="en-US" sz="2800" b="1" dirty="0" smtClean="0">
                <a:latin typeface="Calibri" pitchFamily="34" charset="0"/>
              </a:rPr>
              <a:t> </a:t>
            </a:r>
            <a:r>
              <a:rPr lang="en-US" sz="2800" b="1" dirty="0" err="1" smtClean="0">
                <a:latin typeface="Calibri" pitchFamily="34" charset="0"/>
              </a:rPr>
              <a:t>mqjt</a:t>
            </a:r>
            <a:r>
              <a:rPr lang="en-US" sz="2800" b="1" dirty="0">
                <a:latin typeface="Calibri" pitchFamily="34" charset="0"/>
              </a:rPr>
              <a:t> </a:t>
            </a:r>
            <a:r>
              <a:rPr lang="en-US" sz="2800" b="1" dirty="0" smtClean="0">
                <a:latin typeface="Calibri" pitchFamily="34" charset="0"/>
              </a:rPr>
              <a:t>|| </a:t>
            </a:r>
            <a:r>
              <a:rPr lang="en-US" sz="2800" b="1" dirty="0" err="1" smtClean="0">
                <a:latin typeface="Calibri" pitchFamily="34" charset="0"/>
              </a:rPr>
              <a:t>lftit</a:t>
            </a:r>
            <a:r>
              <a:rPr lang="en-US" sz="2800" b="1" dirty="0" smtClean="0">
                <a:latin typeface="Calibri" pitchFamily="34" charset="0"/>
              </a:rPr>
              <a:t> </a:t>
            </a:r>
            <a:r>
              <a:rPr lang="en-US" sz="2800" b="1" dirty="0" err="1" smtClean="0">
                <a:latin typeface="Calibri" pitchFamily="34" charset="0"/>
              </a:rPr>
              <a:t>wqjt</a:t>
            </a:r>
            <a:r>
              <a:rPr lang="en-US" sz="2800" b="1" dirty="0" smtClean="0">
                <a:latin typeface="Calibri" pitchFamily="34" charset="0"/>
              </a:rPr>
              <a:t> </a:t>
            </a:r>
            <a:r>
              <a:rPr lang="en-US" sz="2800" b="1" dirty="0" err="1" smtClean="0">
                <a:latin typeface="Calibri" pitchFamily="34" charset="0"/>
              </a:rPr>
              <a:t>mqjt</a:t>
            </a:r>
            <a:r>
              <a:rPr lang="en-US" sz="2800" b="1" dirty="0" smtClean="0">
                <a:latin typeface="Calibri" pitchFamily="34" charset="0"/>
              </a:rPr>
              <a:t> if </a:t>
            </a:r>
            <a:r>
              <a:rPr lang="en-US" sz="2800" b="1" dirty="0" err="1" smtClean="0">
                <a:latin typeface="Calibri" pitchFamily="34" charset="0"/>
              </a:rPr>
              <a:t>ed</a:t>
            </a:r>
            <a:r>
              <a:rPr lang="en-US" sz="2800" b="1" dirty="0" smtClean="0">
                <a:latin typeface="Calibri" pitchFamily="34" charset="0"/>
              </a:rPr>
              <a:t>==1 &amp; ex == 1</a:t>
            </a:r>
          </a:p>
          <a:p>
            <a:pPr marL="514350" indent="-514350">
              <a:buFont typeface="Arial" pitchFamily="34" charset="0"/>
              <a:buChar char="•"/>
            </a:pPr>
            <a:r>
              <a:rPr lang="en-US" sz="2800" dirty="0" smtClean="0">
                <a:latin typeface="Calibri" pitchFamily="34" charset="0"/>
              </a:rPr>
              <a:t>This produces a two-dimensional scatter plot plus a regression line with a cloud of points which show for each observation in the sample of education group 1 and experience group 1 the correlation between the wage and the migration rate</a:t>
            </a:r>
            <a:br>
              <a:rPr lang="en-US" sz="2800" dirty="0" smtClean="0">
                <a:latin typeface="Calibri" pitchFamily="34" charset="0"/>
              </a:rPr>
            </a:br>
            <a:r>
              <a:rPr lang="en-US" sz="2800" dirty="0" smtClean="0">
                <a:latin typeface="Calibri" pitchFamily="34" charset="0"/>
              </a:rPr>
              <a:t>	</a:t>
            </a:r>
          </a:p>
          <a:p>
            <a:pPr marL="514350" indent="-514350"/>
            <a:endParaRPr lang="en-US" sz="2800" dirty="0" smtClean="0">
              <a:latin typeface="Calibri" pitchFamily="34" charset="0"/>
            </a:endParaRPr>
          </a:p>
          <a:p>
            <a:pPr marL="514350" indent="-514350">
              <a:buAutoNum type="arabicPeriod" startAt="3"/>
            </a:pPr>
            <a:endParaRPr lang="en-US" sz="2800" dirty="0" smtClean="0">
              <a:latin typeface="Calibri" pitchFamily="34" charset="0"/>
            </a:endParaRPr>
          </a:p>
          <a:p>
            <a:pPr marL="514350" indent="-514350"/>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endParaRPr lang="en-US" sz="2800" dirty="0" smtClean="0">
              <a:latin typeface="Calibri" pitchFamily="34" charset="0"/>
            </a:endParaRPr>
          </a:p>
          <a:p>
            <a:pPr marL="457200" indent="-457200">
              <a:buFont typeface="Arial" pitchFamily="34" charset="0"/>
              <a:buChar char="•"/>
            </a:pPr>
            <a:endParaRPr lang="en-US" sz="2400" dirty="0" smtClean="0">
              <a:latin typeface="Calibri" pitchFamily="34" charset="0"/>
            </a:endParaRPr>
          </a:p>
          <a:p>
            <a:pPr marL="914400" lvl="1" indent="-457200">
              <a:buAutoNum type="arabicPlain"/>
            </a:pPr>
            <a:endParaRPr lang="en-US" sz="2200" dirty="0" smtClean="0">
              <a:latin typeface="Calibri" pitchFamily="34" charset="0"/>
            </a:endParaRPr>
          </a:p>
          <a:p>
            <a:endParaRPr lang="en-US" sz="2200" dirty="0" smtClean="0">
              <a:latin typeface="Calibri" pitchFamily="34" charset="0"/>
            </a:endParaRPr>
          </a:p>
          <a:p>
            <a:endParaRPr lang="en-US" sz="2200" dirty="0">
              <a:latin typeface="Calibri" pitchFamily="34" charset="0"/>
            </a:endParaRPr>
          </a:p>
        </p:txBody>
      </p:sp>
      <p:sp>
        <p:nvSpPr>
          <p:cNvPr id="4" name="Fußzeilenplatzhalter 3"/>
          <p:cNvSpPr txBox="1">
            <a:spLocks/>
          </p:cNvSpPr>
          <p:nvPr/>
        </p:nvSpPr>
        <p:spPr>
          <a:xfrm>
            <a:off x="179388" y="44624"/>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134507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952842"/>
            <a:ext cx="8280920" cy="8740854"/>
          </a:xfrm>
          <a:prstGeom prst="rect">
            <a:avLst/>
          </a:prstGeom>
          <a:noFill/>
        </p:spPr>
        <p:txBody>
          <a:bodyPr wrap="square" rtlCol="0">
            <a:spAutoFit/>
          </a:bodyPr>
          <a:lstStyle/>
          <a:p>
            <a:r>
              <a:rPr lang="en-US" sz="2400" b="1" dirty="0" smtClean="0"/>
              <a:t>How have we organized the </a:t>
            </a:r>
            <a:r>
              <a:rPr lang="en-US" sz="2400" b="1" dirty="0" err="1" smtClean="0"/>
              <a:t>datafile</a:t>
            </a:r>
            <a:r>
              <a:rPr lang="en-US" sz="2400" b="1" dirty="0" smtClean="0"/>
              <a:t>?</a:t>
            </a:r>
          </a:p>
          <a:p>
            <a:endParaRPr lang="en-US" sz="2400" b="1" dirty="0"/>
          </a:p>
          <a:p>
            <a:pPr marL="342900" indent="-342900">
              <a:buFont typeface="Arial" panose="020B0604020202020204" pitchFamily="34" charset="0"/>
              <a:buChar char="•"/>
            </a:pPr>
            <a:r>
              <a:rPr lang="en-US" sz="2000" b="1" dirty="0" smtClean="0"/>
              <a:t>Year:	19XX to 20XX</a:t>
            </a:r>
          </a:p>
          <a:p>
            <a:pPr marL="342900" indent="-342900">
              <a:buFont typeface="Arial" panose="020B0604020202020204" pitchFamily="34" charset="0"/>
              <a:buChar char="•"/>
            </a:pPr>
            <a:r>
              <a:rPr lang="en-US" sz="2000" b="1" dirty="0" smtClean="0"/>
              <a:t>Education: 	</a:t>
            </a:r>
            <a:r>
              <a:rPr lang="en-US" sz="2000" dirty="0" smtClean="0"/>
              <a:t>3 groups by degree (DE, DK) or years </a:t>
            </a:r>
            <a:br>
              <a:rPr lang="en-US" sz="2000" dirty="0" smtClean="0"/>
            </a:br>
            <a:r>
              <a:rPr lang="en-US" sz="2000" dirty="0" smtClean="0"/>
              <a:t>		of schooling (UK)</a:t>
            </a:r>
          </a:p>
          <a:p>
            <a:pPr marL="342900" indent="-342900">
              <a:buFont typeface="Arial" panose="020B0604020202020204" pitchFamily="34" charset="0"/>
              <a:buChar char="•"/>
            </a:pPr>
            <a:r>
              <a:rPr lang="en-US" sz="2000" b="1" dirty="0" smtClean="0"/>
              <a:t>Experience:</a:t>
            </a:r>
            <a:r>
              <a:rPr lang="en-US" sz="2000" dirty="0" smtClean="0"/>
              <a:t>	4 groups by work experience (0-5, 6-				10, 11-20, over 20)</a:t>
            </a:r>
          </a:p>
          <a:p>
            <a:pPr marL="342900" indent="-342900">
              <a:buFont typeface="Arial" panose="020B0604020202020204" pitchFamily="34" charset="0"/>
              <a:buChar char="•"/>
            </a:pPr>
            <a:r>
              <a:rPr lang="en-US" sz="2000" b="1" dirty="0" err="1" smtClean="0"/>
              <a:t>Hsumwage</a:t>
            </a:r>
            <a:r>
              <a:rPr lang="en-US" sz="2000" b="1" dirty="0" smtClean="0"/>
              <a:t>:</a:t>
            </a:r>
            <a:r>
              <a:rPr lang="en-US" sz="2000" dirty="0" smtClean="0"/>
              <a:t>	</a:t>
            </a:r>
            <a:r>
              <a:rPr lang="en-US" sz="2000" dirty="0" err="1" smtClean="0"/>
              <a:t>Wagesum</a:t>
            </a:r>
            <a:r>
              <a:rPr lang="en-US" sz="2000" dirty="0" smtClean="0"/>
              <a:t> of native workers (</a:t>
            </a:r>
            <a:r>
              <a:rPr lang="en-US" sz="2000" dirty="0" err="1" smtClean="0"/>
              <a:t>LHt</a:t>
            </a:r>
            <a:r>
              <a:rPr lang="en-US" sz="2000" dirty="0" smtClean="0"/>
              <a:t>*</a:t>
            </a:r>
            <a:r>
              <a:rPr lang="en-US" sz="2000" dirty="0" err="1" smtClean="0"/>
              <a:t>wht</a:t>
            </a:r>
            <a:r>
              <a:rPr lang="en-US" sz="2000" dirty="0" smtClean="0"/>
              <a:t>)</a:t>
            </a:r>
          </a:p>
          <a:p>
            <a:pPr marL="342900" indent="-342900">
              <a:buFont typeface="Arial" panose="020B0604020202020204" pitchFamily="34" charset="0"/>
              <a:buChar char="•"/>
            </a:pPr>
            <a:r>
              <a:rPr lang="en-US" sz="2000" b="1" dirty="0" err="1" smtClean="0"/>
              <a:t>Fsumwage</a:t>
            </a:r>
            <a:r>
              <a:rPr lang="en-US" sz="2000" b="1" dirty="0" smtClean="0"/>
              <a:t>:</a:t>
            </a:r>
            <a:r>
              <a:rPr lang="en-US" sz="2000" dirty="0" smtClean="0"/>
              <a:t>	</a:t>
            </a:r>
            <a:r>
              <a:rPr lang="en-US" sz="2000" dirty="0" err="1" smtClean="0"/>
              <a:t>Wagesum</a:t>
            </a:r>
            <a:r>
              <a:rPr lang="en-US" sz="2000" dirty="0" smtClean="0"/>
              <a:t> of immigrant workers (</a:t>
            </a:r>
            <a:r>
              <a:rPr lang="en-US" sz="2000" dirty="0" err="1" smtClean="0"/>
              <a:t>LFt</a:t>
            </a:r>
            <a:r>
              <a:rPr lang="en-US" sz="2000" dirty="0" smtClean="0"/>
              <a:t>*</a:t>
            </a:r>
            <a:r>
              <a:rPr lang="en-US" sz="2000" dirty="0" err="1" smtClean="0"/>
              <a:t>wft</a:t>
            </a:r>
            <a:r>
              <a:rPr lang="en-US" sz="2000" dirty="0" smtClean="0"/>
              <a:t>)</a:t>
            </a:r>
          </a:p>
          <a:p>
            <a:pPr marL="342900" indent="-342900">
              <a:buFont typeface="Arial" panose="020B0604020202020204" pitchFamily="34" charset="0"/>
              <a:buChar char="•"/>
            </a:pPr>
            <a:r>
              <a:rPr lang="en-US" sz="2000" b="1" dirty="0" err="1" smtClean="0"/>
              <a:t>LHqjt</a:t>
            </a:r>
            <a:r>
              <a:rPr lang="en-US" sz="2000" b="1" dirty="0" smtClean="0"/>
              <a:t>:</a:t>
            </a:r>
            <a:r>
              <a:rPr lang="en-US" sz="2000" dirty="0" smtClean="0"/>
              <a:t>	Number of workers by nationality, 				education, </a:t>
            </a:r>
            <a:r>
              <a:rPr lang="en-US" sz="2000" dirty="0" err="1" smtClean="0"/>
              <a:t>workexperience</a:t>
            </a:r>
            <a:r>
              <a:rPr lang="en-US" sz="2000" dirty="0" smtClean="0"/>
              <a:t> and year</a:t>
            </a:r>
          </a:p>
          <a:p>
            <a:pPr marL="342900" indent="-342900">
              <a:buFont typeface="Arial" panose="020B0604020202020204" pitchFamily="34" charset="0"/>
              <a:buChar char="•"/>
            </a:pPr>
            <a:r>
              <a:rPr lang="en-US" sz="2000" b="1" dirty="0" err="1" smtClean="0"/>
              <a:t>UHqjt</a:t>
            </a:r>
            <a:r>
              <a:rPr lang="en-US" sz="2000" b="1" dirty="0" smtClean="0"/>
              <a:t>:</a:t>
            </a:r>
            <a:r>
              <a:rPr lang="en-US" sz="2000" dirty="0" smtClean="0"/>
              <a:t>	Number of unemployed workers by 				nationality, education and </a:t>
            </a:r>
            <a:r>
              <a:rPr lang="en-US" sz="2000" dirty="0" err="1" smtClean="0"/>
              <a:t>workexperience</a:t>
            </a:r>
            <a:r>
              <a:rPr lang="en-US" sz="2000" dirty="0" smtClean="0"/>
              <a:t> and year</a:t>
            </a:r>
          </a:p>
          <a:p>
            <a:pPr marL="342900" indent="-342900">
              <a:buFont typeface="Arial" panose="020B0604020202020204" pitchFamily="34" charset="0"/>
              <a:buChar char="•"/>
            </a:pPr>
            <a:r>
              <a:rPr lang="en-US" sz="2000" b="1" dirty="0" err="1" smtClean="0"/>
              <a:t>NHqjt</a:t>
            </a:r>
            <a:r>
              <a:rPr lang="en-US" sz="2000" b="1" dirty="0" smtClean="0"/>
              <a:t>:</a:t>
            </a:r>
            <a:r>
              <a:rPr lang="en-US" sz="2000" dirty="0" smtClean="0"/>
              <a:t>	</a:t>
            </a:r>
            <a:r>
              <a:rPr lang="en-US" sz="2000" dirty="0" err="1" smtClean="0"/>
              <a:t>Labour</a:t>
            </a:r>
            <a:r>
              <a:rPr lang="en-US" sz="2000" dirty="0" smtClean="0"/>
              <a:t> force (L+U) by nationality, education, work </a:t>
            </a:r>
            <a:br>
              <a:rPr lang="en-US" sz="2000" dirty="0" smtClean="0"/>
            </a:br>
            <a:r>
              <a:rPr lang="en-US" sz="2000" dirty="0" smtClean="0"/>
              <a:t>		experience and year	</a:t>
            </a:r>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marL="342900" indent="-342900">
              <a:buFontTx/>
              <a:buChar char="-"/>
            </a:pPr>
            <a:endParaRPr lang="en-US" dirty="0"/>
          </a:p>
        </p:txBody>
      </p:sp>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460334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83568" y="908720"/>
            <a:ext cx="8280920" cy="5232202"/>
          </a:xfrm>
          <a:prstGeom prst="rect">
            <a:avLst/>
          </a:prstGeom>
          <a:noFill/>
        </p:spPr>
        <p:txBody>
          <a:bodyPr wrap="square" rtlCol="0">
            <a:spAutoFit/>
          </a:bodyPr>
          <a:lstStyle/>
          <a:p>
            <a:r>
              <a:rPr lang="en-US" sz="2400" b="1" dirty="0" smtClean="0"/>
              <a:t>How have we organized the </a:t>
            </a:r>
            <a:r>
              <a:rPr lang="en-US" sz="2400" b="1" dirty="0" err="1" smtClean="0"/>
              <a:t>datafile</a:t>
            </a:r>
            <a:r>
              <a:rPr lang="en-US" sz="2400" b="1" dirty="0" smtClean="0"/>
              <a:t>?</a:t>
            </a:r>
          </a:p>
          <a:p>
            <a:endParaRPr lang="en-US" sz="2400" b="1" dirty="0"/>
          </a:p>
          <a:p>
            <a:pPr marL="342900" indent="-342900">
              <a:buFont typeface="Arial" panose="020B0604020202020204" pitchFamily="34" charset="0"/>
              <a:buChar char="•"/>
            </a:pPr>
            <a:r>
              <a:rPr lang="en-US" sz="2200" b="1" dirty="0" err="1"/>
              <a:t>w</a:t>
            </a:r>
            <a:r>
              <a:rPr lang="en-US" sz="2200" b="1" dirty="0" err="1" smtClean="0"/>
              <a:t>Hqjt</a:t>
            </a:r>
            <a:r>
              <a:rPr lang="en-US" sz="2200" dirty="0" smtClean="0"/>
              <a:t>:		wage of workers by nationality, 				education, </a:t>
            </a:r>
            <a:r>
              <a:rPr lang="en-US" sz="2200" dirty="0" err="1" smtClean="0"/>
              <a:t>workexperience</a:t>
            </a:r>
            <a:r>
              <a:rPr lang="en-US" sz="2200" dirty="0" smtClean="0"/>
              <a:t> and year</a:t>
            </a:r>
          </a:p>
          <a:p>
            <a:pPr marL="342900" indent="-342900">
              <a:buFont typeface="Arial" panose="020B0604020202020204" pitchFamily="34" charset="0"/>
              <a:buChar char="•"/>
            </a:pPr>
            <a:r>
              <a:rPr lang="en-US" sz="2200" b="1" dirty="0" err="1" smtClean="0"/>
              <a:t>wHqt</a:t>
            </a:r>
            <a:r>
              <a:rPr lang="en-US" sz="2200" dirty="0" smtClean="0"/>
              <a:t>:		mean wage aggregate by nationality </a:t>
            </a:r>
            <a:br>
              <a:rPr lang="en-US" sz="2200" dirty="0" smtClean="0"/>
            </a:br>
            <a:r>
              <a:rPr lang="en-US" sz="2200" dirty="0" smtClean="0"/>
              <a:t>			and education and year</a:t>
            </a:r>
          </a:p>
          <a:p>
            <a:pPr marL="342900" indent="-342900">
              <a:buFont typeface="Arial" panose="020B0604020202020204" pitchFamily="34" charset="0"/>
              <a:buChar char="•"/>
            </a:pPr>
            <a:r>
              <a:rPr lang="en-US" sz="2200" b="1" dirty="0" err="1" smtClean="0"/>
              <a:t>wHt</a:t>
            </a:r>
            <a:r>
              <a:rPr lang="en-US" sz="2200" dirty="0" smtClean="0"/>
              <a:t>:		mean wage aggregate by nationality 			and year</a:t>
            </a:r>
          </a:p>
          <a:p>
            <a:pPr marL="342900" indent="-342900">
              <a:buFont typeface="Arial" panose="020B0604020202020204" pitchFamily="34" charset="0"/>
              <a:buChar char="•"/>
            </a:pPr>
            <a:r>
              <a:rPr lang="en-US" sz="2200" b="1" dirty="0" err="1" smtClean="0"/>
              <a:t>wt</a:t>
            </a:r>
            <a:r>
              <a:rPr lang="en-US" sz="2200" dirty="0" smtClean="0"/>
              <a:t>			mean wage aggregate by year</a:t>
            </a:r>
          </a:p>
          <a:p>
            <a:pPr marL="342900" indent="-342900">
              <a:buFont typeface="Arial" panose="020B0604020202020204" pitchFamily="34" charset="0"/>
              <a:buChar char="•"/>
            </a:pPr>
            <a:r>
              <a:rPr lang="en-US" sz="2200" dirty="0" smtClean="0"/>
              <a:t>Same for </a:t>
            </a:r>
            <a:r>
              <a:rPr lang="en-US" sz="2200" b="1" dirty="0" smtClean="0"/>
              <a:t>L</a:t>
            </a:r>
            <a:r>
              <a:rPr lang="en-US" sz="2200" dirty="0" smtClean="0"/>
              <a:t>, </a:t>
            </a:r>
            <a:r>
              <a:rPr lang="en-US" sz="2200" b="1" dirty="0" smtClean="0"/>
              <a:t>U</a:t>
            </a:r>
            <a:r>
              <a:rPr lang="en-US" sz="2200" dirty="0" smtClean="0"/>
              <a:t>, and </a:t>
            </a:r>
            <a:r>
              <a:rPr lang="en-US" sz="2200" b="1" dirty="0" smtClean="0"/>
              <a:t>N</a:t>
            </a:r>
          </a:p>
          <a:p>
            <a:r>
              <a:rPr lang="en-US" sz="2200" dirty="0" smtClean="0"/>
              <a:t>Indices:</a:t>
            </a:r>
          </a:p>
          <a:p>
            <a:pPr marL="342900" indent="-342900">
              <a:buFont typeface="Arial" panose="020B0604020202020204" pitchFamily="34" charset="0"/>
              <a:buChar char="•"/>
            </a:pPr>
            <a:r>
              <a:rPr lang="en-US" sz="2200" b="1" dirty="0" smtClean="0"/>
              <a:t>H, F</a:t>
            </a:r>
            <a:r>
              <a:rPr lang="en-US" sz="2200" dirty="0" smtClean="0"/>
              <a:t>:		Natives, Immigrants</a:t>
            </a:r>
          </a:p>
          <a:p>
            <a:pPr marL="342900" indent="-342900">
              <a:buFont typeface="Arial" panose="020B0604020202020204" pitchFamily="34" charset="0"/>
              <a:buChar char="•"/>
            </a:pPr>
            <a:r>
              <a:rPr lang="en-US" sz="2200" b="1" dirty="0"/>
              <a:t>q</a:t>
            </a:r>
            <a:r>
              <a:rPr lang="en-US" sz="2200" dirty="0" smtClean="0"/>
              <a:t>:			education</a:t>
            </a:r>
          </a:p>
          <a:p>
            <a:pPr marL="342900" indent="-342900">
              <a:buFont typeface="Arial" panose="020B0604020202020204" pitchFamily="34" charset="0"/>
              <a:buChar char="•"/>
            </a:pPr>
            <a:r>
              <a:rPr lang="en-US" sz="2200" b="1" dirty="0" smtClean="0"/>
              <a:t>j</a:t>
            </a:r>
            <a:r>
              <a:rPr lang="en-US" sz="2200" dirty="0" smtClean="0"/>
              <a:t>:			work experience</a:t>
            </a:r>
          </a:p>
          <a:p>
            <a:pPr marL="342900" indent="-342900">
              <a:buFont typeface="Arial" panose="020B0604020202020204" pitchFamily="34" charset="0"/>
              <a:buChar char="•"/>
            </a:pPr>
            <a:r>
              <a:rPr lang="en-US" sz="2200" b="1" dirty="0"/>
              <a:t>t</a:t>
            </a:r>
            <a:r>
              <a:rPr lang="en-US" sz="2200" dirty="0" smtClean="0"/>
              <a:t>:			time (year)				</a:t>
            </a:r>
          </a:p>
        </p:txBody>
      </p:sp>
      <p:sp>
        <p:nvSpPr>
          <p:cNvPr id="5" name="Fußzeilenplatzhalter 3"/>
          <p:cNvSpPr txBox="1">
            <a:spLocks/>
          </p:cNvSpPr>
          <p:nvPr/>
        </p:nvSpPr>
        <p:spPr>
          <a:xfrm>
            <a:off x="179388" y="332656"/>
            <a:ext cx="8496300" cy="331787"/>
          </a:xfrm>
          <a:prstGeom prst="rect">
            <a:avLst/>
          </a:prstGeom>
          <a:solidFill>
            <a:schemeClr val="accent1">
              <a:lumMod val="75000"/>
            </a:schemeClr>
          </a:solidFill>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a-DK" dirty="0">
                <a:solidFill>
                  <a:schemeClr val="bg1"/>
                </a:solidFill>
                <a:latin typeface="Arial Narrow" panose="020B0606020202030204" pitchFamily="34" charset="0"/>
              </a:rPr>
              <a:t>Migration and the Labor Market 	       </a:t>
            </a:r>
            <a:r>
              <a:rPr lang="da-DK" dirty="0" smtClean="0">
                <a:solidFill>
                  <a:schemeClr val="bg1"/>
                </a:solidFill>
                <a:latin typeface="Arial Narrow" panose="020B0606020202030204" pitchFamily="34" charset="0"/>
              </a:rPr>
              <a:t>                   Session </a:t>
            </a:r>
            <a:r>
              <a:rPr lang="da-DK" dirty="0">
                <a:solidFill>
                  <a:schemeClr val="bg1"/>
                </a:solidFill>
                <a:latin typeface="Arial Narrow" panose="020B0606020202030204" pitchFamily="34" charset="0"/>
              </a:rPr>
              <a:t>3: STATA: An </a:t>
            </a:r>
            <a:r>
              <a:rPr lang="da-DK" dirty="0" smtClean="0">
                <a:solidFill>
                  <a:schemeClr val="bg1"/>
                </a:solidFill>
                <a:latin typeface="Arial Narrow" panose="020B0606020202030204" pitchFamily="34" charset="0"/>
              </a:rPr>
              <a:t>Introduction </a:t>
            </a:r>
            <a:r>
              <a:rPr lang="da-DK" dirty="0">
                <a:solidFill>
                  <a:schemeClr val="bg1"/>
                </a:solidFill>
                <a:latin typeface="Arial Narrow" panose="020B0606020202030204" pitchFamily="34" charset="0"/>
              </a:rPr>
              <a:t>into the Basics</a:t>
            </a:r>
            <a:endParaRPr lang="da-DK"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571172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2751</Words>
  <Application>Microsoft Office PowerPoint</Application>
  <PresentationFormat>Bildschirmpräsentation (4:3)</PresentationFormat>
  <Paragraphs>1059</Paragraphs>
  <Slides>73</Slides>
  <Notes>1</Notes>
  <HiddenSlides>0</HiddenSlides>
  <MMClips>0</MMClips>
  <ScaleCrop>false</ScaleCrop>
  <HeadingPairs>
    <vt:vector size="4" baseType="variant">
      <vt:variant>
        <vt:lpstr>Design</vt:lpstr>
      </vt:variant>
      <vt:variant>
        <vt:i4>1</vt:i4>
      </vt:variant>
      <vt:variant>
        <vt:lpstr>Folientitel</vt:lpstr>
      </vt:variant>
      <vt:variant>
        <vt:i4>73</vt:i4>
      </vt:variant>
    </vt:vector>
  </HeadingPairs>
  <TitlesOfParts>
    <vt:vector size="74" baseType="lpstr">
      <vt:lpstr>Office Theme</vt:lpstr>
      <vt:lpstr> Migration and the Labour Market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Herbert</dc:creator>
  <cp:lastModifiedBy>Universität Bamberg</cp:lastModifiedBy>
  <cp:revision>131</cp:revision>
  <dcterms:modified xsi:type="dcterms:W3CDTF">2017-06-23T07:14:37Z</dcterms:modified>
</cp:coreProperties>
</file>