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327" r:id="rId3"/>
    <p:sldId id="328" r:id="rId4"/>
    <p:sldId id="261" r:id="rId5"/>
    <p:sldId id="263" r:id="rId6"/>
    <p:sldId id="336" r:id="rId7"/>
    <p:sldId id="337" r:id="rId8"/>
    <p:sldId id="350" r:id="rId9"/>
    <p:sldId id="338" r:id="rId10"/>
    <p:sldId id="339" r:id="rId11"/>
    <p:sldId id="340" r:id="rId12"/>
    <p:sldId id="341" r:id="rId13"/>
    <p:sldId id="342" r:id="rId14"/>
    <p:sldId id="343" r:id="rId15"/>
    <p:sldId id="345" r:id="rId16"/>
    <p:sldId id="346" r:id="rId17"/>
    <p:sldId id="371" r:id="rId18"/>
    <p:sldId id="258" r:id="rId19"/>
    <p:sldId id="349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333" r:id="rId29"/>
    <p:sldId id="330" r:id="rId30"/>
    <p:sldId id="351" r:id="rId31"/>
    <p:sldId id="280" r:id="rId32"/>
    <p:sldId id="314" r:id="rId33"/>
    <p:sldId id="272" r:id="rId34"/>
    <p:sldId id="335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290" r:id="rId4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DE00"/>
    <a:srgbClr val="A50021"/>
    <a:srgbClr val="CC0000"/>
    <a:srgbClr val="00407A"/>
    <a:srgbClr val="2C5884"/>
    <a:srgbClr val="3366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6" autoAdjust="0"/>
    <p:restoredTop sz="96433" autoAdjust="0"/>
  </p:normalViewPr>
  <p:slideViewPr>
    <p:cSldViewPr>
      <p:cViewPr varScale="1">
        <p:scale>
          <a:sx n="120" d="100"/>
          <a:sy n="120" d="100"/>
        </p:scale>
        <p:origin x="152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7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17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CF243F7-C5F1-49C5-86B3-F8ADF809593E}" type="datetimeFigureOut">
              <a:rPr lang="de-DE"/>
              <a:pPr>
                <a:defRPr/>
              </a:pPr>
              <a:t>11.09.2025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0CDF41E-4B21-4C63-990B-126111C720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222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CDF41E-4B21-4C63-990B-126111C72024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95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DE197-AC73-49BC-8B85-E517B293CA46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22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7172" name="Foliennummernplatzhalt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CD2E4-731A-4210-B1CD-1366101A242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5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470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tabLst>
                <a:tab pos="2155825" algn="l"/>
              </a:tabLst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640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467600" cy="1143000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590800"/>
            <a:ext cx="7467600" cy="2819400"/>
          </a:xfrm>
        </p:spPr>
        <p:txBody>
          <a:bodyPr/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3305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16534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467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838200" y="2590800"/>
            <a:ext cx="7467600" cy="3552844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471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467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838200" y="2395550"/>
            <a:ext cx="3657600" cy="37480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95550"/>
            <a:ext cx="3657600" cy="37480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217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13189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457200" y="2392369"/>
            <a:ext cx="4040188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457200" y="3032131"/>
            <a:ext cx="4040188" cy="33258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2392369"/>
            <a:ext cx="4041775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1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3032131"/>
            <a:ext cx="4041775" cy="33258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063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47751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2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00491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575050" y="1000108"/>
            <a:ext cx="5111750" cy="52864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166961"/>
            <a:ext cx="3008313" cy="41195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95325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38200" y="2590800"/>
            <a:ext cx="7467600" cy="35528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85722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1792288" y="1142983"/>
            <a:ext cx="5486400" cy="3584591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1426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467600" cy="1143000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838200" y="2590800"/>
            <a:ext cx="7467600" cy="3552844"/>
          </a:xfrm>
        </p:spPr>
        <p:txBody>
          <a:bodyPr/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53236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457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5402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467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38200" y="2590800"/>
            <a:ext cx="3657600" cy="2819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3657600" cy="2819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36812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306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467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590800"/>
            <a:ext cx="36576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36576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9566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467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838200" y="2395550"/>
            <a:ext cx="3657600" cy="37480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95550"/>
            <a:ext cx="3657600" cy="37480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447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13189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457200" y="2392369"/>
            <a:ext cx="4040188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457200" y="3032131"/>
            <a:ext cx="4040188" cy="33258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2392369"/>
            <a:ext cx="4041775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3032131"/>
            <a:ext cx="4041775" cy="33258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6139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6040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37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00491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575050" y="1000108"/>
            <a:ext cx="5111750" cy="52864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166961"/>
            <a:ext cx="3008313" cy="41195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620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38200" y="2590800"/>
            <a:ext cx="7467600" cy="35528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071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1792288" y="1142983"/>
            <a:ext cx="5486400" cy="3584591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178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 descr="ub-cd-ppt-back02-5_grau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k 7" descr="ub-cd-ppt-back02-5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43000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</a:t>
            </a:r>
            <a:br>
              <a:rPr lang="de-DE" altLang="de-DE"/>
            </a:br>
            <a:r>
              <a:rPr lang="de-DE" altLang="de-DE"/>
              <a:t>zu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590800"/>
            <a:ext cx="746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0" name="Rectangle 23"/>
          <p:cNvSpPr>
            <a:spLocks noChangeArrowheads="1"/>
          </p:cNvSpPr>
          <p:nvPr/>
        </p:nvSpPr>
        <p:spPr bwMode="auto">
          <a:xfrm>
            <a:off x="7924800" y="6557963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de-DE" altLang="de-DE" sz="900">
                <a:solidFill>
                  <a:srgbClr val="00407A"/>
                </a:solidFill>
                <a:latin typeface="Arial" charset="0"/>
              </a:rPr>
              <a:t>S. </a:t>
            </a:r>
            <a:fld id="{5C16650E-AA74-4229-9A54-ACA0C41A7EA6}" type="slidenum">
              <a:rPr lang="de-DE" altLang="de-DE" sz="900">
                <a:solidFill>
                  <a:srgbClr val="00407A"/>
                </a:solidFill>
                <a:latin typeface="Arial" charset="0"/>
              </a:rPr>
              <a:pPr algn="r" eaLnBrk="1" hangingPunct="1"/>
              <a:t>‹Nr.›</a:t>
            </a:fld>
            <a:endParaRPr lang="de-DE" altLang="de-DE" sz="900">
              <a:solidFill>
                <a:srgbClr val="00407A"/>
              </a:solidFill>
              <a:latin typeface="Arial" charset="0"/>
            </a:endParaRPr>
          </a:p>
        </p:txBody>
      </p:sp>
      <p:sp>
        <p:nvSpPr>
          <p:cNvPr id="1031" name="Rectangle 23"/>
          <p:cNvSpPr>
            <a:spLocks noChangeArrowheads="1"/>
          </p:cNvSpPr>
          <p:nvPr/>
        </p:nvSpPr>
        <p:spPr bwMode="auto">
          <a:xfrm>
            <a:off x="152400" y="6557963"/>
            <a:ext cx="7543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900" dirty="0">
                <a:solidFill>
                  <a:srgbClr val="00407A"/>
                </a:solidFill>
                <a:latin typeface="Arial" charset="0"/>
              </a:rPr>
              <a:t>Einführung</a:t>
            </a:r>
            <a:r>
              <a:rPr lang="de-DE" altLang="de-DE" sz="900" baseline="0" dirty="0">
                <a:solidFill>
                  <a:srgbClr val="00407A"/>
                </a:solidFill>
                <a:latin typeface="Arial" charset="0"/>
              </a:rPr>
              <a:t>sveranstaltung</a:t>
            </a:r>
            <a:r>
              <a:rPr lang="de-DE" altLang="de-DE" sz="900" dirty="0">
                <a:solidFill>
                  <a:srgbClr val="00407A"/>
                </a:solidFill>
                <a:latin typeface="Arial" charset="0"/>
              </a:rPr>
              <a:t> | Prof.</a:t>
            </a:r>
            <a:r>
              <a:rPr lang="de-DE" altLang="de-DE" sz="900" baseline="0" dirty="0">
                <a:solidFill>
                  <a:srgbClr val="00407A"/>
                </a:solidFill>
                <a:latin typeface="Arial" charset="0"/>
              </a:rPr>
              <a:t> Dr. Hans-Ingo </a:t>
            </a:r>
            <a:r>
              <a:rPr lang="de-DE" altLang="de-DE" sz="900" baseline="0" dirty="0" err="1">
                <a:solidFill>
                  <a:srgbClr val="00407A"/>
                </a:solidFill>
                <a:latin typeface="Arial" charset="0"/>
              </a:rPr>
              <a:t>Radatz</a:t>
            </a:r>
            <a:r>
              <a:rPr lang="de-DE" altLang="de-DE" sz="900" dirty="0">
                <a:solidFill>
                  <a:srgbClr val="00407A"/>
                </a:solidFill>
                <a:latin typeface="Arial" charset="0"/>
              </a:rPr>
              <a:t> | Institut</a:t>
            </a:r>
            <a:r>
              <a:rPr lang="de-DE" altLang="de-DE" sz="900" baseline="0" dirty="0">
                <a:solidFill>
                  <a:srgbClr val="00407A"/>
                </a:solidFill>
                <a:latin typeface="Arial" charset="0"/>
              </a:rPr>
              <a:t> für Romanistik</a:t>
            </a:r>
            <a:endParaRPr lang="de-DE" altLang="de-DE" sz="900" dirty="0">
              <a:solidFill>
                <a:srgbClr val="00407A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+"/>
        <a:defRPr sz="16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 descr="ub-cd-ppt-back02-5_grau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k 7" descr="ub-cd-ppt-back02-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</a:t>
            </a:r>
            <a:br>
              <a:rPr lang="de-DE" altLang="de-DE"/>
            </a:br>
            <a:r>
              <a:rPr lang="de-DE" altLang="de-DE"/>
              <a:t>zu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0" name="Rectangle 23"/>
          <p:cNvSpPr>
            <a:spLocks noChangeArrowheads="1"/>
          </p:cNvSpPr>
          <p:nvPr/>
        </p:nvSpPr>
        <p:spPr bwMode="auto">
          <a:xfrm>
            <a:off x="7924800" y="6557963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900">
                <a:solidFill>
                  <a:srgbClr val="00407A"/>
                </a:solidFill>
                <a:latin typeface="Arial" panose="020B0604020202020204" pitchFamily="34" charset="0"/>
              </a:rPr>
              <a:t>S. </a:t>
            </a:r>
            <a:fld id="{929A4C99-DDB2-44FA-B922-F4645226E023}" type="slidenum">
              <a:rPr lang="de-DE" altLang="de-DE" sz="900" smtClean="0">
                <a:solidFill>
                  <a:srgbClr val="00407A"/>
                </a:solidFill>
                <a:latin typeface="Arial" panose="020B0604020202020204" pitchFamily="34" charset="0"/>
              </a:rPr>
              <a:pPr algn="r" eaLnBrk="1" hangingPunct="1">
                <a:defRPr/>
              </a:pPr>
              <a:t>‹Nr.›</a:t>
            </a:fld>
            <a:endParaRPr lang="de-DE" altLang="de-DE" sz="900">
              <a:solidFill>
                <a:srgbClr val="00407A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Rectangle 23"/>
          <p:cNvSpPr>
            <a:spLocks noChangeArrowheads="1"/>
          </p:cNvSpPr>
          <p:nvPr/>
        </p:nvSpPr>
        <p:spPr bwMode="auto">
          <a:xfrm>
            <a:off x="152400" y="6557963"/>
            <a:ext cx="7543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900" dirty="0">
                <a:solidFill>
                  <a:srgbClr val="00407A"/>
                </a:solidFill>
                <a:latin typeface="Arial" charset="0"/>
              </a:rPr>
              <a:t>Romanistik? Was ist das? (Erstsemestereinführung) | Hans-Ingo Radatz | Professur für iberoromanische Sprachwissenschaft</a:t>
            </a:r>
          </a:p>
        </p:txBody>
      </p:sp>
    </p:spTree>
    <p:extLst>
      <p:ext uri="{BB962C8B-B14F-4D97-AF65-F5344CB8AC3E}">
        <p14:creationId xmlns:p14="http://schemas.microsoft.com/office/powerpoint/2010/main" val="18790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Times New Roman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+"/>
        <a:defRPr sz="16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4" descr="ub-cd-ppt-back02-5-g_grau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Grafik 4" descr="ub-cd-ppt-back02-1-2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4007" y="2572051"/>
            <a:ext cx="6007423" cy="762000"/>
          </a:xfrm>
        </p:spPr>
        <p:txBody>
          <a:bodyPr/>
          <a:lstStyle/>
          <a:p>
            <a:pPr eaLnBrk="1" hangingPunct="1"/>
            <a:r>
              <a:rPr lang="de-DE" altLang="de-DE" noProof="0" dirty="0">
                <a:latin typeface="+mn-lt"/>
                <a:ea typeface="Doulos SIL" pitchFamily="2" charset="0"/>
                <a:cs typeface="Doulos SIL" pitchFamily="2" charset="0"/>
              </a:rPr>
              <a:t>Einführung </a:t>
            </a:r>
            <a:br>
              <a:rPr lang="de-DE" altLang="de-DE" noProof="0" dirty="0">
                <a:latin typeface="+mn-lt"/>
                <a:ea typeface="Doulos SIL" pitchFamily="2" charset="0"/>
                <a:cs typeface="Doulos SIL" pitchFamily="2" charset="0"/>
              </a:rPr>
            </a:br>
            <a:r>
              <a:rPr lang="de-DE" altLang="de-DE" noProof="0" dirty="0">
                <a:latin typeface="+mn-lt"/>
                <a:ea typeface="Doulos SIL" pitchFamily="2" charset="0"/>
                <a:cs typeface="Doulos SIL" pitchFamily="2" charset="0"/>
              </a:rPr>
              <a:t>Romanistik-Studium in Bamberg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4007" y="3332327"/>
            <a:ext cx="6032823" cy="374650"/>
          </a:xfrm>
        </p:spPr>
        <p:txBody>
          <a:bodyPr anchor="ctr"/>
          <a:lstStyle/>
          <a:p>
            <a:pPr algn="l" eaLnBrk="1" hangingPunct="1"/>
            <a:r>
              <a:rPr lang="de-DE" altLang="de-DE" sz="1800" noProof="0" dirty="0">
                <a:latin typeface="+mn-lt"/>
              </a:rPr>
              <a:t>Bachelor-HF/NF/Lehramt/Bachelor-BWL-</a:t>
            </a:r>
            <a:r>
              <a:rPr lang="de-DE" altLang="de-DE" sz="1800" noProof="0" dirty="0" err="1">
                <a:latin typeface="+mn-lt"/>
              </a:rPr>
              <a:t>WiPäd</a:t>
            </a:r>
            <a:endParaRPr lang="de-DE" altLang="de-DE" sz="1800" noProof="0" dirty="0">
              <a:latin typeface="+mn-lt"/>
            </a:endParaRPr>
          </a:p>
        </p:txBody>
      </p:sp>
      <p:sp>
        <p:nvSpPr>
          <p:cNvPr id="10246" name="Textfeld 1"/>
          <p:cNvSpPr txBox="1">
            <a:spLocks noChangeArrowheads="1"/>
          </p:cNvSpPr>
          <p:nvPr/>
        </p:nvSpPr>
        <p:spPr bwMode="auto">
          <a:xfrm>
            <a:off x="1164007" y="1818481"/>
            <a:ext cx="444319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/>
              <a:t>Hans-Ingo Radatz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UB Scala" pitchFamily="2" charset="0"/>
              </a:rPr>
              <a:t>ˈ</a:t>
            </a:r>
            <a:r>
              <a:rPr lang="de-DE" altLang="de-DE" sz="1400" dirty="0" err="1">
                <a:latin typeface="UB Scala" pitchFamily="2" charset="0"/>
              </a:rPr>
              <a:t>hansˌʔɪŋgo</a:t>
            </a:r>
            <a:r>
              <a:rPr lang="de-DE" altLang="de-DE" sz="1400" dirty="0">
                <a:latin typeface="UB Scala" pitchFamily="2" charset="0"/>
              </a:rPr>
              <a:t> ˈ</a:t>
            </a:r>
            <a:r>
              <a:rPr lang="de-DE" altLang="de-DE" sz="1400" dirty="0" err="1">
                <a:latin typeface="UB Scala" pitchFamily="2" charset="0"/>
              </a:rPr>
              <a:t>ʁa:dats</a:t>
            </a:r>
            <a:endParaRPr lang="de-DE" altLang="de-DE" sz="1400" dirty="0">
              <a:latin typeface="UB Scala" pitchFamily="2" charset="0"/>
            </a:endParaRPr>
          </a:p>
        </p:txBody>
      </p:sp>
      <p:pic>
        <p:nvPicPr>
          <p:cNvPr id="10247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07" y="3861048"/>
            <a:ext cx="6317307" cy="264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257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534400" cy="533400"/>
          </a:xfrm>
        </p:spPr>
        <p:txBody>
          <a:bodyPr/>
          <a:lstStyle/>
          <a:p>
            <a:r>
              <a:rPr lang="de-DE" altLang="de-DE" sz="2400" dirty="0">
                <a:latin typeface="+mn-lt"/>
              </a:rPr>
              <a:t>Warum „Romanistik“ und nicht „Französisch“ / „Spanisch“?</a:t>
            </a:r>
            <a:endParaRPr lang="de-DE" altLang="de-DE" dirty="0">
              <a:latin typeface="+mn-lt"/>
            </a:endParaRPr>
          </a:p>
        </p:txBody>
      </p:sp>
      <p:sp>
        <p:nvSpPr>
          <p:cNvPr id="7171" name="Inhaltsplatzhalter 4"/>
          <p:cNvSpPr>
            <a:spLocks noGrp="1"/>
          </p:cNvSpPr>
          <p:nvPr>
            <p:ph idx="1"/>
          </p:nvPr>
        </p:nvSpPr>
        <p:spPr>
          <a:xfrm>
            <a:off x="381000" y="1905000"/>
            <a:ext cx="8534400" cy="4419600"/>
          </a:xfrm>
        </p:spPr>
        <p:txBody>
          <a:bodyPr/>
          <a:lstStyle/>
          <a:p>
            <a:endParaRPr lang="de-DE" altLang="de-DE"/>
          </a:p>
        </p:txBody>
      </p:sp>
      <p:pic>
        <p:nvPicPr>
          <p:cNvPr id="7172" name="Picture 2" descr="C:\Users\ba4rm01\Desktop\scre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8928992" cy="25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322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3"/>
          <p:cNvSpPr>
            <a:spLocks noGrp="1"/>
          </p:cNvSpPr>
          <p:nvPr>
            <p:ph type="title"/>
          </p:nvPr>
        </p:nvSpPr>
        <p:spPr>
          <a:xfrm>
            <a:off x="381000" y="1412776"/>
            <a:ext cx="8153400" cy="609600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Was kann man, wenn man erfolgreich Romanistik studiert hat?</a:t>
            </a:r>
          </a:p>
        </p:txBody>
      </p:sp>
      <p:sp>
        <p:nvSpPr>
          <p:cNvPr id="9219" name="Inhaltsplatzhalter 4"/>
          <p:cNvSpPr>
            <a:spLocks noGrp="1"/>
          </p:cNvSpPr>
          <p:nvPr>
            <p:ph idx="1"/>
          </p:nvPr>
        </p:nvSpPr>
        <p:spPr>
          <a:xfrm>
            <a:off x="381000" y="2286000"/>
            <a:ext cx="8305800" cy="4038600"/>
          </a:xfrm>
        </p:spPr>
        <p:txBody>
          <a:bodyPr/>
          <a:lstStyle/>
          <a:p>
            <a:r>
              <a:rPr lang="de-DE" altLang="de-DE" sz="2000" dirty="0">
                <a:latin typeface="+mn-lt"/>
              </a:rPr>
              <a:t>Zwei romanische Sprachen, z.B. Spanisch und Französisch aktiv.</a:t>
            </a:r>
          </a:p>
          <a:p>
            <a:r>
              <a:rPr lang="de-DE" altLang="de-DE" sz="2000" dirty="0">
                <a:latin typeface="+mn-lt"/>
              </a:rPr>
              <a:t>Alle anderen romanischen Sprachen (Italienisch, Portugiesisch ...) passiv.</a:t>
            </a:r>
          </a:p>
          <a:p>
            <a:r>
              <a:rPr lang="de-DE" altLang="de-DE" sz="2000" dirty="0">
                <a:latin typeface="+mn-lt"/>
              </a:rPr>
              <a:t>Man hat die Kulturen mehrerer Länder studiert – und versteht damit auch die eigene besser.</a:t>
            </a:r>
          </a:p>
          <a:p>
            <a:r>
              <a:rPr lang="de-DE" altLang="de-DE" sz="2000" dirty="0">
                <a:latin typeface="+mn-lt"/>
              </a:rPr>
              <a:t>Man hat persönliche Kontakte in diese Länder und Freunde dort.</a:t>
            </a:r>
          </a:p>
          <a:p>
            <a:r>
              <a:rPr lang="de-DE" altLang="de-DE" sz="2000" dirty="0">
                <a:latin typeface="+mn-lt"/>
              </a:rPr>
              <a:t>Man kann (besser) Englisch.</a:t>
            </a:r>
          </a:p>
          <a:p>
            <a:r>
              <a:rPr lang="de-DE" altLang="de-DE" sz="2000" dirty="0">
                <a:latin typeface="+mn-lt"/>
              </a:rPr>
              <a:t>Man hat gelernt, professionell Texte zu schreiben, Informationen zu finden und zu belegen.</a:t>
            </a:r>
          </a:p>
          <a:p>
            <a:endParaRPr lang="de-DE" alt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07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534400" cy="533400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Hochschulstudium und Beruf</a:t>
            </a:r>
          </a:p>
        </p:txBody>
      </p:sp>
      <p:sp>
        <p:nvSpPr>
          <p:cNvPr id="7171" name="Inhaltsplatzhalter 4"/>
          <p:cNvSpPr>
            <a:spLocks noGrp="1"/>
          </p:cNvSpPr>
          <p:nvPr>
            <p:ph idx="1"/>
          </p:nvPr>
        </p:nvSpPr>
        <p:spPr>
          <a:xfrm>
            <a:off x="381000" y="1905000"/>
            <a:ext cx="8534400" cy="4419600"/>
          </a:xfrm>
        </p:spPr>
        <p:txBody>
          <a:bodyPr/>
          <a:lstStyle/>
          <a:p>
            <a:r>
              <a:rPr lang="de-DE" altLang="de-DE" dirty="0">
                <a:latin typeface="+mn-lt"/>
                <a:sym typeface="Wingdings" pitchFamily="2" charset="2"/>
              </a:rPr>
              <a:t>Typ 1.: Feierabend ist Feierabend:</a:t>
            </a:r>
          </a:p>
          <a:p>
            <a:pPr lvl="1"/>
            <a:r>
              <a:rPr lang="de-DE" altLang="de-DE" dirty="0">
                <a:latin typeface="+mn-lt"/>
                <a:sym typeface="Wingdings" pitchFamily="2" charset="2"/>
              </a:rPr>
              <a:t>Jura, Medizin, BWL  </a:t>
            </a:r>
            <a:r>
              <a:rPr lang="de-DE" altLang="de-DE" dirty="0">
                <a:latin typeface="+mn-lt"/>
              </a:rPr>
              <a:t>Berufsausbildung</a:t>
            </a:r>
            <a:endParaRPr lang="de-DE" altLang="de-DE" dirty="0">
              <a:latin typeface="+mn-lt"/>
              <a:sym typeface="Wingdings" pitchFamily="2" charset="2"/>
            </a:endParaRPr>
          </a:p>
          <a:p>
            <a:pPr lvl="2"/>
            <a:r>
              <a:rPr lang="de-DE" altLang="de-DE" dirty="0">
                <a:latin typeface="+mn-lt"/>
                <a:sym typeface="Wingdings" pitchFamily="2" charset="2"/>
              </a:rPr>
              <a:t>Deutliche Trennung Job und Freizeit</a:t>
            </a:r>
          </a:p>
          <a:p>
            <a:pPr lvl="2"/>
            <a:r>
              <a:rPr lang="de-DE" altLang="de-DE" dirty="0">
                <a:latin typeface="+mn-lt"/>
                <a:sym typeface="Wingdings" pitchFamily="2" charset="2"/>
              </a:rPr>
              <a:t>Die Inhalte an sich müssen nicht interessant sein; man studiert für den Abschluss und den späteren guten Job.</a:t>
            </a:r>
          </a:p>
          <a:p>
            <a:pPr lvl="1"/>
            <a:endParaRPr lang="de-DE" altLang="de-DE" dirty="0">
              <a:latin typeface="+mn-lt"/>
              <a:sym typeface="Wingdings" pitchFamily="2" charset="2"/>
            </a:endParaRPr>
          </a:p>
          <a:p>
            <a:r>
              <a:rPr lang="de-DE" altLang="de-DE" dirty="0">
                <a:latin typeface="+mn-lt"/>
                <a:sym typeface="Wingdings" pitchFamily="2" charset="2"/>
              </a:rPr>
              <a:t>Typ 2.: Nix Feierabend. Es geht weiter!:</a:t>
            </a:r>
          </a:p>
          <a:p>
            <a:pPr lvl="1"/>
            <a:r>
              <a:rPr lang="de-DE" altLang="de-DE" dirty="0">
                <a:latin typeface="+mn-lt"/>
                <a:sym typeface="Wingdings" pitchFamily="2" charset="2"/>
              </a:rPr>
              <a:t>Neuphilologien  Berufsausbildung </a:t>
            </a:r>
            <a:r>
              <a:rPr lang="de-DE" altLang="de-DE" b="1" dirty="0">
                <a:latin typeface="+mn-lt"/>
                <a:sym typeface="Wingdings" pitchFamily="2" charset="2"/>
              </a:rPr>
              <a:t>und</a:t>
            </a:r>
            <a:r>
              <a:rPr lang="de-DE" altLang="de-DE" dirty="0">
                <a:latin typeface="+mn-lt"/>
                <a:sym typeface="Wingdings" pitchFamily="2" charset="2"/>
              </a:rPr>
              <a:t> </a:t>
            </a:r>
            <a:r>
              <a:rPr lang="de-DE" altLang="de-DE" i="1" dirty="0" err="1">
                <a:latin typeface="+mn-lt"/>
                <a:sym typeface="Wingdings" pitchFamily="2" charset="2"/>
              </a:rPr>
              <a:t>way</a:t>
            </a:r>
            <a:r>
              <a:rPr lang="de-DE" altLang="de-DE" i="1" dirty="0">
                <a:latin typeface="+mn-lt"/>
                <a:sym typeface="Wingdings" pitchFamily="2" charset="2"/>
              </a:rPr>
              <a:t> </a:t>
            </a:r>
            <a:r>
              <a:rPr lang="de-DE" altLang="de-DE" i="1" dirty="0" err="1">
                <a:latin typeface="+mn-lt"/>
                <a:sym typeface="Wingdings" pitchFamily="2" charset="2"/>
              </a:rPr>
              <a:t>of</a:t>
            </a:r>
            <a:r>
              <a:rPr lang="de-DE" altLang="de-DE" i="1" dirty="0">
                <a:latin typeface="+mn-lt"/>
                <a:sym typeface="Wingdings" pitchFamily="2" charset="2"/>
              </a:rPr>
              <a:t> </a:t>
            </a:r>
            <a:r>
              <a:rPr lang="de-DE" altLang="de-DE" i="1" dirty="0" err="1">
                <a:latin typeface="+mn-lt"/>
                <a:sym typeface="Wingdings" pitchFamily="2" charset="2"/>
              </a:rPr>
              <a:t>life</a:t>
            </a:r>
            <a:endParaRPr lang="de-DE" altLang="de-DE" i="1" dirty="0">
              <a:latin typeface="+mn-lt"/>
              <a:sym typeface="Wingdings" pitchFamily="2" charset="2"/>
            </a:endParaRPr>
          </a:p>
          <a:p>
            <a:pPr lvl="2"/>
            <a:r>
              <a:rPr lang="de-DE" altLang="de-DE" dirty="0">
                <a:latin typeface="+mn-lt"/>
                <a:sym typeface="Wingdings" pitchFamily="2" charset="2"/>
              </a:rPr>
              <a:t>Wer fremde Sprachen und Kulturen zu einem Teil seines Lebens machen will, muss diese auch in sein privates Leben lassen</a:t>
            </a:r>
          </a:p>
          <a:p>
            <a:pPr lvl="2"/>
            <a:r>
              <a:rPr lang="de-DE" altLang="de-DE" dirty="0">
                <a:latin typeface="+mn-lt"/>
                <a:sym typeface="Wingdings" pitchFamily="2" charset="2"/>
              </a:rPr>
              <a:t>Es gibt später gute Jobs. Aber nur für diejenigen, die mit Begeisterung und Engagement studieren!</a:t>
            </a:r>
            <a:endParaRPr lang="de-DE" alt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70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143000"/>
            <a:ext cx="8054280" cy="485800"/>
          </a:xfrm>
        </p:spPr>
        <p:txBody>
          <a:bodyPr/>
          <a:lstStyle/>
          <a:p>
            <a:r>
              <a:rPr lang="de-DE" dirty="0" err="1">
                <a:latin typeface="+mn-lt"/>
              </a:rPr>
              <a:t>Tips</a:t>
            </a:r>
            <a:r>
              <a:rPr lang="de-DE" dirty="0">
                <a:latin typeface="+mn-lt"/>
              </a:rPr>
              <a:t> zum Romanistikstudium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680520"/>
          </a:xfrm>
        </p:spPr>
        <p:txBody>
          <a:bodyPr/>
          <a:lstStyle/>
          <a:p>
            <a:pPr marL="0" indent="0" algn="r">
              <a:buNone/>
            </a:pPr>
            <a:r>
              <a:rPr lang="de-DE" sz="2000" dirty="0">
                <a:latin typeface="+mn-lt"/>
              </a:rPr>
              <a:t>„Romanisten sollen romanische Sprachen nicht lernen, sie sollen sie können“ </a:t>
            </a:r>
          </a:p>
          <a:p>
            <a:pPr marL="0" indent="0" algn="r">
              <a:buNone/>
            </a:pPr>
            <a:r>
              <a:rPr lang="de-DE" sz="2000" dirty="0">
                <a:latin typeface="+mn-lt"/>
              </a:rPr>
              <a:t>(Harro </a:t>
            </a:r>
            <a:r>
              <a:rPr lang="de-DE" sz="2000" dirty="0" err="1">
                <a:latin typeface="+mn-lt"/>
              </a:rPr>
              <a:t>Stammerjohann</a:t>
            </a:r>
            <a:r>
              <a:rPr lang="de-DE" sz="2000" dirty="0">
                <a:latin typeface="+mn-lt"/>
              </a:rPr>
              <a:t>)</a:t>
            </a:r>
          </a:p>
          <a:p>
            <a:endParaRPr lang="de-DE" sz="2000" i="1" dirty="0">
              <a:latin typeface="+mn-lt"/>
            </a:endParaRPr>
          </a:p>
          <a:p>
            <a:r>
              <a:rPr lang="de-DE" sz="2000" i="1" dirty="0">
                <a:latin typeface="+mn-lt"/>
              </a:rPr>
              <a:t>Street </a:t>
            </a:r>
            <a:r>
              <a:rPr lang="de-DE" sz="2000" i="1" dirty="0" err="1">
                <a:latin typeface="+mn-lt"/>
              </a:rPr>
              <a:t>cred</a:t>
            </a:r>
            <a:r>
              <a:rPr lang="de-DE" sz="2000" i="1" dirty="0">
                <a:latin typeface="+mn-lt"/>
              </a:rPr>
              <a:t>(</a:t>
            </a:r>
            <a:r>
              <a:rPr lang="de-DE" sz="2000" i="1" dirty="0" err="1">
                <a:latin typeface="+mn-lt"/>
              </a:rPr>
              <a:t>ibility</a:t>
            </a:r>
            <a:r>
              <a:rPr lang="de-DE" sz="2000" i="1" dirty="0">
                <a:latin typeface="+mn-lt"/>
              </a:rPr>
              <a:t>)</a:t>
            </a:r>
            <a:r>
              <a:rPr lang="de-DE" sz="2000" dirty="0">
                <a:latin typeface="+mn-lt"/>
              </a:rPr>
              <a:t> erwerben!</a:t>
            </a:r>
          </a:p>
          <a:p>
            <a:pPr lvl="1"/>
            <a:r>
              <a:rPr lang="de-DE" sz="1800" dirty="0">
                <a:latin typeface="+mn-lt"/>
              </a:rPr>
              <a:t>Reisen, in Bamberg Muttersprachler suchen, Sprachstammtisch, Nachrichten in der Fremdsprache, Mobiltelefon nutzen (</a:t>
            </a:r>
            <a:r>
              <a:rPr lang="de-DE" sz="1800" i="1" dirty="0" err="1">
                <a:latin typeface="+mn-lt"/>
              </a:rPr>
              <a:t>El</a:t>
            </a:r>
            <a:r>
              <a:rPr lang="de-DE" sz="1800" i="1" dirty="0">
                <a:latin typeface="+mn-lt"/>
              </a:rPr>
              <a:t> </a:t>
            </a:r>
            <a:r>
              <a:rPr lang="de-DE" sz="1800" i="1" dirty="0" err="1">
                <a:latin typeface="+mn-lt"/>
              </a:rPr>
              <a:t>País</a:t>
            </a:r>
            <a:r>
              <a:rPr lang="de-DE" sz="1800" dirty="0">
                <a:latin typeface="+mn-lt"/>
              </a:rPr>
              <a:t> oder </a:t>
            </a:r>
            <a:r>
              <a:rPr lang="de-DE" sz="1800" i="1" dirty="0">
                <a:latin typeface="+mn-lt"/>
              </a:rPr>
              <a:t>Le Monde </a:t>
            </a:r>
            <a:r>
              <a:rPr lang="de-DE" sz="1800" dirty="0">
                <a:latin typeface="+mn-lt"/>
              </a:rPr>
              <a:t>lesen, Podcasts, Fernsehen …), in den Ferien hinfahren, Auslandsaufenthalt.</a:t>
            </a:r>
          </a:p>
          <a:p>
            <a:r>
              <a:rPr lang="de-DE" sz="2000" dirty="0">
                <a:latin typeface="+mn-lt"/>
              </a:rPr>
              <a:t>Lesen, lesen </a:t>
            </a:r>
            <a:r>
              <a:rPr lang="de-DE" sz="2000" dirty="0" err="1">
                <a:latin typeface="+mn-lt"/>
              </a:rPr>
              <a:t>lesen</a:t>
            </a:r>
            <a:r>
              <a:rPr lang="de-DE" sz="2000" dirty="0">
                <a:latin typeface="+mn-lt"/>
              </a:rPr>
              <a:t>! Freiwillig. Ohne ECTS.</a:t>
            </a:r>
          </a:p>
          <a:p>
            <a:pPr lvl="1"/>
            <a:r>
              <a:rPr lang="de-DE" sz="1800" dirty="0">
                <a:latin typeface="+mn-lt"/>
              </a:rPr>
              <a:t>Romane (Klassiker, Belletristik, das gerade angesagte Buch, Humoristisches, Comics, Fachbücher …)</a:t>
            </a:r>
          </a:p>
          <a:p>
            <a:r>
              <a:rPr lang="de-DE" sz="2000" dirty="0">
                <a:latin typeface="+mn-lt"/>
              </a:rPr>
              <a:t>Region wählen. </a:t>
            </a:r>
          </a:p>
          <a:p>
            <a:pPr lvl="1"/>
            <a:r>
              <a:rPr lang="de-DE" sz="1800" dirty="0">
                <a:latin typeface="+mn-lt"/>
              </a:rPr>
              <a:t>Anteil nehmen. Immer wieder hinfahren. Freunde finden.</a:t>
            </a:r>
          </a:p>
          <a:p>
            <a:endParaRPr lang="de-DE" dirty="0">
              <a:latin typeface="+mn-lt"/>
            </a:endParaRPr>
          </a:p>
          <a:p>
            <a:pPr lvl="1"/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476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43000"/>
            <a:ext cx="7467600" cy="557808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„</a:t>
            </a:r>
            <a:r>
              <a:rPr lang="de-DE" altLang="de-DE" dirty="0" err="1">
                <a:latin typeface="+mn-lt"/>
              </a:rPr>
              <a:t>Ersti</a:t>
            </a:r>
            <a:r>
              <a:rPr lang="de-DE" altLang="de-DE" dirty="0">
                <a:latin typeface="+mn-lt"/>
              </a:rPr>
              <a:t>“-Dekalog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72816"/>
            <a:ext cx="7560840" cy="468052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altLang="de-DE" dirty="0">
                <a:latin typeface="+mn-lt"/>
              </a:rPr>
              <a:t>Die </a:t>
            </a:r>
            <a:r>
              <a:rPr lang="de-DE" altLang="de-DE" dirty="0">
                <a:solidFill>
                  <a:srgbClr val="FF0000"/>
                </a:solidFill>
                <a:latin typeface="+mn-lt"/>
              </a:rPr>
              <a:t>Homepage</a:t>
            </a:r>
            <a:r>
              <a:rPr lang="de-DE" altLang="de-DE" dirty="0">
                <a:latin typeface="+mn-lt"/>
              </a:rPr>
              <a:t> der Romanistik und der Professuren sorgfältig studieren</a:t>
            </a:r>
            <a:r>
              <a:rPr lang="de-DE" altLang="de-DE" dirty="0">
                <a:solidFill>
                  <a:srgbClr val="FF0000"/>
                </a:solidFill>
                <a:latin typeface="+mn-lt"/>
              </a:rPr>
              <a:t>!</a:t>
            </a:r>
          </a:p>
          <a:p>
            <a:pPr marL="457200" indent="-457200">
              <a:buFont typeface="+mj-lt"/>
              <a:buAutoNum type="arabicPeriod"/>
            </a:pPr>
            <a:r>
              <a:rPr lang="de-DE" altLang="de-DE" dirty="0"/>
              <a:t>Bitte </a:t>
            </a:r>
            <a:r>
              <a:rPr lang="de-DE" altLang="de-DE" dirty="0">
                <a:solidFill>
                  <a:srgbClr val="FF0000"/>
                </a:solidFill>
              </a:rPr>
              <a:t>erst lesen, dann fragen!</a:t>
            </a:r>
          </a:p>
          <a:p>
            <a:pPr marL="457200" indent="-457200">
              <a:buFont typeface="+mj-lt"/>
              <a:buAutoNum type="arabicPeriod"/>
            </a:pPr>
            <a:r>
              <a:rPr lang="de-DE" altLang="de-DE" dirty="0"/>
              <a:t>Überblick über das gesamte Studium verschaffen </a:t>
            </a:r>
            <a:r>
              <a:rPr lang="de-DE" altLang="de-DE" dirty="0">
                <a:sym typeface="Wingdings" panose="05000000000000000000" pitchFamily="2" charset="2"/>
              </a:rPr>
              <a:t> </a:t>
            </a:r>
            <a:r>
              <a:rPr lang="de-DE" altLang="de-DE" dirty="0">
                <a:solidFill>
                  <a:srgbClr val="FF0000"/>
                </a:solidFill>
              </a:rPr>
              <a:t>Studienverlaufsplan</a:t>
            </a:r>
            <a:r>
              <a:rPr lang="de-DE" altLang="de-DE" dirty="0"/>
              <a:t> erstellen; Ausland einplanen!</a:t>
            </a:r>
          </a:p>
          <a:p>
            <a:pPr marL="457200" indent="-457200">
              <a:buFont typeface="+mj-lt"/>
              <a:buAutoNum type="arabicPeriod"/>
            </a:pPr>
            <a:r>
              <a:rPr lang="de-DE" altLang="de-DE" dirty="0"/>
              <a:t>Es kann </a:t>
            </a:r>
            <a:r>
              <a:rPr lang="de-DE" altLang="de-DE" dirty="0">
                <a:solidFill>
                  <a:srgbClr val="FF0000"/>
                </a:solidFill>
              </a:rPr>
              <a:t>Überschneidungen</a:t>
            </a:r>
            <a:r>
              <a:rPr lang="de-DE" altLang="de-DE" dirty="0"/>
              <a:t> von LV der studierten Fächer geben; belegen Sie also alles, was Sie müssen, so früh, wie Sie können!</a:t>
            </a:r>
          </a:p>
          <a:p>
            <a:pPr marL="457200" indent="-457200">
              <a:buFont typeface="+mj-lt"/>
              <a:buAutoNum type="arabicPeriod"/>
            </a:pPr>
            <a:r>
              <a:rPr lang="de-DE" altLang="de-DE" dirty="0"/>
              <a:t>Frühzeitig über die inhaltlichen und formalen </a:t>
            </a:r>
            <a:r>
              <a:rPr lang="de-DE" altLang="de-DE" dirty="0">
                <a:solidFill>
                  <a:srgbClr val="FF0000"/>
                </a:solidFill>
              </a:rPr>
              <a:t>Anforderungen</a:t>
            </a:r>
            <a:r>
              <a:rPr lang="de-DE" altLang="de-DE" dirty="0"/>
              <a:t> informieren; alte Staatsexamensklausuren anschauen!</a:t>
            </a:r>
          </a:p>
          <a:p>
            <a:pPr marL="457200" indent="-457200">
              <a:buFont typeface="+mj-lt"/>
              <a:buAutoNum type="arabicPeriod"/>
            </a:pPr>
            <a:r>
              <a:rPr lang="de-DE" altLang="de-DE" dirty="0">
                <a:latin typeface="+mn-lt"/>
              </a:rPr>
              <a:t>Im 1. Semester den </a:t>
            </a:r>
            <a:r>
              <a:rPr lang="de-DE" altLang="de-DE" dirty="0">
                <a:solidFill>
                  <a:srgbClr val="FF0000"/>
                </a:solidFill>
                <a:latin typeface="+mn-lt"/>
              </a:rPr>
              <a:t>Stundenplan nicht vollstopfen</a:t>
            </a:r>
            <a:r>
              <a:rPr lang="de-DE" altLang="de-DE" dirty="0">
                <a:latin typeface="+mn-lt"/>
              </a:rPr>
              <a:t>! (Lieber Zeit auf Punkt 1-5 verwenden …)</a:t>
            </a:r>
          </a:p>
          <a:p>
            <a:pPr marL="457200" indent="-457200">
              <a:buFont typeface="+mj-lt"/>
              <a:buAutoNum type="arabicPeriod"/>
            </a:pPr>
            <a:r>
              <a:rPr lang="de-DE" altLang="de-DE" dirty="0">
                <a:latin typeface="+mn-lt"/>
              </a:rPr>
              <a:t>Eins nach dem anderen! </a:t>
            </a:r>
            <a:r>
              <a:rPr lang="de-DE" altLang="de-DE" dirty="0">
                <a:solidFill>
                  <a:srgbClr val="FF0000"/>
                </a:solidFill>
                <a:latin typeface="+mn-lt"/>
              </a:rPr>
              <a:t>Zuerst das Basismodul absolvieren </a:t>
            </a:r>
            <a:r>
              <a:rPr lang="de-DE" altLang="de-DE" dirty="0">
                <a:latin typeface="+mn-lt"/>
              </a:rPr>
              <a:t>(Einführungen, Intensiv- und Grundkurse)!</a:t>
            </a:r>
          </a:p>
          <a:p>
            <a:pPr marL="457200" indent="-457200">
              <a:buFont typeface="+mj-lt"/>
              <a:buAutoNum type="arabicPeriod"/>
            </a:pPr>
            <a:r>
              <a:rPr lang="de-DE" altLang="de-DE" dirty="0"/>
              <a:t>Was Ihnen am schwersten fällt, braucht auch die meiste Zeit. Widerstehen Sie dem Impuls, es </a:t>
            </a:r>
            <a:r>
              <a:rPr lang="de-DE" altLang="de-DE" dirty="0">
                <a:solidFill>
                  <a:srgbClr val="FF0000"/>
                </a:solidFill>
              </a:rPr>
              <a:t>aufzuschieben</a:t>
            </a:r>
            <a:r>
              <a:rPr lang="de-DE" altLang="de-DE" dirty="0"/>
              <a:t>!</a:t>
            </a:r>
            <a:endParaRPr lang="de-DE" altLang="de-DE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altLang="de-DE" dirty="0">
                <a:latin typeface="+mn-lt"/>
              </a:rPr>
              <a:t>Die </a:t>
            </a:r>
            <a:r>
              <a:rPr lang="de-DE" altLang="de-DE" dirty="0">
                <a:solidFill>
                  <a:srgbClr val="FF0000"/>
                </a:solidFill>
                <a:latin typeface="+mn-lt"/>
              </a:rPr>
              <a:t>Bibliotheks- und Datenbankeinführungen </a:t>
            </a:r>
            <a:r>
              <a:rPr lang="de-DE" altLang="de-DE" dirty="0">
                <a:latin typeface="+mn-lt"/>
              </a:rPr>
              <a:t>nicht vergessen!</a:t>
            </a:r>
          </a:p>
          <a:p>
            <a:pPr marL="457200" indent="-457200">
              <a:buFont typeface="+mj-lt"/>
              <a:buAutoNum type="arabicPeriod"/>
            </a:pPr>
            <a:r>
              <a:rPr lang="de-DE" altLang="de-DE" dirty="0"/>
              <a:t>Das </a:t>
            </a:r>
            <a:r>
              <a:rPr lang="de-DE" altLang="de-DE" dirty="0">
                <a:solidFill>
                  <a:srgbClr val="FF0000"/>
                </a:solidFill>
              </a:rPr>
              <a:t>Studium vom 1. Semester an ernst nehmen</a:t>
            </a:r>
            <a:r>
              <a:rPr lang="de-DE" altLang="de-DE" dirty="0"/>
              <a:t>! Es ist kürzer, als Sie nun denken …</a:t>
            </a:r>
            <a:endParaRPr lang="de-DE" alt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298484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3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143000"/>
            <a:ext cx="8568952" cy="701824"/>
          </a:xfrm>
        </p:spPr>
        <p:txBody>
          <a:bodyPr/>
          <a:lstStyle/>
          <a:p>
            <a:r>
              <a:rPr lang="de-DE" b="1" dirty="0">
                <a:latin typeface="+mn-lt"/>
              </a:rPr>
              <a:t>Sprachstammtische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32240" y="1836367"/>
            <a:ext cx="2304256" cy="4598476"/>
          </a:xfrm>
          <a:solidFill>
            <a:schemeClr val="accent3"/>
          </a:solidFill>
        </p:spPr>
        <p:txBody>
          <a:bodyPr/>
          <a:lstStyle/>
          <a:p>
            <a:pPr marL="0" indent="0">
              <a:buNone/>
            </a:pPr>
            <a:r>
              <a:rPr lang="de-DE" sz="1800" i="1" dirty="0">
                <a:latin typeface="+mn-lt"/>
              </a:rPr>
              <a:t>Mesa </a:t>
            </a:r>
            <a:r>
              <a:rPr lang="de-DE" sz="1800" i="1" dirty="0" err="1">
                <a:latin typeface="+mn-lt"/>
              </a:rPr>
              <a:t>redonda</a:t>
            </a:r>
            <a:r>
              <a:rPr lang="de-DE" sz="1800" i="1" dirty="0">
                <a:latin typeface="+mn-lt"/>
              </a:rPr>
              <a:t> </a:t>
            </a:r>
            <a:r>
              <a:rPr lang="de-DE" sz="1800" dirty="0">
                <a:latin typeface="+mn-lt"/>
              </a:rPr>
              <a:t>(Spanisch): donnerstags, 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ab 20:30 Uhr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0109"/>
            <a:ext cx="6480720" cy="45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3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C9C272-4F75-386C-84C6-0BF424D1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68" y="1124744"/>
            <a:ext cx="4397081" cy="35335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Deutsch-Französischer Stammtisch </a:t>
            </a:r>
            <a:endParaRPr lang="de-DE" sz="1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Eine gesellige Runde für Französisch-Studierende, Erasmus-Studierende und alle weiteren Freunde der französischen Sprache </a:t>
            </a:r>
            <a:endParaRPr lang="de-DE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moment de convivialité pour les étudiants de français, les étudiants Erasmus et tous les autres amis de la langue française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Während der Vorlesungszeit treffen wir uns an einem Abend pro Woche, Tag und Ort variieren, werden aber rechtzeitig über </a:t>
            </a:r>
            <a:r>
              <a:rPr lang="de-DE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de-D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Media (auf Nachfrage gerne auch per Mail) bekannt gegeben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700" dirty="0"/>
          </a:p>
        </p:txBody>
      </p:sp>
      <p:pic>
        <p:nvPicPr>
          <p:cNvPr id="4" name="Grafik 3" descr="Ein Bild, das draußen, Turm enthält.&#10;&#10;Automatisch generierte Beschreibung">
            <a:extLst>
              <a:ext uri="{FF2B5EF4-FFF2-40B4-BE49-F238E27FC236}">
                <a16:creationId xmlns:a16="http://schemas.microsoft.com/office/drawing/2014/main" id="{226FE66A-990B-5EB1-2782-B04B46647A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4217"/>
          <a:stretch/>
        </p:blipFill>
        <p:spPr bwMode="auto">
          <a:xfrm>
            <a:off x="4935784" y="116632"/>
            <a:ext cx="4132159" cy="6336704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A731C60-A01E-9DF7-EEED-09AB60C93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3" y="4498171"/>
            <a:ext cx="1696720" cy="195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BB6890-BBFE-66AB-C76C-B532A92C8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40" y="4615282"/>
            <a:ext cx="1485900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7A00797F-F34F-9747-DF0C-133F0225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969" y="6085649"/>
            <a:ext cx="1494155" cy="38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900" b="1" dirty="0">
                <a:effectLst/>
                <a:latin typeface="Open Sans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Deutsch-Französischer Stammtisch Bamberg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3048A6-C94D-7708-0E54-3E041B5C40B7}"/>
              </a:ext>
            </a:extLst>
          </p:cNvPr>
          <p:cNvSpPr txBox="1"/>
          <p:nvPr/>
        </p:nvSpPr>
        <p:spPr>
          <a:xfrm>
            <a:off x="1668641" y="5152587"/>
            <a:ext cx="148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effectLst/>
                <a:latin typeface="PT Sans" panose="020B0503020203020204" pitchFamily="34" charset="0"/>
                <a:ea typeface="Calibri" panose="020F0502020204030204" pitchFamily="34" charset="0"/>
                <a:cs typeface="Open Sans Condensed SemiBold" pitchFamily="2" charset="0"/>
              </a:rPr>
              <a:t>Mail: stammtisch.romlit2</a:t>
            </a:r>
            <a:br>
              <a:rPr lang="fr-FR" sz="1200" dirty="0">
                <a:effectLst/>
                <a:latin typeface="PT Sans" panose="020B0503020203020204" pitchFamily="34" charset="0"/>
                <a:ea typeface="Calibri" panose="020F0502020204030204" pitchFamily="34" charset="0"/>
                <a:cs typeface="Open Sans Condensed SemiBold" pitchFamily="2" charset="0"/>
              </a:rPr>
            </a:br>
            <a:r>
              <a:rPr lang="fr-FR" sz="1200" dirty="0">
                <a:effectLst/>
                <a:latin typeface="PT Sans" panose="020B0503020203020204" pitchFamily="34" charset="0"/>
                <a:ea typeface="Calibri" panose="020F0502020204030204" pitchFamily="34" charset="0"/>
                <a:cs typeface="Open Sans Condensed SemiBold" pitchFamily="2" charset="0"/>
              </a:rPr>
              <a:t>@uni-bamberg.de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25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Schuhwerk, draußen enthält.&#10;&#10;Automatisch generierte Beschreibung">
            <a:extLst>
              <a:ext uri="{FF2B5EF4-FFF2-40B4-BE49-F238E27FC236}">
                <a16:creationId xmlns:a16="http://schemas.microsoft.com/office/drawing/2014/main" id="{3DC7BEE0-7067-401B-31AB-F1553169A9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207"/>
          <a:stretch/>
        </p:blipFill>
        <p:spPr>
          <a:xfrm>
            <a:off x="5165283" y="-1"/>
            <a:ext cx="3496116" cy="3104208"/>
          </a:xfrm>
          <a:prstGeom prst="rect">
            <a:avLst/>
          </a:prstGeom>
        </p:spPr>
      </p:pic>
      <p:pic>
        <p:nvPicPr>
          <p:cNvPr id="11" name="Grafik 10" descr="Ein Bild, das Kleidung, Person, Baum, draußen enthält.&#10;&#10;Automatisch generierte Beschreibung">
            <a:extLst>
              <a:ext uri="{FF2B5EF4-FFF2-40B4-BE49-F238E27FC236}">
                <a16:creationId xmlns:a16="http://schemas.microsoft.com/office/drawing/2014/main" id="{0DA6586C-624B-11F6-523C-6BB90330B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r="-3" b="11999"/>
          <a:stretch/>
        </p:blipFill>
        <p:spPr>
          <a:xfrm>
            <a:off x="4064448" y="3265081"/>
            <a:ext cx="4596951" cy="3592925"/>
          </a:xfrm>
          <a:prstGeom prst="rect">
            <a:avLst/>
          </a:prstGeom>
        </p:spPr>
      </p:pic>
      <p:pic>
        <p:nvPicPr>
          <p:cNvPr id="9" name="Grafik 8" descr="Ein Bild, das Person, Im Haus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67BF15BE-E14B-5677-D21C-C9B52F7ED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 r="-2" b="17395"/>
          <a:stretch/>
        </p:blipFill>
        <p:spPr>
          <a:xfrm>
            <a:off x="482600" y="-6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Inhaltsplatzhalter 4" descr="Ein Bild, das draußen, Baum, Himmel, Kleidung enthält.&#10;&#10;Automatisch generierte Beschreibung">
            <a:extLst>
              <a:ext uri="{FF2B5EF4-FFF2-40B4-BE49-F238E27FC236}">
                <a16:creationId xmlns:a16="http://schemas.microsoft.com/office/drawing/2014/main" id="{31C502DD-9384-2B7D-0604-AEC9C69553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7" r="1" b="1"/>
          <a:stretch/>
        </p:blipFill>
        <p:spPr>
          <a:xfrm>
            <a:off x="482601" y="4080064"/>
            <a:ext cx="3460749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4" descr="ub-cd-ppt-back02-5-g_grau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Grafik 4" descr="ub-cd-ppt-back02-1-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6858" y="2218894"/>
            <a:ext cx="6007423" cy="762000"/>
          </a:xfrm>
        </p:spPr>
        <p:txBody>
          <a:bodyPr/>
          <a:lstStyle/>
          <a:p>
            <a:pPr eaLnBrk="1" hangingPunct="1"/>
            <a:r>
              <a:rPr lang="en-US" altLang="de-DE" dirty="0">
                <a:latin typeface="+mn-lt"/>
                <a:ea typeface="Doulos SIL" pitchFamily="2" charset="0"/>
                <a:cs typeface="Doulos SIL" pitchFamily="2" charset="0"/>
              </a:rPr>
              <a:t>Das Bamberger</a:t>
            </a:r>
            <a:br>
              <a:rPr lang="en-US" altLang="de-DE" dirty="0">
                <a:latin typeface="+mn-lt"/>
                <a:ea typeface="Doulos SIL" pitchFamily="2" charset="0"/>
                <a:cs typeface="Doulos SIL" pitchFamily="2" charset="0"/>
              </a:rPr>
            </a:br>
            <a:r>
              <a:rPr lang="en-US" altLang="de-DE" dirty="0" err="1">
                <a:latin typeface="+mn-lt"/>
                <a:ea typeface="Doulos SIL" pitchFamily="2" charset="0"/>
                <a:cs typeface="Doulos SIL" pitchFamily="2" charset="0"/>
              </a:rPr>
              <a:t>Institut</a:t>
            </a:r>
            <a:r>
              <a:rPr lang="en-US" altLang="de-DE" dirty="0">
                <a:latin typeface="+mn-lt"/>
                <a:ea typeface="Doulos SIL" pitchFamily="2" charset="0"/>
                <a:cs typeface="Doulos SIL" pitchFamily="2" charset="0"/>
              </a:rPr>
              <a:t> </a:t>
            </a:r>
            <a:r>
              <a:rPr lang="en-US" altLang="de-DE" dirty="0" err="1">
                <a:latin typeface="+mn-lt"/>
                <a:ea typeface="Doulos SIL" pitchFamily="2" charset="0"/>
                <a:cs typeface="Doulos SIL" pitchFamily="2" charset="0"/>
              </a:rPr>
              <a:t>für</a:t>
            </a:r>
            <a:r>
              <a:rPr lang="en-US" altLang="de-DE" dirty="0">
                <a:latin typeface="+mn-lt"/>
                <a:ea typeface="Doulos SIL" pitchFamily="2" charset="0"/>
                <a:cs typeface="Doulos SIL" pitchFamily="2" charset="0"/>
              </a:rPr>
              <a:t> </a:t>
            </a:r>
            <a:r>
              <a:rPr lang="en-US" altLang="de-DE" dirty="0" err="1">
                <a:latin typeface="+mn-lt"/>
                <a:ea typeface="Doulos SIL" pitchFamily="2" charset="0"/>
                <a:cs typeface="Doulos SIL" pitchFamily="2" charset="0"/>
              </a:rPr>
              <a:t>Romanistik</a:t>
            </a:r>
            <a:endParaRPr lang="en-US" altLang="de-DE" dirty="0">
              <a:latin typeface="+mn-lt"/>
              <a:ea typeface="Doulos SIL" pitchFamily="2" charset="0"/>
              <a:cs typeface="Doulos SIL" pitchFamily="2" charset="0"/>
            </a:endParaRPr>
          </a:p>
        </p:txBody>
      </p:sp>
      <p:pic>
        <p:nvPicPr>
          <p:cNvPr id="10247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8" y="3429000"/>
            <a:ext cx="7350283" cy="30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59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43000"/>
            <a:ext cx="7550224" cy="701824"/>
          </a:xfrm>
        </p:spPr>
        <p:txBody>
          <a:bodyPr/>
          <a:lstStyle/>
          <a:p>
            <a:r>
              <a:rPr lang="de-DE" b="1" dirty="0">
                <a:latin typeface="+mn-lt"/>
              </a:rPr>
              <a:t>Das Institut für Romanistik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988840"/>
            <a:ext cx="8352928" cy="3552844"/>
          </a:xfrm>
        </p:spPr>
        <p:txBody>
          <a:bodyPr/>
          <a:lstStyle/>
          <a:p>
            <a:r>
              <a:rPr lang="de-DE" b="1" dirty="0">
                <a:latin typeface="+mn-lt"/>
              </a:rPr>
              <a:t>Literatur- und Kulturwissenschaft</a:t>
            </a:r>
          </a:p>
          <a:p>
            <a:pPr lvl="1"/>
            <a:r>
              <a:rPr lang="de-DE" dirty="0">
                <a:latin typeface="+mn-lt"/>
              </a:rPr>
              <a:t>Lehrstuhl für Romanische Literaturwissenschaft</a:t>
            </a:r>
          </a:p>
          <a:p>
            <a:pPr lvl="1"/>
            <a:r>
              <a:rPr lang="de-DE" dirty="0">
                <a:latin typeface="+mn-lt"/>
              </a:rPr>
              <a:t>Professur für Romanische Kultur- und Literaturwissenschaft</a:t>
            </a:r>
          </a:p>
          <a:p>
            <a:pPr lvl="1"/>
            <a:r>
              <a:rPr lang="de-DE" dirty="0">
                <a:latin typeface="+mn-lt"/>
              </a:rPr>
              <a:t>Professur für Romanische Literaturwissenschaft / Hispanistik</a:t>
            </a:r>
          </a:p>
          <a:p>
            <a:pPr lvl="1"/>
            <a:endParaRPr lang="de-DE" dirty="0">
              <a:latin typeface="+mn-lt"/>
            </a:endParaRPr>
          </a:p>
          <a:p>
            <a:r>
              <a:rPr lang="de-DE" b="1" dirty="0">
                <a:latin typeface="+mn-lt"/>
              </a:rPr>
              <a:t>Sprach- und Kulturwissenschaft</a:t>
            </a:r>
          </a:p>
          <a:p>
            <a:pPr lvl="1"/>
            <a:r>
              <a:rPr lang="de-DE" dirty="0">
                <a:latin typeface="+mn-lt"/>
              </a:rPr>
              <a:t>Lehrstuhl für Romanische Sprachwissenschaft</a:t>
            </a:r>
          </a:p>
          <a:p>
            <a:pPr lvl="1"/>
            <a:r>
              <a:rPr lang="de-DE" dirty="0">
                <a:latin typeface="+mn-lt"/>
              </a:rPr>
              <a:t>Professur für Romanische Sprachwissenschaft / Hispanistik</a:t>
            </a:r>
            <a:br>
              <a:rPr lang="de-DE" dirty="0">
                <a:latin typeface="+mn-lt"/>
              </a:rPr>
            </a:br>
            <a:endParaRPr lang="de-DE" dirty="0">
              <a:latin typeface="+mn-lt"/>
            </a:endParaRPr>
          </a:p>
          <a:p>
            <a:r>
              <a:rPr lang="de-DE" b="1" dirty="0">
                <a:latin typeface="+mn-lt"/>
              </a:rPr>
              <a:t>Fachdidaktik</a:t>
            </a:r>
          </a:p>
          <a:p>
            <a:pPr lvl="1"/>
            <a:r>
              <a:rPr lang="de-DE" dirty="0">
                <a:latin typeface="+mn-lt"/>
              </a:rPr>
              <a:t>Fachvertretung für Didaktik der Romanischen Sprachen und Literaturen </a:t>
            </a:r>
          </a:p>
        </p:txBody>
      </p:sp>
    </p:spTree>
    <p:extLst>
      <p:ext uri="{BB962C8B-B14F-4D97-AF65-F5344CB8AC3E}">
        <p14:creationId xmlns:p14="http://schemas.microsoft.com/office/powerpoint/2010/main" val="107435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5082"/>
            <a:ext cx="7550224" cy="441636"/>
          </a:xfrm>
        </p:spPr>
        <p:txBody>
          <a:bodyPr/>
          <a:lstStyle/>
          <a:p>
            <a:r>
              <a:rPr lang="en-US" altLang="de-DE" sz="2400" dirty="0" err="1">
                <a:latin typeface="+mn-lt"/>
              </a:rPr>
              <a:t>Romanistik</a:t>
            </a:r>
            <a:r>
              <a:rPr lang="en-US" altLang="de-DE" sz="2400" dirty="0">
                <a:latin typeface="+mn-lt"/>
              </a:rPr>
              <a:t> in Bamberg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72816"/>
            <a:ext cx="7467600" cy="4680520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Die Romanistik ist die vergleichende Wissenschaft der romanischen Kulturen, Literaturen und Sprachen</a:t>
            </a:r>
            <a:r>
              <a:rPr lang="de-DE" altLang="de-DE" dirty="0"/>
              <a:t>:</a:t>
            </a:r>
            <a:endParaRPr lang="de-DE" altLang="de-DE" dirty="0">
              <a:latin typeface="+mn-lt"/>
            </a:endParaRPr>
          </a:p>
          <a:p>
            <a:pPr lvl="1"/>
            <a:r>
              <a:rPr lang="de-DE" altLang="de-DE" dirty="0">
                <a:latin typeface="+mn-lt"/>
              </a:rPr>
              <a:t>Französisch, </a:t>
            </a:r>
          </a:p>
          <a:p>
            <a:pPr lvl="1"/>
            <a:r>
              <a:rPr lang="de-DE" altLang="de-DE" dirty="0">
                <a:latin typeface="+mn-lt"/>
              </a:rPr>
              <a:t>Italienisch, </a:t>
            </a:r>
          </a:p>
          <a:p>
            <a:pPr lvl="1"/>
            <a:r>
              <a:rPr lang="de-DE" altLang="de-DE" dirty="0">
                <a:latin typeface="+mn-lt"/>
              </a:rPr>
              <a:t>Spanisch, </a:t>
            </a:r>
          </a:p>
          <a:p>
            <a:pPr lvl="1"/>
            <a:r>
              <a:rPr lang="de-DE" altLang="de-DE" dirty="0">
                <a:latin typeface="+mn-lt"/>
              </a:rPr>
              <a:t>ferner Portugiesisch, Katalanisch, Okzitanisch, Rätoromanisch, Sardisch, Rumänisch sowie die Kreolsprachen, die sich im Zuge der Kolonisierung herausgebildet haben.</a:t>
            </a:r>
          </a:p>
          <a:p>
            <a:r>
              <a:rPr lang="de-DE" altLang="de-DE" dirty="0">
                <a:latin typeface="+mn-lt"/>
              </a:rPr>
              <a:t>Das Profil der Bamberger Romanistik ist kultur-, literatur- und sprachvergleichend, interdisziplinär und international ausgerichtet. </a:t>
            </a:r>
            <a:endParaRPr lang="en-US" alt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16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+mn-lt"/>
              </a:rPr>
              <a:t>Lehrstuhl für Romanische Literaturwissenschaft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7584" y="2478885"/>
            <a:ext cx="7467600" cy="4104456"/>
          </a:xfrm>
        </p:spPr>
        <p:txBody>
          <a:bodyPr/>
          <a:lstStyle/>
          <a:p>
            <a:r>
              <a:rPr lang="de-DE" dirty="0">
                <a:latin typeface="+mn-lt"/>
              </a:rPr>
              <a:t>Leitung: 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Prof. Dr. Dina De </a:t>
            </a:r>
            <a:r>
              <a:rPr lang="de-DE" dirty="0" err="1">
                <a:latin typeface="+mn-lt"/>
              </a:rPr>
              <a:t>Rentiis</a:t>
            </a:r>
            <a:endParaRPr lang="de-DE" dirty="0">
              <a:latin typeface="+mn-lt"/>
            </a:endParaRP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r>
              <a:rPr lang="de-DE" sz="1800" dirty="0">
                <a:latin typeface="+mn-lt"/>
              </a:rPr>
              <a:t>Sekretariat und Kontakt: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Andrea Arnold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Raum U5/01.02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Tel.: +49 (0)951 863 2143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romlit1@uni-bamberg.de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07" y="2449168"/>
            <a:ext cx="2242044" cy="24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38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+mn-lt"/>
              </a:rPr>
              <a:t>Professur für Romanische Kultur- und Literaturwissenschaft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Leitung: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Prof. Dr. Kai Nonnenmacher</a:t>
            </a: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r>
              <a:rPr lang="de-DE" sz="1600" dirty="0">
                <a:latin typeface="+mn-lt"/>
              </a:rPr>
              <a:t>Sekretariat und Kontakt:</a:t>
            </a: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	Manon </a:t>
            </a:r>
            <a:r>
              <a:rPr lang="de-DE" sz="1600" dirty="0" err="1">
                <a:latin typeface="+mn-lt"/>
              </a:rPr>
              <a:t>Galefske</a:t>
            </a:r>
            <a:endParaRPr lang="de-DE" sz="1600" dirty="0">
              <a:latin typeface="+mn-lt"/>
            </a:endParaRP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	Markusstraße 12b, Zimmer 102</a:t>
            </a: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	Tel.: 0951-863-3101</a:t>
            </a: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	</a:t>
            </a:r>
            <a:r>
              <a:rPr lang="de-DE" sz="1600" dirty="0" err="1">
                <a:latin typeface="+mn-lt"/>
              </a:rPr>
              <a:t>eMail</a:t>
            </a:r>
            <a:r>
              <a:rPr lang="de-DE" sz="1600" dirty="0">
                <a:latin typeface="+mn-lt"/>
              </a:rPr>
              <a:t>: </a:t>
            </a:r>
            <a:r>
              <a:rPr lang="de-DE" sz="1600" dirty="0"/>
              <a:t>sekretariat.romlit2@uni-bamberg.de</a:t>
            </a:r>
            <a:endParaRPr lang="de-DE" sz="1600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48" y="2420888"/>
            <a:ext cx="2080550" cy="22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6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43000"/>
            <a:ext cx="7910264" cy="1143000"/>
          </a:xfrm>
        </p:spPr>
        <p:txBody>
          <a:bodyPr/>
          <a:lstStyle/>
          <a:p>
            <a:r>
              <a:rPr lang="de-DE" b="1" dirty="0">
                <a:latin typeface="+mn-lt"/>
              </a:rPr>
              <a:t>Professur für Romanische Literaturwissenschaft / Hispanistik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Leitung (geschäftsführender Direktor 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                    des Instituts für Romanistik):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Prof. Dr. Enrique Rodrigues-Moura</a:t>
            </a: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r>
              <a:rPr lang="de-DE" sz="1800" dirty="0">
                <a:latin typeface="+mn-lt"/>
              </a:rPr>
              <a:t>Sekretariat und Kontakt: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Sophie </a:t>
            </a:r>
            <a:r>
              <a:rPr lang="de-DE" sz="1800" dirty="0" err="1">
                <a:latin typeface="+mn-lt"/>
              </a:rPr>
              <a:t>Kurbjuhn</a:t>
            </a:r>
            <a:endParaRPr lang="de-DE" sz="1800" dirty="0">
              <a:latin typeface="+mn-lt"/>
            </a:endParaRP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Raum U2/02.21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Tel.: +49 (0)951 863 3239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sophie.kurbjuhn@uni-bamberg.de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1717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23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+mn-lt"/>
              </a:rPr>
              <a:t>Lehrstuhl für Romanische Sprachwissenschaft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Leitung: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Prof. Dr. Martin Haase</a:t>
            </a: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r>
              <a:rPr lang="de-DE" sz="1800" dirty="0">
                <a:latin typeface="+mn-lt"/>
              </a:rPr>
              <a:t>Sekretariat und Kontakt: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</a:t>
            </a:r>
            <a:r>
              <a:rPr lang="de-DE" sz="1800" dirty="0" err="1">
                <a:latin typeface="+mn-lt"/>
              </a:rPr>
              <a:t>Iga</a:t>
            </a:r>
            <a:r>
              <a:rPr lang="de-DE" sz="1800" dirty="0">
                <a:latin typeface="+mn-lt"/>
              </a:rPr>
              <a:t> Seemann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Raum U5/01.08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Tel.: +49 (0)951 863 2148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romling@uni-bamberg.de </a:t>
            </a:r>
          </a:p>
          <a:p>
            <a:pPr marL="0" indent="0">
              <a:buNone/>
            </a:pPr>
            <a:endParaRPr lang="de-DE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590800"/>
            <a:ext cx="2673205" cy="28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95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143000"/>
            <a:ext cx="7766248" cy="1143000"/>
          </a:xfrm>
        </p:spPr>
        <p:txBody>
          <a:bodyPr/>
          <a:lstStyle/>
          <a:p>
            <a:r>
              <a:rPr lang="de-DE" b="1" dirty="0">
                <a:latin typeface="+mn-lt"/>
              </a:rPr>
              <a:t>Professur für Romanische Sprachwissenschaft / Hispanistik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2590800"/>
            <a:ext cx="7766248" cy="3552844"/>
          </a:xfrm>
        </p:spPr>
        <p:txBody>
          <a:bodyPr/>
          <a:lstStyle/>
          <a:p>
            <a:r>
              <a:rPr lang="de-DE" dirty="0">
                <a:latin typeface="+mn-lt"/>
              </a:rPr>
              <a:t>Leitung: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Prof. Dr. Hans-Ingo </a:t>
            </a:r>
            <a:r>
              <a:rPr lang="de-DE" dirty="0" err="1">
                <a:latin typeface="+mn-lt"/>
              </a:rPr>
              <a:t>Radatz</a:t>
            </a:r>
            <a:endParaRPr lang="de-DE" dirty="0">
              <a:latin typeface="+mn-lt"/>
            </a:endParaRP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endParaRPr lang="de-DE" dirty="0">
              <a:latin typeface="+mn-lt"/>
            </a:endParaRPr>
          </a:p>
          <a:p>
            <a:r>
              <a:rPr lang="de-DE" sz="1800" dirty="0">
                <a:latin typeface="+mn-lt"/>
              </a:rPr>
              <a:t>Sekretariat und Kontakt: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Barbara Heger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An der Universität 5, Raum 00.01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Tel.: 0951-863-2141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</a:t>
            </a:r>
            <a:r>
              <a:rPr lang="de-DE" sz="1800" dirty="0" err="1">
                <a:latin typeface="+mn-lt"/>
              </a:rPr>
              <a:t>eMail</a:t>
            </a:r>
            <a:r>
              <a:rPr lang="de-DE" sz="1800" dirty="0">
                <a:latin typeface="+mn-lt"/>
              </a:rPr>
              <a:t>: barbara.heger@uni-bamberg.de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90800"/>
            <a:ext cx="2437656" cy="27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5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43000"/>
            <a:ext cx="7910264" cy="1143000"/>
          </a:xfrm>
        </p:spPr>
        <p:txBody>
          <a:bodyPr/>
          <a:lstStyle/>
          <a:p>
            <a:r>
              <a:rPr lang="de-DE" b="1" dirty="0">
                <a:latin typeface="+mn-lt"/>
              </a:rPr>
              <a:t>Fachvertretung für Didaktik der Romanischen Sprachen und Literaturen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590800"/>
            <a:ext cx="7838256" cy="3552844"/>
          </a:xfrm>
        </p:spPr>
        <p:txBody>
          <a:bodyPr/>
          <a:lstStyle/>
          <a:p>
            <a:r>
              <a:rPr lang="de-DE" dirty="0">
                <a:latin typeface="+mn-lt"/>
              </a:rPr>
              <a:t>Leitung: 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akad. Oberrat Dr. Benno </a:t>
            </a:r>
            <a:r>
              <a:rPr lang="de-DE" dirty="0" err="1">
                <a:latin typeface="+mn-lt"/>
              </a:rPr>
              <a:t>Berschin</a:t>
            </a:r>
            <a:endParaRPr lang="de-DE" dirty="0">
              <a:latin typeface="+mn-lt"/>
            </a:endParaRP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r>
              <a:rPr lang="de-DE" sz="1800" dirty="0">
                <a:latin typeface="+mn-lt"/>
              </a:rPr>
              <a:t>Kontakt: 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Raum U5/00.02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Tel.: +49 (0)951 863 2156</a:t>
            </a:r>
          </a:p>
          <a:p>
            <a:pPr marL="0" indent="0">
              <a:buNone/>
            </a:pPr>
            <a:r>
              <a:rPr lang="de-DE" sz="1800" dirty="0">
                <a:latin typeface="+mn-lt"/>
              </a:rPr>
              <a:t>	benno.berschin@uni-bamberg.de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68" y="2852936"/>
            <a:ext cx="241647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9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7467600" cy="782960"/>
          </a:xfrm>
        </p:spPr>
        <p:txBody>
          <a:bodyPr/>
          <a:lstStyle/>
          <a:p>
            <a:r>
              <a:rPr lang="de-DE" b="1" dirty="0">
                <a:latin typeface="+mn-lt"/>
              </a:rPr>
              <a:t>Mitarbeiter in der Lehre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2204864"/>
            <a:ext cx="8856984" cy="4320480"/>
          </a:xfrm>
        </p:spPr>
        <p:txBody>
          <a:bodyPr/>
          <a:lstStyle/>
          <a:p>
            <a:pPr marL="360363" indent="-360363"/>
            <a:r>
              <a:rPr lang="de-DE" sz="1800" dirty="0">
                <a:latin typeface="+mn-lt"/>
              </a:rPr>
              <a:t>Dr. Tanja Prohl (Lehrstuhl für Romanische Sprachwissenschaft)</a:t>
            </a:r>
          </a:p>
          <a:p>
            <a:pPr marL="760413" lvl="1" indent="-360363"/>
            <a:r>
              <a:rPr lang="de-DE" sz="1600" dirty="0">
                <a:latin typeface="+mn-lt"/>
              </a:rPr>
              <a:t>Fachstudienberatung</a:t>
            </a:r>
          </a:p>
          <a:p>
            <a:pPr marL="360363" indent="-360363"/>
            <a:r>
              <a:rPr lang="de-DE" sz="1800" dirty="0">
                <a:latin typeface="+mn-lt"/>
              </a:rPr>
              <a:t>Dr. Florian Lützelberger (Lehrstuhl für Romanische Literaturwissenschaft): </a:t>
            </a:r>
          </a:p>
          <a:p>
            <a:pPr marL="760413" lvl="1" indent="-360363"/>
            <a:r>
              <a:rPr lang="de-DE" sz="1600" dirty="0"/>
              <a:t>F</a:t>
            </a:r>
            <a:r>
              <a:rPr lang="de-DE" sz="1600" dirty="0">
                <a:latin typeface="+mn-lt"/>
              </a:rPr>
              <a:t>achstudienberatung</a:t>
            </a:r>
          </a:p>
          <a:p>
            <a:endParaRPr lang="de-DE" sz="1800" dirty="0">
              <a:latin typeface="+mn-lt"/>
            </a:endParaRPr>
          </a:p>
          <a:p>
            <a:endParaRPr lang="de-DE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1270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143000"/>
            <a:ext cx="8054280" cy="557808"/>
          </a:xfrm>
        </p:spPr>
        <p:txBody>
          <a:bodyPr/>
          <a:lstStyle/>
          <a:p>
            <a:r>
              <a:rPr lang="de-DE" dirty="0">
                <a:latin typeface="+mn-lt"/>
              </a:rPr>
              <a:t>Auslandsexkursionen des Instituts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800"/>
            <a:ext cx="8054280" cy="4752528"/>
          </a:xfrm>
        </p:spPr>
        <p:txBody>
          <a:bodyPr/>
          <a:lstStyle/>
          <a:p>
            <a:r>
              <a:rPr lang="es-ES" dirty="0">
                <a:latin typeface="+mn-lt"/>
              </a:rPr>
              <a:t>2023: Norditalien (17.09.-24.09.2023)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3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Baum, Screenshot, Collage enthält.&#10;&#10;Automatisch generierte Beschreibung">
            <a:extLst>
              <a:ext uri="{FF2B5EF4-FFF2-40B4-BE49-F238E27FC236}">
                <a16:creationId xmlns:a16="http://schemas.microsoft.com/office/drawing/2014/main" id="{FB395667-47B9-BC01-1F56-1025113D4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" y="188639"/>
            <a:ext cx="4583347" cy="6479618"/>
          </a:xfrm>
          <a:prstGeom prst="rect">
            <a:avLst/>
          </a:prstGeom>
        </p:spPr>
      </p:pic>
      <p:pic>
        <p:nvPicPr>
          <p:cNvPr id="6" name="Grafik 5" descr="Ein Bild, das Text, Screenshot, Collage, Poster enthält.&#10;&#10;Automatisch generierte Beschreibung">
            <a:extLst>
              <a:ext uri="{FF2B5EF4-FFF2-40B4-BE49-F238E27FC236}">
                <a16:creationId xmlns:a16="http://schemas.microsoft.com/office/drawing/2014/main" id="{6266C27B-0EF9-7A1E-51D6-93175A7B1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51" y="188639"/>
            <a:ext cx="4582750" cy="64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73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98"/>
            <a:ext cx="4581291" cy="64747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51" y="191098"/>
            <a:ext cx="4562710" cy="64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6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+mn-lt"/>
              </a:rPr>
              <a:t>Die Otto-Friedrich-Universität Bamberg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51520" y="2204864"/>
            <a:ext cx="4176464" cy="1872208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Fakultät für Geistes- und Kulturwissenschaften</a:t>
            </a:r>
          </a:p>
        </p:txBody>
      </p:sp>
      <p:sp>
        <p:nvSpPr>
          <p:cNvPr id="6" name="Rechteck 5"/>
          <p:cNvSpPr/>
          <p:nvPr/>
        </p:nvSpPr>
        <p:spPr>
          <a:xfrm>
            <a:off x="251520" y="4365104"/>
            <a:ext cx="417646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Fakultät für Sozial- und Wirtschaftswissenschaften</a:t>
            </a:r>
          </a:p>
        </p:txBody>
      </p:sp>
      <p:sp>
        <p:nvSpPr>
          <p:cNvPr id="7" name="Rechteck 6"/>
          <p:cNvSpPr/>
          <p:nvPr/>
        </p:nvSpPr>
        <p:spPr>
          <a:xfrm>
            <a:off x="4716016" y="2204864"/>
            <a:ext cx="417646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Fakultät für Humanwissenschaften</a:t>
            </a:r>
          </a:p>
        </p:txBody>
      </p:sp>
      <p:sp>
        <p:nvSpPr>
          <p:cNvPr id="8" name="Rechteck 7"/>
          <p:cNvSpPr/>
          <p:nvPr/>
        </p:nvSpPr>
        <p:spPr>
          <a:xfrm>
            <a:off x="4716016" y="4365104"/>
            <a:ext cx="417646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Fakultät für Wirtschaftsinformatik und Angewandte Informatik</a:t>
            </a:r>
          </a:p>
        </p:txBody>
      </p:sp>
      <p:sp>
        <p:nvSpPr>
          <p:cNvPr id="9" name="Rechteck 8"/>
          <p:cNvSpPr/>
          <p:nvPr/>
        </p:nvSpPr>
        <p:spPr>
          <a:xfrm>
            <a:off x="251520" y="2204864"/>
            <a:ext cx="4176464" cy="1872208"/>
          </a:xfrm>
          <a:prstGeom prst="rect">
            <a:avLst/>
          </a:prstGeom>
          <a:noFill/>
          <a:ln w="38100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557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8056" y="1143000"/>
            <a:ext cx="7997744" cy="701824"/>
          </a:xfrm>
        </p:spPr>
        <p:txBody>
          <a:bodyPr/>
          <a:lstStyle/>
          <a:p>
            <a:r>
              <a:rPr lang="de-DE" b="1" dirty="0">
                <a:latin typeface="+mn-lt"/>
              </a:rPr>
              <a:t>Das Sprachenzentrum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8056" y="1844824"/>
            <a:ext cx="8568952" cy="4392488"/>
          </a:xfrm>
        </p:spPr>
        <p:txBody>
          <a:bodyPr/>
          <a:lstStyle/>
          <a:p>
            <a:pPr marL="0" indent="0">
              <a:buNone/>
            </a:pPr>
            <a:r>
              <a:rPr lang="de-DE" sz="1600" b="1" dirty="0">
                <a:solidFill>
                  <a:srgbClr val="00457D"/>
                </a:solidFill>
                <a:latin typeface="+mn-lt"/>
              </a:rPr>
              <a:t>Angebot und Ansprechpersonen Romanische Sprachen</a:t>
            </a:r>
          </a:p>
          <a:p>
            <a:pPr marL="0" indent="0">
              <a:buNone/>
            </a:pPr>
            <a:endParaRPr lang="de-DE" sz="1600" b="1" dirty="0">
              <a:solidFill>
                <a:srgbClr val="00457D"/>
              </a:solidFill>
              <a:latin typeface="+mn-lt"/>
            </a:endParaRPr>
          </a:p>
          <a:p>
            <a:r>
              <a:rPr lang="de-DE" sz="1600" dirty="0">
                <a:solidFill>
                  <a:srgbClr val="000000"/>
                </a:solidFill>
                <a:latin typeface="+mn-lt"/>
              </a:rPr>
              <a:t>Der Sprachbereich </a:t>
            </a:r>
            <a:r>
              <a:rPr lang="de-DE" sz="1600" i="1" dirty="0">
                <a:solidFill>
                  <a:srgbClr val="000000"/>
                </a:solidFill>
                <a:latin typeface="+mn-lt"/>
              </a:rPr>
              <a:t>Romanische Sprachen</a:t>
            </a:r>
            <a:r>
              <a:rPr lang="de-DE" sz="1600" dirty="0">
                <a:solidFill>
                  <a:srgbClr val="000000"/>
                </a:solidFill>
                <a:latin typeface="+mn-lt"/>
              </a:rPr>
              <a:t> hält Angebote für Philologen der Romanistik, für Hörer aller Fakultäten sowie für Studierende der </a:t>
            </a:r>
            <a:r>
              <a:rPr lang="de-DE" sz="1600" dirty="0" err="1">
                <a:solidFill>
                  <a:srgbClr val="000000"/>
                </a:solidFill>
                <a:latin typeface="+mn-lt"/>
              </a:rPr>
              <a:t>SoWi</a:t>
            </a:r>
            <a:r>
              <a:rPr lang="de-DE" sz="1600" dirty="0">
                <a:solidFill>
                  <a:srgbClr val="000000"/>
                </a:solidFill>
                <a:latin typeface="+mn-lt"/>
              </a:rPr>
              <a:t> bereit. Das Angebot umfasst die Sprachen Französisch, Italienisch, Katalanisch, Spanisch und Portugiesisch.</a:t>
            </a:r>
          </a:p>
          <a:p>
            <a:r>
              <a:rPr lang="de-DE" sz="1600" dirty="0">
                <a:solidFill>
                  <a:srgbClr val="000000"/>
                </a:solidFill>
                <a:latin typeface="+mn-lt"/>
              </a:rPr>
              <a:t>Für Fragen und Beratungen zu einzelnen Sprachen sind die Koordinatoren zuständig:</a:t>
            </a:r>
          </a:p>
          <a:p>
            <a:endParaRPr lang="de-DE" sz="1400" dirty="0">
              <a:solidFill>
                <a:srgbClr val="000000"/>
              </a:solidFill>
              <a:latin typeface="+mn-lt"/>
            </a:endParaRPr>
          </a:p>
          <a:p>
            <a:pPr marL="400050" lvl="1" indent="0">
              <a:buNone/>
            </a:pPr>
            <a:r>
              <a:rPr lang="de-DE" sz="1600" b="1" dirty="0">
                <a:solidFill>
                  <a:srgbClr val="000000"/>
                </a:solidFill>
              </a:rPr>
              <a:t>Französisch</a:t>
            </a:r>
          </a:p>
          <a:p>
            <a:pPr lvl="1">
              <a:buFont typeface="Arial"/>
              <a:buChar char="•"/>
            </a:pPr>
            <a:r>
              <a:rPr lang="de-DE" sz="1600" dirty="0"/>
              <a:t>Koordinatorin: Carole Fontaine</a:t>
            </a:r>
          </a:p>
          <a:p>
            <a:pPr marL="400050" lvl="1" indent="0">
              <a:buNone/>
            </a:pPr>
            <a:r>
              <a:rPr lang="de-DE" sz="1600" b="1" dirty="0"/>
              <a:t>Italienisch</a:t>
            </a:r>
          </a:p>
          <a:p>
            <a:pPr lvl="1">
              <a:buFont typeface="Arial"/>
              <a:buChar char="•"/>
            </a:pPr>
            <a:r>
              <a:rPr lang="de-DE" sz="1600" dirty="0"/>
              <a:t>Koordinator: Davide </a:t>
            </a:r>
            <a:r>
              <a:rPr lang="de-DE" sz="1600" dirty="0" err="1"/>
              <a:t>Turello</a:t>
            </a:r>
            <a:endParaRPr lang="de-DE" sz="1600" dirty="0"/>
          </a:p>
          <a:p>
            <a:pPr marL="400050" lvl="1" indent="0">
              <a:buNone/>
            </a:pPr>
            <a:r>
              <a:rPr lang="de-DE" sz="1600" b="1" dirty="0"/>
              <a:t>Spanisch</a:t>
            </a:r>
          </a:p>
          <a:p>
            <a:pPr lvl="1">
              <a:buFont typeface="Arial"/>
              <a:buChar char="•"/>
            </a:pPr>
            <a:r>
              <a:rPr lang="de-DE" sz="1600" dirty="0"/>
              <a:t>Koordinatorin: Berta Romero García-Ciudad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37112"/>
            <a:ext cx="2016224" cy="192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1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143000"/>
            <a:ext cx="7920880" cy="1143000"/>
          </a:xfrm>
        </p:spPr>
        <p:txBody>
          <a:bodyPr/>
          <a:lstStyle/>
          <a:p>
            <a:r>
              <a:rPr lang="de-DE" b="1" dirty="0">
                <a:latin typeface="+mn-lt"/>
              </a:rPr>
              <a:t>Die fünf Teilgebiete des Romanistikstudiums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841511" y="2492896"/>
            <a:ext cx="7560840" cy="64807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Literaturwissenschaft</a:t>
            </a:r>
          </a:p>
        </p:txBody>
      </p:sp>
      <p:sp>
        <p:nvSpPr>
          <p:cNvPr id="5" name="Rechteck 4"/>
          <p:cNvSpPr/>
          <p:nvPr/>
        </p:nvSpPr>
        <p:spPr>
          <a:xfrm>
            <a:off x="841511" y="3140968"/>
            <a:ext cx="756084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Sprachwissenschaft</a:t>
            </a:r>
          </a:p>
        </p:txBody>
      </p:sp>
      <p:sp>
        <p:nvSpPr>
          <p:cNvPr id="6" name="Rechteck 5"/>
          <p:cNvSpPr/>
          <p:nvPr/>
        </p:nvSpPr>
        <p:spPr>
          <a:xfrm>
            <a:off x="841511" y="3789040"/>
            <a:ext cx="7560839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Kulturwissenschaft</a:t>
            </a:r>
          </a:p>
        </p:txBody>
      </p:sp>
      <p:sp>
        <p:nvSpPr>
          <p:cNvPr id="7" name="Rechteck 6"/>
          <p:cNvSpPr/>
          <p:nvPr/>
        </p:nvSpPr>
        <p:spPr>
          <a:xfrm>
            <a:off x="841511" y="4437112"/>
            <a:ext cx="7560840" cy="648072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Fachdidaktik</a:t>
            </a:r>
          </a:p>
        </p:txBody>
      </p:sp>
      <p:sp>
        <p:nvSpPr>
          <p:cNvPr id="9" name="Rechteck 8"/>
          <p:cNvSpPr/>
          <p:nvPr/>
        </p:nvSpPr>
        <p:spPr>
          <a:xfrm>
            <a:off x="841511" y="5085184"/>
            <a:ext cx="7560840" cy="648072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Sprachpraxis (Sprachenzentrum)</a:t>
            </a:r>
          </a:p>
        </p:txBody>
      </p:sp>
    </p:spTree>
    <p:extLst>
      <p:ext uri="{BB962C8B-B14F-4D97-AF65-F5344CB8AC3E}">
        <p14:creationId xmlns:p14="http://schemas.microsoft.com/office/powerpoint/2010/main" val="3004377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+mn-lt"/>
              </a:rPr>
              <a:t>Studienmöglichkeiten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204864"/>
            <a:ext cx="7838256" cy="4248472"/>
          </a:xfrm>
        </p:spPr>
        <p:txBody>
          <a:bodyPr/>
          <a:lstStyle/>
          <a:p>
            <a:r>
              <a:rPr lang="de-DE" dirty="0">
                <a:latin typeface="+mn-lt"/>
              </a:rPr>
              <a:t>Bachelor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Arts</a:t>
            </a:r>
            <a:r>
              <a:rPr lang="de-DE" dirty="0">
                <a:latin typeface="+mn-lt"/>
              </a:rPr>
              <a:t> (6 Semester Regelstudienzeit, 180 ECTS)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- Hauptfach (75 ECTS-Punkte) + evtl. 	 	  	  		Bachelorarbeit (12 ECTS-Punkte)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- Großes Nebenfach (45 ECTS-Punkte)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- Kleines Nebenfach (30 ECTS-Punkte)</a:t>
            </a:r>
          </a:p>
          <a:p>
            <a:pPr marL="0" indent="0">
              <a:buNone/>
            </a:pPr>
            <a:endParaRPr lang="de-DE" dirty="0">
              <a:latin typeface="+mn-lt"/>
            </a:endParaRPr>
          </a:p>
          <a:p>
            <a:r>
              <a:rPr lang="de-DE" dirty="0">
                <a:latin typeface="+mn-lt"/>
              </a:rPr>
              <a:t>Master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Arts</a:t>
            </a:r>
            <a:r>
              <a:rPr lang="de-DE" dirty="0">
                <a:latin typeface="+mn-lt"/>
              </a:rPr>
              <a:t> (4 Semester Regelstudienzeit, 120 ECTS)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	- Hauptfach (90 ECTS, inkl. Masterarbeit) + 	   	  	  Erweiterungsbereich (30 ECTS)</a:t>
            </a:r>
          </a:p>
          <a:p>
            <a:pPr marL="0" indent="0">
              <a:buNone/>
            </a:pPr>
            <a:r>
              <a:rPr lang="de-DE" dirty="0">
                <a:latin typeface="+mn-lt"/>
              </a:rPr>
              <a:t>	- das Erlernen einer zweiten romanischen Sprache 	  	  im Studienverlauf vorgesehen </a:t>
            </a:r>
          </a:p>
        </p:txBody>
      </p:sp>
    </p:spTree>
    <p:extLst>
      <p:ext uri="{BB962C8B-B14F-4D97-AF65-F5344CB8AC3E}">
        <p14:creationId xmlns:p14="http://schemas.microsoft.com/office/powerpoint/2010/main" val="249324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467600" cy="1277888"/>
          </a:xfrm>
        </p:spPr>
        <p:txBody>
          <a:bodyPr/>
          <a:lstStyle/>
          <a:p>
            <a:pPr algn="ctr"/>
            <a:r>
              <a:rPr lang="de-DE" b="1" dirty="0">
                <a:latin typeface="+mn-lt"/>
              </a:rPr>
              <a:t>Studentische Ansprechpartner des Instituts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204864"/>
            <a:ext cx="7467600" cy="3938780"/>
          </a:xfrm>
          <a:solidFill>
            <a:schemeClr val="accent3"/>
          </a:solidFill>
        </p:spPr>
        <p:txBody>
          <a:bodyPr/>
          <a:lstStyle/>
          <a:p>
            <a:pPr marL="0" indent="0" algn="ctr">
              <a:buNone/>
            </a:pPr>
            <a:r>
              <a:rPr lang="de-DE" sz="4000" dirty="0">
                <a:solidFill>
                  <a:schemeClr val="accent1">
                    <a:lumMod val="75000"/>
                  </a:schemeClr>
                </a:solidFill>
              </a:rPr>
              <a:t>Fachschaft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</a:rPr>
              <a:t>GuK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de-DE" dirty="0"/>
              <a:t>fachschaft-guk.stuve@uni-bamberg.de</a:t>
            </a:r>
          </a:p>
          <a:p>
            <a:pPr marL="0" indent="0" algn="ctr">
              <a:buNone/>
            </a:pPr>
            <a:r>
              <a:rPr lang="de-DE" dirty="0"/>
              <a:t>Büro (U2/01.34) </a:t>
            </a:r>
          </a:p>
          <a:p>
            <a:pPr marL="0" indent="0" algn="ctr">
              <a:buNone/>
            </a:pPr>
            <a:r>
              <a:rPr lang="de-DE" dirty="0"/>
              <a:t>Montags-Freitags von 12 – 14</a:t>
            </a:r>
          </a:p>
          <a:p>
            <a:pPr marL="0" indent="0" algn="ctr">
              <a:buNone/>
            </a:pPr>
            <a:endParaRPr lang="de-DE" dirty="0">
              <a:latin typeface="+mn-lt"/>
            </a:endParaRPr>
          </a:p>
          <a:p>
            <a:pPr marL="0" indent="0" algn="ctr">
              <a:buNone/>
            </a:pPr>
            <a:r>
              <a:rPr lang="de-DE" dirty="0"/>
              <a:t>Ihre Ansprechpartner:</a:t>
            </a:r>
            <a:endParaRPr lang="de-DE" dirty="0">
              <a:latin typeface="+mn-lt"/>
            </a:endParaRPr>
          </a:p>
          <a:p>
            <a:pPr marL="0" indent="0" algn="ctr">
              <a:buNone/>
            </a:pPr>
            <a:r>
              <a:rPr lang="de-DE" dirty="0">
                <a:latin typeface="+mn-lt"/>
              </a:rPr>
              <a:t>Florian </a:t>
            </a:r>
            <a:r>
              <a:rPr lang="de-DE" dirty="0" err="1">
                <a:latin typeface="+mn-lt"/>
              </a:rPr>
              <a:t>Rampel</a:t>
            </a:r>
            <a:r>
              <a:rPr lang="de-DE" dirty="0">
                <a:latin typeface="+mn-lt"/>
              </a:rPr>
              <a:t> und Anton </a:t>
            </a:r>
            <a:r>
              <a:rPr lang="de-DE" dirty="0" err="1">
                <a:latin typeface="+mn-lt"/>
              </a:rPr>
              <a:t>Gomer</a:t>
            </a:r>
            <a:endParaRPr lang="de-DE" dirty="0">
              <a:latin typeface="+mn-lt"/>
            </a:endParaRPr>
          </a:p>
          <a:p>
            <a:pPr marL="0" indent="0" algn="ctr">
              <a:buNone/>
            </a:pPr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iap-romanistik.stuve@uni-bamberg.de</a:t>
            </a:r>
            <a:endParaRPr lang="de-DE" dirty="0">
              <a:latin typeface="+mn-lt"/>
            </a:endParaRPr>
          </a:p>
          <a:p>
            <a:pPr marL="0" indent="0" algn="ctr">
              <a:buNone/>
            </a:pPr>
            <a:r>
              <a:rPr lang="de-DE" dirty="0" err="1">
                <a:latin typeface="+mn-lt"/>
              </a:rPr>
              <a:t>Facebookgruppe</a:t>
            </a:r>
            <a:r>
              <a:rPr lang="de-DE" dirty="0">
                <a:latin typeface="+mn-lt"/>
              </a:rPr>
              <a:t> „Romanistik Uni Bamberg“</a:t>
            </a:r>
          </a:p>
          <a:p>
            <a:pPr marL="0" indent="0">
              <a:buNone/>
            </a:pPr>
            <a:endParaRPr lang="de-D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994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420888"/>
            <a:ext cx="7467600" cy="1143000"/>
          </a:xfrm>
        </p:spPr>
        <p:txBody>
          <a:bodyPr/>
          <a:lstStyle/>
          <a:p>
            <a:r>
              <a:rPr lang="de-DE" sz="4800" dirty="0"/>
              <a:t>Universitätsbibliothek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3717032"/>
            <a:ext cx="7467600" cy="2426612"/>
          </a:xfrm>
        </p:spPr>
        <p:txBody>
          <a:bodyPr/>
          <a:lstStyle/>
          <a:p>
            <a:pPr marL="457200" lvl="1" indent="0">
              <a:buNone/>
            </a:pPr>
            <a:r>
              <a:rPr lang="de-DE" dirty="0"/>
              <a:t>Unsere Fachreferentin: </a:t>
            </a:r>
          </a:p>
          <a:p>
            <a:pPr lvl="1"/>
            <a:r>
              <a:rPr lang="de-DE" sz="3200" dirty="0"/>
              <a:t>Frau Dr. Inga </a:t>
            </a:r>
            <a:r>
              <a:rPr lang="de-DE" sz="3200" dirty="0" err="1"/>
              <a:t>Gerike</a:t>
            </a:r>
            <a:endParaRPr lang="de-DE" sz="3200" dirty="0"/>
          </a:p>
          <a:p>
            <a:pPr lvl="1"/>
            <a:r>
              <a:rPr lang="de-DE" dirty="0"/>
              <a:t>Feldkirchenstraße 21 (Universitätsbibliothek)</a:t>
            </a:r>
          </a:p>
          <a:p>
            <a:pPr lvl="1"/>
            <a:r>
              <a:rPr lang="de-DE" dirty="0"/>
              <a:t>96052 Bamberg</a:t>
            </a:r>
          </a:p>
          <a:p>
            <a:pPr lvl="1"/>
            <a:r>
              <a:rPr lang="de-DE" dirty="0"/>
              <a:t>UB/01.33</a:t>
            </a:r>
          </a:p>
          <a:p>
            <a:pPr lvl="1"/>
            <a:r>
              <a:rPr lang="de-DE" dirty="0"/>
              <a:t>0951/863 1596, 1590 (TB4)</a:t>
            </a:r>
          </a:p>
          <a:p>
            <a:pPr lvl="1"/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98289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11638" y="1849438"/>
            <a:ext cx="4932362" cy="4603750"/>
          </a:xfrm>
        </p:spPr>
        <p:txBody>
          <a:bodyPr lIns="432000" tIns="180000" bIns="180000"/>
          <a:lstStyle/>
          <a:p>
            <a:pPr algn="l"/>
            <a:r>
              <a:rPr lang="de-DE" altLang="de-DE" sz="2400">
                <a:solidFill>
                  <a:srgbClr val="00407A"/>
                </a:solidFill>
                <a:latin typeface="UB Scala Sans" panose="02000503050000020003" pitchFamily="2" charset="0"/>
              </a:rPr>
              <a:t>Teilbibliothek 4</a:t>
            </a:r>
            <a:br>
              <a:rPr lang="de-DE" altLang="de-DE" sz="2000">
                <a:solidFill>
                  <a:srgbClr val="00407A"/>
                </a:solidFill>
                <a:latin typeface="UB Scala Sans" panose="02000503050000020003" pitchFamily="2" charset="0"/>
              </a:rPr>
            </a:br>
            <a:r>
              <a:rPr lang="de-DE" altLang="de-DE" sz="2000">
                <a:solidFill>
                  <a:srgbClr val="97BF0D"/>
                </a:solidFill>
                <a:latin typeface="UB Scala Sans" panose="02000503050000020003" pitchFamily="2" charset="0"/>
                <a:cs typeface="Arial" panose="020B0604020202020204" pitchFamily="34" charset="0"/>
              </a:rPr>
              <a:t>Sprach- und Literaturwissenschaften</a:t>
            </a:r>
            <a:b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</a:br>
            <a: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  <a:t>Heumarkt 2</a:t>
            </a:r>
          </a:p>
          <a:p>
            <a:pPr algn="l"/>
            <a:endParaRPr lang="de-DE" altLang="de-DE" sz="1800">
              <a:latin typeface="UB Scala Sans" panose="02000503050000020003" pitchFamily="2" charset="0"/>
            </a:endParaRPr>
          </a:p>
          <a:p>
            <a:pPr algn="l"/>
            <a: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  <a:t>Öffnungszeiten ab dem 14.Oktober:</a:t>
            </a:r>
          </a:p>
          <a:p>
            <a:pPr algn="l"/>
            <a: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  <a:t>Mo – Fr:   8:30  – 24:00 Uhr</a:t>
            </a:r>
            <a:b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</a:br>
            <a: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  <a:t>Sa: 	10:00 – 20:00 Uhr</a:t>
            </a:r>
            <a:b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</a:br>
            <a: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  <a:t>So: 	10:00 – 20:00 Uhr</a:t>
            </a:r>
          </a:p>
          <a:p>
            <a:pPr algn="l"/>
            <a:endParaRPr lang="de-DE" altLang="de-DE" sz="1800">
              <a:solidFill>
                <a:srgbClr val="00407A"/>
              </a:solidFill>
              <a:latin typeface="UB Scala Sans" panose="02000503050000020003" pitchFamily="2" charset="0"/>
            </a:endParaRPr>
          </a:p>
          <a:p>
            <a:pPr algn="l"/>
            <a: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  <a:t>Lernraum 24</a:t>
            </a:r>
          </a:p>
          <a:p>
            <a:pPr algn="l"/>
            <a: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  <a:t>Offen 24/7 mit dem Studierendenausweis</a:t>
            </a:r>
          </a:p>
          <a:p>
            <a:pPr algn="l"/>
            <a:r>
              <a:rPr lang="de-DE" altLang="de-DE" sz="1800">
                <a:solidFill>
                  <a:srgbClr val="00407A"/>
                </a:solidFill>
                <a:latin typeface="UB Scala Sans" panose="02000503050000020003" pitchFamily="2" charset="0"/>
              </a:rPr>
              <a:t> </a:t>
            </a:r>
          </a:p>
          <a:p>
            <a:pPr algn="l"/>
            <a:endParaRPr lang="de-DE" altLang="de-DE" sz="1800">
              <a:solidFill>
                <a:srgbClr val="00407A"/>
              </a:solidFill>
              <a:latin typeface="UB Scala Sans" panose="02000503050000020003" pitchFamily="2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0" y="1341438"/>
            <a:ext cx="4168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200">
                <a:solidFill>
                  <a:srgbClr val="336699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336699"/>
                </a:solidFill>
                <a:latin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>
                <a:solidFill>
                  <a:srgbClr val="336699"/>
                </a:solidFill>
                <a:latin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336699"/>
                </a:solidFill>
                <a:latin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336699"/>
                </a:solidFill>
                <a:latin typeface="Arial" charset="0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  <a:t>Universitätsbibliothek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+mn-cs"/>
            </a:endParaRPr>
          </a:p>
        </p:txBody>
      </p:sp>
      <p:pic>
        <p:nvPicPr>
          <p:cNvPr id="410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327150"/>
            <a:ext cx="35210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874038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0"/>
            <a:ext cx="7662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609600" y="1905000"/>
            <a:ext cx="1104900" cy="258763"/>
          </a:xfrm>
          <a:prstGeom prst="ellipse">
            <a:avLst/>
          </a:prstGeom>
          <a:noFill/>
          <a:ln w="25400" algn="ctr">
            <a:solidFill>
              <a:srgbClr val="1898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441348" y="5257800"/>
            <a:ext cx="1553648" cy="338554"/>
          </a:xfrm>
          <a:prstGeom prst="rect">
            <a:avLst/>
          </a:prstGeom>
          <a:solidFill>
            <a:srgbClr val="B2D3FF"/>
          </a:solidFill>
          <a:ln>
            <a:noFill/>
          </a:ln>
          <a:effectLst>
            <a:softEdge rad="0"/>
          </a:effec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charset="0"/>
              </a:rPr>
              <a:t>Fragen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charset="0"/>
              </a:rPr>
              <a:t>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charset="0"/>
              </a:rPr>
              <a:t>Sie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charset="0"/>
              </a:rPr>
              <a:t>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charset="0"/>
              </a:rPr>
              <a:t>uns!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Arial" charset="0"/>
            </a:endParaRP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4038600" y="5684838"/>
            <a:ext cx="1243013" cy="444500"/>
          </a:xfrm>
          <a:prstGeom prst="ellipse">
            <a:avLst/>
          </a:prstGeom>
          <a:noFill/>
          <a:ln w="25400" algn="ctr">
            <a:solidFill>
              <a:srgbClr val="1898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1760538" y="2209800"/>
            <a:ext cx="4106862" cy="338138"/>
          </a:xfrm>
          <a:prstGeom prst="rect">
            <a:avLst/>
          </a:prstGeom>
          <a:solidFill>
            <a:srgbClr val="B2D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panose="020B0604020202020204" pitchFamily="34" charset="0"/>
              </a:rPr>
              <a:t>Infos zur TB 4, z.B. Was steht wo?, Leihfristen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68338" y="5986463"/>
            <a:ext cx="1922462" cy="338137"/>
          </a:xfrm>
          <a:prstGeom prst="rect">
            <a:avLst/>
          </a:prstGeom>
          <a:solidFill>
            <a:srgbClr val="B2D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panose="020B0604020202020204" pitchFamily="34" charset="0"/>
              </a:rPr>
              <a:t>Bamberger Katalog</a:t>
            </a:r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2667000" y="6069013"/>
            <a:ext cx="1335088" cy="407987"/>
          </a:xfrm>
          <a:prstGeom prst="ellipse">
            <a:avLst/>
          </a:prstGeom>
          <a:noFill/>
          <a:ln w="25400" algn="ctr">
            <a:solidFill>
              <a:srgbClr val="1898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97BF0D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1760538" y="1828800"/>
            <a:ext cx="1576387" cy="338138"/>
          </a:xfrm>
          <a:prstGeom prst="rect">
            <a:avLst/>
          </a:prstGeom>
          <a:solidFill>
            <a:srgbClr val="B2D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panose="020B0604020202020204" pitchFamily="34" charset="0"/>
              </a:rPr>
              <a:t>Öffnungszeiten</a:t>
            </a: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609600" y="2197100"/>
            <a:ext cx="1104900" cy="241300"/>
          </a:xfrm>
          <a:prstGeom prst="ellipse">
            <a:avLst/>
          </a:prstGeom>
          <a:noFill/>
          <a:ln w="25400" algn="ctr">
            <a:solidFill>
              <a:srgbClr val="1898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3" name="Text Box 9"/>
          <p:cNvSpPr txBox="1">
            <a:spLocks noChangeArrowheads="1"/>
          </p:cNvSpPr>
          <p:nvPr/>
        </p:nvSpPr>
        <p:spPr bwMode="auto">
          <a:xfrm>
            <a:off x="3309938" y="685800"/>
            <a:ext cx="3816350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600" b="1" i="0" u="none" strike="noStrike" kern="1200" cap="none" spc="0" normalizeH="0" baseline="0" noProof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panose="020B0604020202020204" pitchFamily="34" charset="0"/>
              </a:rPr>
              <a:t>www.uni-bamberg.de/ub/</a:t>
            </a:r>
            <a:endParaRPr kumimoji="0" lang="de-DE" altLang="de-DE" sz="2600" b="1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7010400" y="2438400"/>
            <a:ext cx="1530350" cy="1371600"/>
          </a:xfrm>
          <a:prstGeom prst="ellipse">
            <a:avLst/>
          </a:prstGeom>
          <a:noFill/>
          <a:ln w="25400" algn="ctr">
            <a:solidFill>
              <a:srgbClr val="1898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97BF0D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1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  <p:bldP spid="27" grpId="0" animBg="1"/>
      <p:bldP spid="28" grpId="0" animBg="1"/>
      <p:bldP spid="29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0"/>
            <a:ext cx="766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3309938" y="685800"/>
            <a:ext cx="3816350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600" b="1" i="0" u="none" strike="noStrike" kern="1200" cap="none" spc="0" normalizeH="0" baseline="0" noProof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panose="020B0604020202020204" pitchFamily="34" charset="0"/>
              </a:rPr>
              <a:t>www.uni-bamberg.de/ub/</a:t>
            </a:r>
          </a:p>
        </p:txBody>
      </p:sp>
      <p:sp>
        <p:nvSpPr>
          <p:cNvPr id="6148" name="Oval 16"/>
          <p:cNvSpPr>
            <a:spLocks noChangeArrowheads="1"/>
          </p:cNvSpPr>
          <p:nvPr/>
        </p:nvSpPr>
        <p:spPr bwMode="auto">
          <a:xfrm>
            <a:off x="609600" y="2819400"/>
            <a:ext cx="1223963" cy="360363"/>
          </a:xfrm>
          <a:prstGeom prst="ellipse">
            <a:avLst/>
          </a:prstGeom>
          <a:noFill/>
          <a:ln w="25400" algn="ctr">
            <a:solidFill>
              <a:srgbClr val="1898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9" name="Text Box 17"/>
          <p:cNvSpPr txBox="1">
            <a:spLocks noChangeArrowheads="1"/>
          </p:cNvSpPr>
          <p:nvPr/>
        </p:nvSpPr>
        <p:spPr bwMode="auto">
          <a:xfrm>
            <a:off x="1905000" y="2862263"/>
            <a:ext cx="1871663" cy="338137"/>
          </a:xfrm>
          <a:prstGeom prst="rect">
            <a:avLst/>
          </a:prstGeom>
          <a:solidFill>
            <a:srgbClr val="B2D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panose="020B0604020202020204" pitchFamily="34" charset="0"/>
              </a:rPr>
              <a:t>Kurse und Tutorials</a:t>
            </a:r>
            <a:endParaRPr kumimoji="0" lang="de-DE" altLang="de-DE" sz="1600" b="1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82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97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3309938" y="685800"/>
            <a:ext cx="3816350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600" b="1" i="0" u="none" strike="noStrike" kern="1200" cap="none" spc="0" normalizeH="0" baseline="0" noProof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panose="020B0604020202020204" pitchFamily="34" charset="0"/>
              </a:rPr>
              <a:t>www.uni-bamberg.de/ub/</a:t>
            </a:r>
          </a:p>
        </p:txBody>
      </p:sp>
    </p:spTree>
    <p:extLst>
      <p:ext uri="{BB962C8B-B14F-4D97-AF65-F5344CB8AC3E}">
        <p14:creationId xmlns:p14="http://schemas.microsoft.com/office/powerpoint/2010/main" val="502529548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14438"/>
            <a:ext cx="7467600" cy="846137"/>
          </a:xfrm>
        </p:spPr>
        <p:txBody>
          <a:bodyPr/>
          <a:lstStyle/>
          <a:p>
            <a:br>
              <a:rPr lang="de-DE" altLang="de-DE" sz="2400"/>
            </a:br>
            <a:r>
              <a:rPr lang="de-DE" altLang="de-DE">
                <a:latin typeface="UB Scala Sans" panose="02000503050000020003" pitchFamily="2" charset="0"/>
              </a:rPr>
              <a:t>Einführungen der Bibliothek für Studierende der Philologien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420938"/>
            <a:ext cx="7467600" cy="4103687"/>
          </a:xfrm>
        </p:spPr>
        <p:txBody>
          <a:bodyPr/>
          <a:lstStyle/>
          <a:p>
            <a:r>
              <a:rPr lang="de-DE" altLang="de-DE" b="1">
                <a:latin typeface="UB Scala Sans" panose="02000503050000020003" pitchFamily="2" charset="0"/>
              </a:rPr>
              <a:t>Basiskurs Bibliothek (</a:t>
            </a:r>
            <a:r>
              <a:rPr lang="de-DE" altLang="de-DE" b="1" i="1">
                <a:latin typeface="UB Scala Sans" panose="02000503050000020003" pitchFamily="2" charset="0"/>
              </a:rPr>
              <a:t>fachübergreifend</a:t>
            </a:r>
            <a:r>
              <a:rPr lang="de-DE" altLang="de-DE" b="1">
                <a:latin typeface="UB Scala Sans" panose="02000503050000020003" pitchFamily="2" charset="0"/>
              </a:rPr>
              <a:t>)</a:t>
            </a:r>
          </a:p>
          <a:p>
            <a:endParaRPr lang="de-DE" altLang="de-DE" sz="800" b="1" i="1">
              <a:latin typeface="UB Scala Sans" panose="02000503050000020003" pitchFamily="2" charset="0"/>
            </a:endParaRPr>
          </a:p>
          <a:p>
            <a:pPr lvl="1"/>
            <a:r>
              <a:rPr lang="de-DE" altLang="de-DE">
                <a:latin typeface="UB Scala Sans" panose="02000503050000020003" pitchFamily="2" charset="0"/>
              </a:rPr>
              <a:t>Teil 1: E-Learning-Modul </a:t>
            </a:r>
          </a:p>
          <a:p>
            <a:pPr lvl="1"/>
            <a:r>
              <a:rPr lang="de-DE" altLang="de-DE">
                <a:latin typeface="UB Scala Sans" panose="02000503050000020003" pitchFamily="2" charset="0"/>
              </a:rPr>
              <a:t>Teil 2: Übung (90 min)</a:t>
            </a:r>
          </a:p>
          <a:p>
            <a:pPr lvl="1">
              <a:buFontTx/>
              <a:buNone/>
            </a:pPr>
            <a:endParaRPr lang="de-DE" altLang="de-DE" b="1">
              <a:latin typeface="UB Scala Sans" panose="02000503050000020003" pitchFamily="2" charset="0"/>
            </a:endParaRPr>
          </a:p>
          <a:p>
            <a:pPr lvl="1">
              <a:buFontTx/>
              <a:buNone/>
            </a:pPr>
            <a:r>
              <a:rPr lang="de-DE" altLang="de-DE">
                <a:latin typeface="UB Scala Sans" panose="02000503050000020003" pitchFamily="2" charset="0"/>
              </a:rPr>
              <a:t>Schein wird benötigt für:</a:t>
            </a:r>
          </a:p>
          <a:p>
            <a:pPr lvl="1"/>
            <a:r>
              <a:rPr lang="de-DE" altLang="de-DE">
                <a:latin typeface="UB Scala Sans" panose="02000503050000020003" pitchFamily="2" charset="0"/>
              </a:rPr>
              <a:t>Einführung in die Literaturwissenschaft für Romanisten</a:t>
            </a:r>
          </a:p>
          <a:p>
            <a:pPr lvl="1">
              <a:buFontTx/>
              <a:buNone/>
            </a:pPr>
            <a:endParaRPr lang="de-DE" altLang="de-DE">
              <a:latin typeface="UB Scala Sans" panose="02000503050000020003" pitchFamily="2" charset="0"/>
            </a:endParaRPr>
          </a:p>
          <a:p>
            <a:pPr>
              <a:buFontTx/>
              <a:buNone/>
            </a:pPr>
            <a:r>
              <a:rPr lang="de-DE" altLang="de-DE" sz="2000">
                <a:latin typeface="UB Scala Sans" panose="02000503050000020003" pitchFamily="2" charset="0"/>
                <a:sym typeface="Wingdings" panose="05000000000000000000" pitchFamily="2" charset="2"/>
              </a:rPr>
              <a:t>	</a:t>
            </a:r>
            <a:r>
              <a:rPr lang="de-DE" altLang="de-DE" sz="2000" b="1">
                <a:latin typeface="UB Scala Sans" panose="02000503050000020003" pitchFamily="2" charset="0"/>
                <a:sym typeface="Wingdings" panose="05000000000000000000" pitchFamily="2" charset="2"/>
              </a:rPr>
              <a:t> </a:t>
            </a:r>
            <a:r>
              <a:rPr lang="de-DE" altLang="de-DE" sz="2000" b="1">
                <a:latin typeface="UB Scala Sans" panose="02000503050000020003" pitchFamily="2" charset="0"/>
              </a:rPr>
              <a:t>Anmeldung </a:t>
            </a:r>
            <a:r>
              <a:rPr lang="de-DE" altLang="de-DE" sz="2000">
                <a:latin typeface="UB Scala Sans" panose="02000503050000020003" pitchFamily="2" charset="0"/>
              </a:rPr>
              <a:t>über den Virtuellen Campus (VC)</a:t>
            </a:r>
          </a:p>
        </p:txBody>
      </p:sp>
    </p:spTree>
    <p:extLst>
      <p:ext uri="{BB962C8B-B14F-4D97-AF65-F5344CB8AC3E}">
        <p14:creationId xmlns:p14="http://schemas.microsoft.com/office/powerpoint/2010/main" val="60193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8205" y="1143000"/>
            <a:ext cx="5716083" cy="1143000"/>
          </a:xfrm>
        </p:spPr>
        <p:txBody>
          <a:bodyPr/>
          <a:lstStyle/>
          <a:p>
            <a:r>
              <a:rPr lang="de-DE" b="1" dirty="0">
                <a:latin typeface="+mn-lt"/>
              </a:rPr>
              <a:t>Die Fakultät für Geistes- und Kulturwissenschaften (</a:t>
            </a:r>
            <a:r>
              <a:rPr lang="de-DE" b="1" dirty="0" err="1">
                <a:latin typeface="+mn-lt"/>
              </a:rPr>
              <a:t>GuK</a:t>
            </a:r>
            <a:r>
              <a:rPr lang="de-DE" b="1" dirty="0">
                <a:latin typeface="+mn-lt"/>
              </a:rPr>
              <a:t>)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iagonal liegende Ecken des Rechtecks schneiden 5"/>
          <p:cNvSpPr/>
          <p:nvPr/>
        </p:nvSpPr>
        <p:spPr>
          <a:xfrm>
            <a:off x="261323" y="2605540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Germanistik</a:t>
            </a:r>
          </a:p>
        </p:txBody>
      </p:sp>
      <p:sp>
        <p:nvSpPr>
          <p:cNvPr id="7" name="Diagonal liegende Ecken des Rechtecks schneiden 6"/>
          <p:cNvSpPr/>
          <p:nvPr/>
        </p:nvSpPr>
        <p:spPr>
          <a:xfrm>
            <a:off x="1448205" y="5103237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Klassische Philologie und Philosophie</a:t>
            </a:r>
          </a:p>
        </p:txBody>
      </p:sp>
      <p:sp>
        <p:nvSpPr>
          <p:cNvPr id="8" name="Diagonal liegende Ecken des Rechtecks schneiden 7"/>
          <p:cNvSpPr/>
          <p:nvPr/>
        </p:nvSpPr>
        <p:spPr>
          <a:xfrm>
            <a:off x="3705267" y="5095361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Geschichte und Europäische Ethnologie</a:t>
            </a:r>
          </a:p>
        </p:txBody>
      </p:sp>
      <p:sp>
        <p:nvSpPr>
          <p:cNvPr id="9" name="Diagonal liegende Ecken des Rechtecks schneiden 8"/>
          <p:cNvSpPr/>
          <p:nvPr/>
        </p:nvSpPr>
        <p:spPr>
          <a:xfrm>
            <a:off x="6012160" y="5103237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50" dirty="0"/>
              <a:t>Kommunikationswissenschaft</a:t>
            </a:r>
          </a:p>
        </p:txBody>
      </p:sp>
      <p:sp>
        <p:nvSpPr>
          <p:cNvPr id="10" name="Diagonal liegende Ecken des Rechtecks schneiden 9"/>
          <p:cNvSpPr/>
          <p:nvPr/>
        </p:nvSpPr>
        <p:spPr>
          <a:xfrm>
            <a:off x="261323" y="3861048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Geographie</a:t>
            </a:r>
          </a:p>
        </p:txBody>
      </p:sp>
      <p:sp>
        <p:nvSpPr>
          <p:cNvPr id="11" name="Diagonal liegende Ecken des Rechtecks schneiden 10"/>
          <p:cNvSpPr/>
          <p:nvPr/>
        </p:nvSpPr>
        <p:spPr>
          <a:xfrm>
            <a:off x="2483768" y="3861048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Archäologie </a:t>
            </a:r>
            <a:r>
              <a:rPr lang="de-DE" sz="1800" dirty="0" err="1"/>
              <a:t>KunstgeschichteDenkmalpflege</a:t>
            </a:r>
            <a:endParaRPr lang="de-DE" sz="1800" dirty="0"/>
          </a:p>
        </p:txBody>
      </p:sp>
      <p:sp>
        <p:nvSpPr>
          <p:cNvPr id="12" name="Diagonal liegende Ecken des Rechtecks schneiden 11"/>
          <p:cNvSpPr/>
          <p:nvPr/>
        </p:nvSpPr>
        <p:spPr>
          <a:xfrm>
            <a:off x="4706212" y="3861048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Orientalistik</a:t>
            </a:r>
          </a:p>
        </p:txBody>
      </p:sp>
      <p:sp>
        <p:nvSpPr>
          <p:cNvPr id="13" name="Diagonal liegende Ecken des Rechtecks schneiden 12"/>
          <p:cNvSpPr/>
          <p:nvPr/>
        </p:nvSpPr>
        <p:spPr>
          <a:xfrm>
            <a:off x="6924465" y="3874165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Katholische Theologie</a:t>
            </a:r>
          </a:p>
        </p:txBody>
      </p:sp>
      <p:sp>
        <p:nvSpPr>
          <p:cNvPr id="14" name="Diagonal liegende Ecken des Rechtecks schneiden 13"/>
          <p:cNvSpPr/>
          <p:nvPr/>
        </p:nvSpPr>
        <p:spPr>
          <a:xfrm>
            <a:off x="2483768" y="2605540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Anglistik</a:t>
            </a:r>
          </a:p>
        </p:txBody>
      </p:sp>
      <p:sp>
        <p:nvSpPr>
          <p:cNvPr id="15" name="Diagonal liegende Ecken des Rechtecks schneiden 14"/>
          <p:cNvSpPr/>
          <p:nvPr/>
        </p:nvSpPr>
        <p:spPr>
          <a:xfrm>
            <a:off x="4690391" y="2605540"/>
            <a:ext cx="2016224" cy="936104"/>
          </a:xfrm>
          <a:prstGeom prst="snip2DiagRect">
            <a:avLst/>
          </a:prstGeom>
          <a:ln w="7620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Romanistik</a:t>
            </a:r>
          </a:p>
        </p:txBody>
      </p:sp>
      <p:sp>
        <p:nvSpPr>
          <p:cNvPr id="16" name="Diagonal liegende Ecken des Rechtecks schneiden 15"/>
          <p:cNvSpPr/>
          <p:nvPr/>
        </p:nvSpPr>
        <p:spPr>
          <a:xfrm>
            <a:off x="6919327" y="2614600"/>
            <a:ext cx="2016224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Slavistik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9422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14438"/>
            <a:ext cx="7467600" cy="846137"/>
          </a:xfrm>
        </p:spPr>
        <p:txBody>
          <a:bodyPr/>
          <a:lstStyle/>
          <a:p>
            <a:br>
              <a:rPr lang="de-DE" altLang="de-DE" sz="2400"/>
            </a:br>
            <a:r>
              <a:rPr lang="de-DE" altLang="de-DE">
                <a:latin typeface="UB Scala Sans" panose="02000503050000020003" pitchFamily="2" charset="0"/>
              </a:rPr>
              <a:t>Einführungen der Bibliothek für Studierende der Philologien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420938"/>
            <a:ext cx="7467600" cy="410368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de-DE" altLang="de-DE" sz="2000" dirty="0">
                <a:latin typeface="UB Scala Sans" panose="02000503050000020003" pitchFamily="2" charset="0"/>
              </a:rPr>
              <a:t>Zu einem späteren Zeitpunkt des Studiums:</a:t>
            </a:r>
          </a:p>
          <a:p>
            <a:pPr>
              <a:buFontTx/>
              <a:buNone/>
              <a:defRPr/>
            </a:pPr>
            <a:endParaRPr lang="de-DE" altLang="de-DE" sz="2000" dirty="0">
              <a:latin typeface="UB Scala Sans" panose="02000503050000020003" pitchFamily="2" charset="0"/>
            </a:endParaRPr>
          </a:p>
          <a:p>
            <a:pPr>
              <a:defRPr/>
            </a:pPr>
            <a:r>
              <a:rPr lang="de-DE" altLang="de-DE" b="1" dirty="0">
                <a:latin typeface="UB Scala Sans" panose="02000503050000020003" pitchFamily="2" charset="0"/>
              </a:rPr>
              <a:t>Aufsätze und mehr - Datenbankrecherche Philologien</a:t>
            </a:r>
          </a:p>
          <a:p>
            <a:pPr marL="0" indent="0">
              <a:buFontTx/>
              <a:buNone/>
              <a:defRPr/>
            </a:pPr>
            <a:endParaRPr lang="de-DE" altLang="de-DE" sz="800" b="1" i="1" dirty="0">
              <a:latin typeface="UB Scala Sans" panose="02000503050000020003" pitchFamily="2" charset="0"/>
            </a:endParaRPr>
          </a:p>
          <a:p>
            <a:pPr lvl="1">
              <a:defRPr/>
            </a:pPr>
            <a:r>
              <a:rPr lang="de-DE" altLang="de-DE" dirty="0">
                <a:latin typeface="UB Scala Sans" panose="02000503050000020003" pitchFamily="2" charset="0"/>
              </a:rPr>
              <a:t>Teil 1: E-Learning-Modul 	</a:t>
            </a:r>
            <a:endParaRPr lang="de-DE" altLang="de-DE" i="1" dirty="0">
              <a:latin typeface="UB Scala Sans" panose="02000503050000020003" pitchFamily="2" charset="0"/>
            </a:endParaRPr>
          </a:p>
          <a:p>
            <a:pPr lvl="1">
              <a:defRPr/>
            </a:pPr>
            <a:r>
              <a:rPr lang="de-DE" altLang="de-DE" dirty="0">
                <a:latin typeface="UB Scala Sans" panose="02000503050000020003" pitchFamily="2" charset="0"/>
              </a:rPr>
              <a:t>Teil 2: Übung (90 min), </a:t>
            </a:r>
            <a:r>
              <a:rPr lang="de-DE" altLang="de-DE" i="1" dirty="0">
                <a:latin typeface="UB Scala Sans" panose="02000503050000020003" pitchFamily="2" charset="0"/>
              </a:rPr>
              <a:t>fachspezifisch</a:t>
            </a:r>
          </a:p>
        </p:txBody>
      </p:sp>
    </p:spTree>
    <p:extLst>
      <p:ext uri="{BB962C8B-B14F-4D97-AF65-F5344CB8AC3E}">
        <p14:creationId xmlns:p14="http://schemas.microsoft.com/office/powerpoint/2010/main" val="2463947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195388"/>
            <a:ext cx="5159375" cy="518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755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66800" y="2209800"/>
            <a:ext cx="6781800" cy="3962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C8D0E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611188" y="1214438"/>
            <a:ext cx="74676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+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Arial" panose="020B0604020202020204" pitchFamily="34" charset="0"/>
              </a:rPr>
              <a:t>Weitere Kursangebote der Universitätsbibliothek</a:t>
            </a:r>
          </a:p>
        </p:txBody>
      </p:sp>
      <p:sp>
        <p:nvSpPr>
          <p:cNvPr id="7" name="Rectangle 13"/>
          <p:cNvSpPr txBox="1">
            <a:spLocks noChangeArrowheads="1"/>
          </p:cNvSpPr>
          <p:nvPr/>
        </p:nvSpPr>
        <p:spPr bwMode="auto">
          <a:xfrm>
            <a:off x="2071688" y="2563813"/>
            <a:ext cx="646112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+"/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  <a:t>Literaturverwaltung mit </a:t>
            </a:r>
            <a:r>
              <a:rPr kumimoji="0" lang="de-DE" alt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  <a:t>Citavi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  <a:t>Webbasierte Literaturverwaltung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  <a:t>Internetquellen finden, bewerten</a:t>
            </a:r>
            <a:b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</a:b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  <a:t>und zitieren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  <a:t>Professionell recherchieren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B Scala Sans" panose="02000503050000020003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B Scala Sans" panose="02000503050000020003" pitchFamily="2" charset="0"/>
                <a:ea typeface="+mn-ea"/>
                <a:cs typeface="+mn-cs"/>
              </a:rPr>
              <a:t>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3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3136900"/>
            <a:ext cx="7239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363788"/>
            <a:ext cx="736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4800600"/>
            <a:ext cx="70961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3789363"/>
            <a:ext cx="71596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668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467600" cy="720080"/>
          </a:xfrm>
        </p:spPr>
        <p:txBody>
          <a:bodyPr/>
          <a:lstStyle/>
          <a:p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Vielen Dank für Ihre Aufmerksamkeit!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499992" y="5157192"/>
            <a:ext cx="482453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aseline="0">
                <a:solidFill>
                  <a:srgbClr val="00407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7A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7A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7A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407A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07A"/>
                </a:solidFill>
                <a:latin typeface="UB Scal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07A"/>
                </a:solidFill>
                <a:latin typeface="UB Scal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07A"/>
                </a:solidFill>
                <a:latin typeface="UB Scal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07A"/>
                </a:solidFill>
                <a:latin typeface="UB Scala" pitchFamily="2" charset="0"/>
              </a:defRPr>
            </a:lvl9pPr>
          </a:lstStyle>
          <a:p>
            <a:r>
              <a:rPr lang="de-DE" sz="2000" kern="0" dirty="0">
                <a:solidFill>
                  <a:srgbClr val="FFFFFF"/>
                </a:solidFill>
                <a:latin typeface="+mn-lt"/>
              </a:rPr>
              <a:t>Das Institut für Romanistik </a:t>
            </a:r>
          </a:p>
          <a:p>
            <a:r>
              <a:rPr lang="de-DE" sz="2000" kern="0" dirty="0">
                <a:solidFill>
                  <a:srgbClr val="FFFFFF"/>
                </a:solidFill>
                <a:latin typeface="+mn-lt"/>
              </a:rPr>
              <a:t>wünscht Ihnen einen guten Start </a:t>
            </a:r>
          </a:p>
          <a:p>
            <a:r>
              <a:rPr lang="de-DE" sz="2000" kern="0" dirty="0">
                <a:solidFill>
                  <a:srgbClr val="FFFFFF"/>
                </a:solidFill>
                <a:latin typeface="+mn-lt"/>
              </a:rPr>
              <a:t>in Ihr Studium in Bamberg</a:t>
            </a:r>
            <a:r>
              <a:rPr lang="de-DE" sz="2400" kern="0" dirty="0">
                <a:solidFill>
                  <a:srgbClr val="FFFFFF"/>
                </a:solidFill>
                <a:latin typeface="+mn-lt"/>
              </a:rPr>
              <a:t>!</a:t>
            </a:r>
            <a:endParaRPr lang="de-DE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584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4" descr="ub-cd-ppt-back02-5-g_grau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Grafik 4" descr="ub-cd-ppt-back02-1-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-1746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" y="1772816"/>
            <a:ext cx="8928992" cy="4952282"/>
          </a:xfrm>
          <a:prstGeom prst="rect">
            <a:avLst/>
          </a:prstGeom>
        </p:spPr>
      </p:pic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5877272"/>
            <a:ext cx="7632848" cy="428625"/>
          </a:xfrm>
        </p:spPr>
        <p:txBody>
          <a:bodyPr anchor="ctr"/>
          <a:lstStyle/>
          <a:p>
            <a:pPr algn="l" eaLnBrk="1" hangingPunct="1"/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Was </a:t>
            </a:r>
            <a:r>
              <a:rPr lang="en-US" altLang="de-DE" sz="2400" dirty="0" err="1">
                <a:solidFill>
                  <a:srgbClr val="FFFFFF"/>
                </a:solidFill>
                <a:latin typeface="+mn-lt"/>
                <a:cs typeface="Arial" charset="0"/>
              </a:rPr>
              <a:t>ist</a:t>
            </a:r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 das? </a:t>
            </a:r>
          </a:p>
          <a:p>
            <a:pPr algn="l" eaLnBrk="1" hangingPunct="1"/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Und … </a:t>
            </a:r>
            <a:r>
              <a:rPr lang="en-US" altLang="de-DE" sz="2400" dirty="0" err="1">
                <a:solidFill>
                  <a:srgbClr val="FFFFFF"/>
                </a:solidFill>
                <a:latin typeface="+mn-lt"/>
                <a:cs typeface="Arial" charset="0"/>
              </a:rPr>
              <a:t>warum</a:t>
            </a:r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 </a:t>
            </a:r>
            <a:r>
              <a:rPr lang="en-US" altLang="de-DE" sz="2400" dirty="0" err="1">
                <a:solidFill>
                  <a:srgbClr val="FFFFFF"/>
                </a:solidFill>
                <a:latin typeface="+mn-lt"/>
                <a:cs typeface="Arial" charset="0"/>
              </a:rPr>
              <a:t>darf</a:t>
            </a:r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 </a:t>
            </a:r>
            <a:r>
              <a:rPr lang="en-US" altLang="de-DE" sz="2400" dirty="0" err="1">
                <a:solidFill>
                  <a:srgbClr val="FFFFFF"/>
                </a:solidFill>
                <a:latin typeface="+mn-lt"/>
                <a:cs typeface="Arial" charset="0"/>
              </a:rPr>
              <a:t>ich</a:t>
            </a:r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 </a:t>
            </a:r>
            <a:r>
              <a:rPr lang="en-US" altLang="de-DE" sz="2400" dirty="0" err="1">
                <a:solidFill>
                  <a:srgbClr val="FFFFFF"/>
                </a:solidFill>
                <a:latin typeface="+mn-lt"/>
                <a:cs typeface="Arial" charset="0"/>
              </a:rPr>
              <a:t>nicht</a:t>
            </a:r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 </a:t>
            </a:r>
            <a:r>
              <a:rPr lang="en-US" altLang="de-DE" sz="2400" dirty="0" err="1">
                <a:solidFill>
                  <a:srgbClr val="FFFFFF"/>
                </a:solidFill>
                <a:latin typeface="+mn-lt"/>
                <a:cs typeface="Arial" charset="0"/>
              </a:rPr>
              <a:t>einfach</a:t>
            </a:r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 </a:t>
            </a:r>
            <a:r>
              <a:rPr lang="en-US" altLang="de-DE" sz="2400" dirty="0" err="1">
                <a:solidFill>
                  <a:srgbClr val="FFFFFF"/>
                </a:solidFill>
                <a:latin typeface="+mn-lt"/>
                <a:cs typeface="Arial" charset="0"/>
              </a:rPr>
              <a:t>Spanisch</a:t>
            </a:r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 </a:t>
            </a:r>
            <a:r>
              <a:rPr lang="en-US" altLang="de-DE" sz="2400" dirty="0" err="1">
                <a:solidFill>
                  <a:srgbClr val="FFFFFF"/>
                </a:solidFill>
                <a:latin typeface="+mn-lt"/>
                <a:cs typeface="Arial" charset="0"/>
              </a:rPr>
              <a:t>studieren</a:t>
            </a:r>
            <a:r>
              <a:rPr lang="en-US" altLang="de-DE" sz="2400" dirty="0">
                <a:solidFill>
                  <a:srgbClr val="FFFFFF"/>
                </a:solidFill>
                <a:latin typeface="+mn-lt"/>
                <a:cs typeface="Arial" charset="0"/>
              </a:rPr>
              <a:t>?</a:t>
            </a: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988840"/>
            <a:ext cx="6036370" cy="638944"/>
          </a:xfrm>
        </p:spPr>
        <p:txBody>
          <a:bodyPr/>
          <a:lstStyle/>
          <a:p>
            <a:pPr eaLnBrk="1" hangingPunct="1"/>
            <a:r>
              <a:rPr lang="en-US" altLang="de-DE" sz="4400" dirty="0">
                <a:solidFill>
                  <a:srgbClr val="FFFFFF"/>
                </a:solidFill>
                <a:latin typeface="+mn-lt"/>
                <a:ea typeface="Doulos SIL" pitchFamily="2" charset="0"/>
                <a:cs typeface="Doulos SIL" pitchFamily="2" charset="0"/>
              </a:rPr>
              <a:t>“</a:t>
            </a:r>
            <a:r>
              <a:rPr lang="en-US" altLang="de-DE" sz="4400" dirty="0" err="1">
                <a:solidFill>
                  <a:srgbClr val="FFFFFF"/>
                </a:solidFill>
                <a:latin typeface="+mn-lt"/>
                <a:ea typeface="Doulos SIL" pitchFamily="2" charset="0"/>
                <a:cs typeface="Doulos SIL" pitchFamily="2" charset="0"/>
              </a:rPr>
              <a:t>Romanistik</a:t>
            </a:r>
            <a:r>
              <a:rPr lang="en-US" altLang="de-DE" sz="4400" dirty="0">
                <a:solidFill>
                  <a:srgbClr val="FFFFFF"/>
                </a:solidFill>
                <a:latin typeface="+mn-lt"/>
                <a:ea typeface="Doulos SIL" pitchFamily="2" charset="0"/>
                <a:cs typeface="Doulos SIL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86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534400" cy="533400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„Romanistik? Das ist was für Loser!“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81000" y="1772816"/>
            <a:ext cx="8534400" cy="455178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dirty="0">
                <a:latin typeface="+mn-lt"/>
              </a:rPr>
              <a:t>Unqualifizierte, aber gehörte Charakterisierungen:</a:t>
            </a:r>
          </a:p>
          <a:p>
            <a:pPr marL="0" indent="0">
              <a:buNone/>
              <a:defRPr/>
            </a:pPr>
            <a:endParaRPr lang="de-DE" dirty="0">
              <a:latin typeface="+mn-lt"/>
            </a:endParaRPr>
          </a:p>
          <a:p>
            <a:pPr>
              <a:defRPr/>
            </a:pPr>
            <a:r>
              <a:rPr lang="de-DE" sz="2000" dirty="0">
                <a:latin typeface="+mn-lt"/>
              </a:rPr>
              <a:t>„Da wird man Romanschreiber.“</a:t>
            </a:r>
          </a:p>
          <a:p>
            <a:pPr>
              <a:defRPr/>
            </a:pPr>
            <a:r>
              <a:rPr lang="de-DE" sz="2000" dirty="0">
                <a:latin typeface="+mn-lt"/>
              </a:rPr>
              <a:t>„Romantik? Geil!“</a:t>
            </a:r>
          </a:p>
          <a:p>
            <a:pPr>
              <a:defRPr/>
            </a:pPr>
            <a:r>
              <a:rPr lang="de-DE" sz="2000" dirty="0">
                <a:latin typeface="+mn-lt"/>
              </a:rPr>
              <a:t>„So nennen die das, wenn man Französisch studiert.“</a:t>
            </a:r>
          </a:p>
          <a:p>
            <a:pPr>
              <a:defRPr/>
            </a:pPr>
            <a:r>
              <a:rPr lang="de-DE" sz="2000" dirty="0">
                <a:latin typeface="+mn-lt"/>
              </a:rPr>
              <a:t>„Das ist, wenn man gut Französisch kann. Ach ja, und Spanisch. Ist Italienisch nicht auch ...?“</a:t>
            </a:r>
          </a:p>
          <a:p>
            <a:pPr>
              <a:defRPr/>
            </a:pPr>
            <a:r>
              <a:rPr lang="de-DE" sz="2000" dirty="0">
                <a:latin typeface="+mn-lt"/>
              </a:rPr>
              <a:t>„Das ist ein </a:t>
            </a:r>
            <a:r>
              <a:rPr lang="de-DE" sz="2000" dirty="0" err="1">
                <a:latin typeface="+mn-lt"/>
              </a:rPr>
              <a:t>Schluffistudium</a:t>
            </a:r>
            <a:r>
              <a:rPr lang="de-DE" sz="2000" dirty="0">
                <a:latin typeface="+mn-lt"/>
              </a:rPr>
              <a:t> für Mädchen.“</a:t>
            </a:r>
          </a:p>
          <a:p>
            <a:pPr>
              <a:defRPr/>
            </a:pPr>
            <a:r>
              <a:rPr lang="de-DE" sz="2000" dirty="0">
                <a:latin typeface="+mn-lt"/>
              </a:rPr>
              <a:t>„Romanistik? Schlecht in Mathe gewesen und keine Lust, zu arbeiten!“</a:t>
            </a:r>
          </a:p>
          <a:p>
            <a:pPr>
              <a:defRPr/>
            </a:pPr>
            <a:r>
              <a:rPr lang="de-DE" sz="2000" i="1" dirty="0">
                <a:latin typeface="+mn-lt"/>
              </a:rPr>
              <a:t>„soft </a:t>
            </a:r>
            <a:r>
              <a:rPr lang="de-DE" sz="2000" i="1" dirty="0" err="1">
                <a:latin typeface="+mn-lt"/>
              </a:rPr>
              <a:t>option</a:t>
            </a:r>
            <a:r>
              <a:rPr lang="de-DE" sz="2000" i="1" dirty="0">
                <a:latin typeface="+mn-lt"/>
              </a:rPr>
              <a:t>“</a:t>
            </a:r>
          </a:p>
          <a:p>
            <a:pPr>
              <a:defRPr/>
            </a:pPr>
            <a:r>
              <a:rPr lang="de-DE" sz="2000" dirty="0">
                <a:latin typeface="+mn-lt"/>
              </a:rPr>
              <a:t>„Kuschelstudium mit geringen Anforderungen“</a:t>
            </a:r>
          </a:p>
        </p:txBody>
      </p:sp>
    </p:spTree>
    <p:extLst>
      <p:ext uri="{BB962C8B-B14F-4D97-AF65-F5344CB8AC3E}">
        <p14:creationId xmlns:p14="http://schemas.microsoft.com/office/powerpoint/2010/main" val="300472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534400" cy="533400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Was ist Romanistik? 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81000" y="1772816"/>
            <a:ext cx="6999312" cy="455178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dirty="0">
                <a:latin typeface="+mn-lt"/>
              </a:rPr>
              <a:t>Qualifizierte, aber zu selten gehörte Richtigstellungen:</a:t>
            </a:r>
          </a:p>
          <a:p>
            <a:pPr marL="0" indent="0">
              <a:buNone/>
              <a:defRPr/>
            </a:pPr>
            <a:endParaRPr lang="de-DE" dirty="0">
              <a:latin typeface="+mn-lt"/>
            </a:endParaRPr>
          </a:p>
          <a:p>
            <a:pPr>
              <a:defRPr/>
            </a:pPr>
            <a:r>
              <a:rPr lang="de-DE" sz="2000" dirty="0">
                <a:latin typeface="+mn-lt"/>
              </a:rPr>
              <a:t>Romanisten können mindestens drei, wahrscheinlicher vier oder fünf Sprachen.</a:t>
            </a:r>
          </a:p>
          <a:p>
            <a:pPr>
              <a:defRPr/>
            </a:pPr>
            <a:r>
              <a:rPr lang="de-DE" sz="2000" dirty="0">
                <a:latin typeface="+mn-lt"/>
              </a:rPr>
              <a:t>Englisch ist Niederdeutsch mit französischen Beimischungen; romanische Sprachen dagegen muss man von Grund auf lernen. </a:t>
            </a:r>
          </a:p>
          <a:p>
            <a:pPr>
              <a:defRPr/>
            </a:pPr>
            <a:r>
              <a:rPr lang="de-DE" sz="2000" dirty="0">
                <a:latin typeface="+mn-lt"/>
              </a:rPr>
              <a:t>Romanistik ist eine volle Philologie, so wie z.B. auch Germanistik. Nur zusätzlich noch mit vielen Fremdsprachen.</a:t>
            </a:r>
          </a:p>
        </p:txBody>
      </p:sp>
    </p:spTree>
    <p:extLst>
      <p:ext uri="{BB962C8B-B14F-4D97-AF65-F5344CB8AC3E}">
        <p14:creationId xmlns:p14="http://schemas.microsoft.com/office/powerpoint/2010/main" val="38283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3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534400" cy="533400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Wo werden heute romanische Sprachen gesprochen? Auf der Welt:</a:t>
            </a:r>
          </a:p>
        </p:txBody>
      </p:sp>
      <p:pic>
        <p:nvPicPr>
          <p:cNvPr id="5123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133600"/>
            <a:ext cx="8534400" cy="3949700"/>
          </a:xfrm>
        </p:spPr>
      </p:pic>
    </p:spTree>
    <p:extLst>
      <p:ext uri="{BB962C8B-B14F-4D97-AF65-F5344CB8AC3E}">
        <p14:creationId xmlns:p14="http://schemas.microsoft.com/office/powerpoint/2010/main" val="1822560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914264"/>
            <a:ext cx="7467600" cy="1143000"/>
          </a:xfrm>
        </p:spPr>
        <p:txBody>
          <a:bodyPr/>
          <a:lstStyle/>
          <a:p>
            <a:r>
              <a:rPr lang="de-DE" b="1" dirty="0">
                <a:latin typeface="+mn-lt"/>
              </a:rPr>
              <a:t> … in Europa 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5"/>
            <a:ext cx="7488832" cy="46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265549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_ohne_Titelbild_deutsch-1">
  <a:themeElements>
    <a:clrScheme name="ub-cd-neu-v2-4 1">
      <a:dk1>
        <a:srgbClr val="000000"/>
      </a:dk1>
      <a:lt1>
        <a:srgbClr val="C8D0E2"/>
      </a:lt1>
      <a:dk2>
        <a:srgbClr val="00457D"/>
      </a:dk2>
      <a:lt2>
        <a:srgbClr val="808080"/>
      </a:lt2>
      <a:accent1>
        <a:srgbClr val="5D7FAA"/>
      </a:accent1>
      <a:accent2>
        <a:srgbClr val="97BF0D"/>
      </a:accent2>
      <a:accent3>
        <a:srgbClr val="E0E4EE"/>
      </a:accent3>
      <a:accent4>
        <a:srgbClr val="000000"/>
      </a:accent4>
      <a:accent5>
        <a:srgbClr val="B6C0D2"/>
      </a:accent5>
      <a:accent6>
        <a:srgbClr val="88AD0B"/>
      </a:accent6>
      <a:hlink>
        <a:srgbClr val="92A5C5"/>
      </a:hlink>
      <a:folHlink>
        <a:srgbClr val="C6D98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b-cd-neu-v2-4 1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97BF0D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88AD0B"/>
        </a:accent6>
        <a:hlink>
          <a:srgbClr val="92A5C5"/>
        </a:hlink>
        <a:folHlink>
          <a:srgbClr val="C6D98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2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FFD300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E7BF00"/>
        </a:accent6>
        <a:hlink>
          <a:srgbClr val="92A5C5"/>
        </a:hlink>
        <a:folHlink>
          <a:srgbClr val="FFE3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3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E6444F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D03D47"/>
        </a:accent6>
        <a:hlink>
          <a:srgbClr val="92A5C5"/>
        </a:hlink>
        <a:folHlink>
          <a:srgbClr val="F19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4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878783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7A7A76"/>
        </a:accent6>
        <a:hlink>
          <a:srgbClr val="92A5C5"/>
        </a:hlink>
        <a:folHlink>
          <a:srgbClr val="B9BA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5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00457D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003E71"/>
        </a:accent6>
        <a:hlink>
          <a:srgbClr val="92A5C5"/>
        </a:hlink>
        <a:folHlink>
          <a:srgbClr val="C8D0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orlage_ohne_Titelbild-100908">
  <a:themeElements>
    <a:clrScheme name="ub-cd-neu-v2-4 1">
      <a:dk1>
        <a:srgbClr val="000000"/>
      </a:dk1>
      <a:lt1>
        <a:srgbClr val="C8D0E2"/>
      </a:lt1>
      <a:dk2>
        <a:srgbClr val="00457D"/>
      </a:dk2>
      <a:lt2>
        <a:srgbClr val="808080"/>
      </a:lt2>
      <a:accent1>
        <a:srgbClr val="5D7FAA"/>
      </a:accent1>
      <a:accent2>
        <a:srgbClr val="97BF0D"/>
      </a:accent2>
      <a:accent3>
        <a:srgbClr val="E0E4EE"/>
      </a:accent3>
      <a:accent4>
        <a:srgbClr val="000000"/>
      </a:accent4>
      <a:accent5>
        <a:srgbClr val="B6C0D2"/>
      </a:accent5>
      <a:accent6>
        <a:srgbClr val="88AD0B"/>
      </a:accent6>
      <a:hlink>
        <a:srgbClr val="92A5C5"/>
      </a:hlink>
      <a:folHlink>
        <a:srgbClr val="C6D982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b-cd-neu-v2-4 1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97BF0D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88AD0B"/>
        </a:accent6>
        <a:hlink>
          <a:srgbClr val="92A5C5"/>
        </a:hlink>
        <a:folHlink>
          <a:srgbClr val="C6D98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2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FFD300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E7BF00"/>
        </a:accent6>
        <a:hlink>
          <a:srgbClr val="92A5C5"/>
        </a:hlink>
        <a:folHlink>
          <a:srgbClr val="FFE3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3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E6444F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D03D47"/>
        </a:accent6>
        <a:hlink>
          <a:srgbClr val="92A5C5"/>
        </a:hlink>
        <a:folHlink>
          <a:srgbClr val="F19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4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878783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7A7A76"/>
        </a:accent6>
        <a:hlink>
          <a:srgbClr val="92A5C5"/>
        </a:hlink>
        <a:folHlink>
          <a:srgbClr val="B9BA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5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00457D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003E71"/>
        </a:accent6>
        <a:hlink>
          <a:srgbClr val="92A5C5"/>
        </a:hlink>
        <a:folHlink>
          <a:srgbClr val="C8D0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Vorlage_ohne_Titelbild_deutsch-1</Template>
  <TotalTime>0</TotalTime>
  <Words>1687</Words>
  <Application>Microsoft Office PowerPoint</Application>
  <PresentationFormat>Bildschirmpräsentation (4:3)</PresentationFormat>
  <Paragraphs>271</Paragraphs>
  <Slides>43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43</vt:i4>
      </vt:variant>
    </vt:vector>
  </HeadingPairs>
  <TitlesOfParts>
    <vt:vector size="53" baseType="lpstr">
      <vt:lpstr>Arial</vt:lpstr>
      <vt:lpstr>Calibri</vt:lpstr>
      <vt:lpstr>Open Sans Condensed</vt:lpstr>
      <vt:lpstr>PT Sans</vt:lpstr>
      <vt:lpstr>Times New Roman</vt:lpstr>
      <vt:lpstr>UB Scala</vt:lpstr>
      <vt:lpstr>UB Scala Sans</vt:lpstr>
      <vt:lpstr>Wingdings</vt:lpstr>
      <vt:lpstr>Vorlage_ohne_Titelbild_deutsch-1</vt:lpstr>
      <vt:lpstr>Vorlage_ohne_Titelbild-100908</vt:lpstr>
      <vt:lpstr>Einführung  Romanistik-Studium in Bamberg</vt:lpstr>
      <vt:lpstr>Romanistik in Bamberg</vt:lpstr>
      <vt:lpstr>Die Otto-Friedrich-Universität Bamberg</vt:lpstr>
      <vt:lpstr>Die Fakultät für Geistes- und Kulturwissenschaften (GuK)</vt:lpstr>
      <vt:lpstr>“Romanistik”</vt:lpstr>
      <vt:lpstr>„Romanistik? Das ist was für Loser!“</vt:lpstr>
      <vt:lpstr>Was ist Romanistik? </vt:lpstr>
      <vt:lpstr>Wo werden heute romanische Sprachen gesprochen? Auf der Welt:</vt:lpstr>
      <vt:lpstr> … in Europa …</vt:lpstr>
      <vt:lpstr>Warum „Romanistik“ und nicht „Französisch“ / „Spanisch“?</vt:lpstr>
      <vt:lpstr>Was kann man, wenn man erfolgreich Romanistik studiert hat?</vt:lpstr>
      <vt:lpstr>Hochschulstudium und Beruf</vt:lpstr>
      <vt:lpstr>Tips zum Romanistikstudium</vt:lpstr>
      <vt:lpstr>„Ersti“-Dekalog</vt:lpstr>
      <vt:lpstr>Sprachstammtische</vt:lpstr>
      <vt:lpstr>PowerPoint-Präsentation</vt:lpstr>
      <vt:lpstr>PowerPoint-Präsentation</vt:lpstr>
      <vt:lpstr>Das Bamberger Institut für Romanistik</vt:lpstr>
      <vt:lpstr>Das Institut für Romanistik</vt:lpstr>
      <vt:lpstr>Lehrstuhl für Romanische Literaturwissenschaft</vt:lpstr>
      <vt:lpstr>Professur für Romanische Kultur- und Literaturwissenschaft</vt:lpstr>
      <vt:lpstr>Professur für Romanische Literaturwissenschaft / Hispanistik</vt:lpstr>
      <vt:lpstr>Lehrstuhl für Romanische Sprachwissenschaft</vt:lpstr>
      <vt:lpstr>Professur für Romanische Sprachwissenschaft / Hispanistik</vt:lpstr>
      <vt:lpstr>Fachvertretung für Didaktik der Romanischen Sprachen und Literaturen</vt:lpstr>
      <vt:lpstr>Mitarbeiter in der Lehre</vt:lpstr>
      <vt:lpstr>Auslandsexkursionen des Instituts</vt:lpstr>
      <vt:lpstr>PowerPoint-Präsentation</vt:lpstr>
      <vt:lpstr>PowerPoint-Präsentation</vt:lpstr>
      <vt:lpstr>Das Sprachenzentrum</vt:lpstr>
      <vt:lpstr>Die fünf Teilgebiete des Romanistikstudiums</vt:lpstr>
      <vt:lpstr>Studienmöglichkeiten</vt:lpstr>
      <vt:lpstr>Studentische Ansprechpartner des Instituts</vt:lpstr>
      <vt:lpstr>Universitätsbibliothek</vt:lpstr>
      <vt:lpstr>PowerPoint-Präsentation</vt:lpstr>
      <vt:lpstr>PowerPoint-Präsentation</vt:lpstr>
      <vt:lpstr>PowerPoint-Präsentation</vt:lpstr>
      <vt:lpstr>PowerPoint-Präsentation</vt:lpstr>
      <vt:lpstr> Einführungen der Bibliothek für Studierende der Philologien</vt:lpstr>
      <vt:lpstr> Einführungen der Bibliothek für Studierende der Philologien</vt:lpstr>
      <vt:lpstr>PowerPoint-Präsentation</vt:lpstr>
      <vt:lpstr>PowerPoint-Präsentation</vt:lpstr>
      <vt:lpstr>Vielen Dank für Ihre Aufmerksamkeit!</vt:lpstr>
    </vt:vector>
  </TitlesOfParts>
  <Company>Uni-Bamberg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Universität Bamberg</dc:creator>
  <cp:lastModifiedBy>Radatz, Hans-Ingo</cp:lastModifiedBy>
  <cp:revision>156</cp:revision>
  <dcterms:created xsi:type="dcterms:W3CDTF">2014-03-05T10:39:26Z</dcterms:created>
  <dcterms:modified xsi:type="dcterms:W3CDTF">2025-09-11T19:09:03Z</dcterms:modified>
</cp:coreProperties>
</file>