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9" r:id="rId25"/>
    <p:sldId id="280" r:id="rId26"/>
    <p:sldId id="281" r:id="rId27"/>
    <p:sldId id="282" r:id="rId28"/>
    <p:sldId id="283" r:id="rId29"/>
    <p:sldId id="284" r:id="rId30"/>
    <p:sldId id="285" r:id="rId31"/>
    <p:sldId id="286" r:id="rId32"/>
    <p:sldId id="287" r:id="rId33"/>
  </p:sldIdLst>
  <p:sldSz cx="9144000" cy="6858000" type="screen4x3"/>
  <p:notesSz cx="6794500" cy="9931400"/>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A"/>
    <a:srgbClr val="2C5884"/>
    <a:srgbClr val="33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74" autoAdjust="0"/>
    <p:restoredTop sz="96395" autoAdjust="0"/>
  </p:normalViewPr>
  <p:slideViewPr>
    <p:cSldViewPr>
      <p:cViewPr varScale="1">
        <p:scale>
          <a:sx n="115" d="100"/>
          <a:sy n="115" d="100"/>
        </p:scale>
        <p:origin x="17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cs typeface="Arial" charset="0"/>
              </a:defRPr>
            </a:lvl1pPr>
          </a:lstStyle>
          <a:p>
            <a:pPr>
              <a:defRPr/>
            </a:pPr>
            <a:endParaRPr lang="de-DE"/>
          </a:p>
        </p:txBody>
      </p:sp>
      <p:sp>
        <p:nvSpPr>
          <p:cNvPr id="3" name="Datumsplatzhalt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cs typeface="Arial" charset="0"/>
              </a:defRPr>
            </a:lvl1pPr>
          </a:lstStyle>
          <a:p>
            <a:pPr>
              <a:defRPr/>
            </a:pPr>
            <a:fld id="{6E5C4935-27B1-4461-9A58-CEE474741991}" type="datetimeFigureOut">
              <a:rPr lang="de-DE"/>
              <a:pPr>
                <a:defRPr/>
              </a:pPr>
              <a:t>25.11.21</a:t>
            </a:fld>
            <a:endParaRPr lang="de-DE"/>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cs typeface="Arial" charset="0"/>
              </a:defRPr>
            </a:lvl1pPr>
          </a:lstStyle>
          <a:p>
            <a:pPr>
              <a:defRPr/>
            </a:pPr>
            <a:endParaRPr lang="de-DE"/>
          </a:p>
        </p:txBody>
      </p:sp>
      <p:sp>
        <p:nvSpPr>
          <p:cNvPr id="7" name="Foliennummernplatzhalt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FEE9C34-CAB0-402E-88AE-E64F5D858136}"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noFill/>
        </p:spPr>
        <p:txBody>
          <a:bodyPr/>
          <a:lstStyle/>
          <a:p>
            <a:r>
              <a:rPr lang="de-DE"/>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72070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838200" y="1143000"/>
            <a:ext cx="7467600" cy="1143000"/>
          </a:xfrm>
        </p:spPr>
        <p:txBody>
          <a:bodyPr/>
          <a:lstStyle/>
          <a:p>
            <a:r>
              <a:rPr lang="de-DE"/>
              <a:t>Titelmasterformat durch Klicken bearbeiten</a:t>
            </a:r>
            <a:endParaRPr lang="de-DE" dirty="0"/>
          </a:p>
        </p:txBody>
      </p:sp>
      <p:sp>
        <p:nvSpPr>
          <p:cNvPr id="5" name="Inhaltsplatzhalter 2"/>
          <p:cNvSpPr>
            <a:spLocks noGrp="1"/>
          </p:cNvSpPr>
          <p:nvPr>
            <p:ph idx="1"/>
          </p:nvPr>
        </p:nvSpPr>
        <p:spPr>
          <a:xfrm>
            <a:off x="838200" y="2590800"/>
            <a:ext cx="7467600" cy="355284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07815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838200" y="1143000"/>
            <a:ext cx="7467600" cy="1143000"/>
          </a:xfrm>
        </p:spPr>
        <p:txBody>
          <a:bodyPr/>
          <a:lstStyle/>
          <a:p>
            <a:r>
              <a:rPr lang="de-DE"/>
              <a:t>Titelmasterformat durch Klicken bearbeiten</a:t>
            </a:r>
            <a:endParaRPr lang="de-DE" dirty="0"/>
          </a:p>
        </p:txBody>
      </p:sp>
      <p:sp>
        <p:nvSpPr>
          <p:cNvPr id="6" name="Inhaltsplatzhalter 2"/>
          <p:cNvSpPr>
            <a:spLocks noGrp="1"/>
          </p:cNvSpPr>
          <p:nvPr>
            <p:ph sz="half" idx="1"/>
          </p:nvPr>
        </p:nvSpPr>
        <p:spPr>
          <a:xfrm>
            <a:off x="83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2"/>
          </p:nvPr>
        </p:nvSpPr>
        <p:spPr>
          <a:xfrm>
            <a:off x="464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54221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457200" y="1131894"/>
            <a:ext cx="8229600" cy="1143000"/>
          </a:xfrm>
        </p:spPr>
        <p:txBody>
          <a:bodyPr/>
          <a:lstStyle>
            <a:lvl1pPr>
              <a:defRPr/>
            </a:lvl1pPr>
          </a:lstStyle>
          <a:p>
            <a:r>
              <a:rPr lang="de-DE"/>
              <a:t>Titelmasterformat durch Klicken bearbeiten</a:t>
            </a:r>
            <a:endParaRPr lang="de-DE" dirty="0"/>
          </a:p>
        </p:txBody>
      </p:sp>
      <p:sp>
        <p:nvSpPr>
          <p:cNvPr id="8" name="Textplatzhalter 2"/>
          <p:cNvSpPr>
            <a:spLocks noGrp="1"/>
          </p:cNvSpPr>
          <p:nvPr>
            <p:ph type="body" idx="1"/>
          </p:nvPr>
        </p:nvSpPr>
        <p:spPr>
          <a:xfrm>
            <a:off x="457200" y="2392369"/>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9" name="Inhaltsplatzhalter 3"/>
          <p:cNvSpPr>
            <a:spLocks noGrp="1"/>
          </p:cNvSpPr>
          <p:nvPr>
            <p:ph sz="half" idx="2"/>
          </p:nvPr>
        </p:nvSpPr>
        <p:spPr>
          <a:xfrm>
            <a:off x="457200" y="3032131"/>
            <a:ext cx="4040188"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3"/>
          </p:nvPr>
        </p:nvSpPr>
        <p:spPr>
          <a:xfrm>
            <a:off x="4645025" y="2392369"/>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1" name="Inhaltsplatzhalter 5"/>
          <p:cNvSpPr>
            <a:spLocks noGrp="1"/>
          </p:cNvSpPr>
          <p:nvPr>
            <p:ph sz="quarter" idx="4"/>
          </p:nvPr>
        </p:nvSpPr>
        <p:spPr>
          <a:xfrm>
            <a:off x="4645025" y="3032131"/>
            <a:ext cx="4041775"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0093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76642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97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0" y="1004911"/>
            <a:ext cx="3008313" cy="1162050"/>
          </a:xfrm>
        </p:spPr>
        <p:txBody>
          <a:bodyPr anchor="b"/>
          <a:lstStyle>
            <a:lvl1pPr algn="l">
              <a:defRPr sz="2000" b="1"/>
            </a:lvl1pPr>
          </a:lstStyle>
          <a:p>
            <a:r>
              <a:rPr lang="de-DE"/>
              <a:t>Titelmasterformat durch Klicken bearbeiten</a:t>
            </a:r>
            <a:endParaRPr lang="de-DE" dirty="0"/>
          </a:p>
        </p:txBody>
      </p:sp>
      <p:sp>
        <p:nvSpPr>
          <p:cNvPr id="6" name="Inhaltsplatzhalter 2"/>
          <p:cNvSpPr>
            <a:spLocks noGrp="1"/>
          </p:cNvSpPr>
          <p:nvPr>
            <p:ph idx="1"/>
          </p:nvPr>
        </p:nvSpPr>
        <p:spPr>
          <a:xfrm>
            <a:off x="3575050" y="1000108"/>
            <a:ext cx="5111750" cy="528641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3"/>
          <p:cNvSpPr>
            <a:spLocks noGrp="1"/>
          </p:cNvSpPr>
          <p:nvPr>
            <p:ph type="body" sz="half" idx="2"/>
          </p:nvPr>
        </p:nvSpPr>
        <p:spPr>
          <a:xfrm>
            <a:off x="457200" y="2166961"/>
            <a:ext cx="3008313" cy="41195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363504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Inhaltsplatzhalter 4"/>
          <p:cNvSpPr>
            <a:spLocks noGrp="1"/>
          </p:cNvSpPr>
          <p:nvPr>
            <p:ph idx="1"/>
          </p:nvPr>
        </p:nvSpPr>
        <p:spPr>
          <a:xfrm>
            <a:off x="838200" y="2590800"/>
            <a:ext cx="7467600" cy="3552825"/>
          </a:xfrm>
        </p:spPr>
        <p:txBody>
          <a:bodyPr/>
          <a:lstStyle/>
          <a:p>
            <a:pPr lvl="0"/>
            <a:r>
              <a:rPr lang="de-DE"/>
              <a:t>Formatvorlagen des Textmasters bearbeiten</a:t>
            </a:r>
          </a:p>
        </p:txBody>
      </p:sp>
    </p:spTree>
    <p:extLst>
      <p:ext uri="{BB962C8B-B14F-4D97-AF65-F5344CB8AC3E}">
        <p14:creationId xmlns:p14="http://schemas.microsoft.com/office/powerpoint/2010/main" val="114134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DE" dirty="0"/>
          </a:p>
        </p:txBody>
      </p:sp>
      <p:sp>
        <p:nvSpPr>
          <p:cNvPr id="6" name="Bildplatzhalter 2"/>
          <p:cNvSpPr>
            <a:spLocks noGrp="1"/>
          </p:cNvSpPr>
          <p:nvPr>
            <p:ph type="pic" idx="1"/>
          </p:nvPr>
        </p:nvSpPr>
        <p:spPr>
          <a:xfrm>
            <a:off x="1792288" y="1142983"/>
            <a:ext cx="5486400" cy="358459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179768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6" descr="ub-cd-ppt-back02-5_grau.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afik 7" descr="ub-cd-ppt-back02-5.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838200" y="114300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a:t>
            </a:r>
            <a:br>
              <a:rPr lang="de-DE" altLang="de-DE"/>
            </a:br>
            <a:r>
              <a:rPr lang="de-DE" altLang="de-DE"/>
              <a:t>zu bearbeiten</a:t>
            </a:r>
          </a:p>
        </p:txBody>
      </p:sp>
      <p:sp>
        <p:nvSpPr>
          <p:cNvPr id="1029" name="Rectangle 3"/>
          <p:cNvSpPr>
            <a:spLocks noGrp="1" noChangeArrowheads="1"/>
          </p:cNvSpPr>
          <p:nvPr>
            <p:ph type="body" idx="1"/>
          </p:nvPr>
        </p:nvSpPr>
        <p:spPr bwMode="auto">
          <a:xfrm>
            <a:off x="838200" y="2590800"/>
            <a:ext cx="746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0" name="Rectangle 23"/>
          <p:cNvSpPr>
            <a:spLocks noChangeArrowheads="1"/>
          </p:cNvSpPr>
          <p:nvPr/>
        </p:nvSpPr>
        <p:spPr bwMode="auto">
          <a:xfrm>
            <a:off x="7924800" y="6557963"/>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a:solidFill>
                  <a:srgbClr val="00407A"/>
                </a:solidFill>
                <a:latin typeface="Arial" panose="020B0604020202020204" pitchFamily="34" charset="0"/>
              </a:rPr>
              <a:t>S. </a:t>
            </a:r>
            <a:fld id="{73BD227B-235A-4927-803E-A185AF59D18F}" type="slidenum">
              <a:rPr lang="de-DE" altLang="de-DE" sz="900">
                <a:solidFill>
                  <a:srgbClr val="00407A"/>
                </a:solidFill>
                <a:latin typeface="Arial" panose="020B0604020202020204" pitchFamily="34" charset="0"/>
              </a:rPr>
              <a:pPr algn="r" eaLnBrk="1" hangingPunct="1"/>
              <a:t>‹Nr.›</a:t>
            </a:fld>
            <a:endParaRPr lang="de-DE" altLang="de-DE" sz="900">
              <a:solidFill>
                <a:srgbClr val="00407A"/>
              </a:solidFill>
              <a:latin typeface="Arial" panose="020B0604020202020204" pitchFamily="34" charset="0"/>
            </a:endParaRPr>
          </a:p>
        </p:txBody>
      </p:sp>
      <p:sp>
        <p:nvSpPr>
          <p:cNvPr id="1031" name="Rectangle 23"/>
          <p:cNvSpPr>
            <a:spLocks noChangeArrowheads="1"/>
          </p:cNvSpPr>
          <p:nvPr/>
        </p:nvSpPr>
        <p:spPr bwMode="auto">
          <a:xfrm>
            <a:off x="152400" y="6557963"/>
            <a:ext cx="7543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900" dirty="0">
                <a:solidFill>
                  <a:srgbClr val="00407A"/>
                </a:solidFill>
                <a:latin typeface="Arial" panose="020B0604020202020204" pitchFamily="34" charset="0"/>
              </a:rPr>
              <a:t>Otto-Friedrich Universität Bamberg, Institut für klassische Philologie und Philosophie, Lehrstuhl Philosophie II</a:t>
            </a:r>
          </a:p>
          <a:p>
            <a:pPr eaLnBrk="1" hangingPunct="1">
              <a:defRPr/>
            </a:pPr>
            <a:endParaRPr lang="de-DE" altLang="de-DE" sz="900" dirty="0">
              <a:solidFill>
                <a:srgbClr val="00407A"/>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UNESCO-Welttag der Philosophie</a:t>
            </a:r>
            <a:br>
              <a:rPr lang="de-DE" altLang="de-DE" b="1" dirty="0">
                <a:latin typeface="Arial" panose="020B0604020202020204" pitchFamily="34" charset="0"/>
              </a:rPr>
            </a:br>
            <a:r>
              <a:rPr lang="de-DE" altLang="de-DE" b="1" dirty="0">
                <a:latin typeface="Arial" panose="020B0604020202020204" pitchFamily="34" charset="0"/>
              </a:rPr>
              <a:t>18.11.2021</a:t>
            </a:r>
          </a:p>
        </p:txBody>
      </p:sp>
      <p:sp>
        <p:nvSpPr>
          <p:cNvPr id="3075" name="Inhaltsplatzhalter 2"/>
          <p:cNvSpPr>
            <a:spLocks noGrp="1"/>
          </p:cNvSpPr>
          <p:nvPr>
            <p:ph idx="1"/>
          </p:nvPr>
        </p:nvSpPr>
        <p:spPr>
          <a:xfrm>
            <a:off x="838200" y="2590800"/>
            <a:ext cx="7467600" cy="3552825"/>
          </a:xfrm>
        </p:spPr>
        <p:txBody>
          <a:bodyPr anchor="ctr"/>
          <a:lstStyle/>
          <a:p>
            <a:pPr marL="0" indent="0" algn="ctr">
              <a:buNone/>
            </a:pPr>
            <a:r>
              <a:rPr lang="de-DE" altLang="de-DE" sz="3200" b="1" dirty="0">
                <a:latin typeface="Arial" panose="020B0604020202020204" pitchFamily="34" charset="0"/>
              </a:rPr>
              <a:t>Ethik und Spiel</a:t>
            </a:r>
          </a:p>
          <a:p>
            <a:pPr marL="0" indent="0">
              <a:buNone/>
            </a:pPr>
            <a:endParaRPr lang="de-DE" altLang="de-DE"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3. Kompetenzen – Grenzen und Möglichkeiten</a:t>
            </a:r>
          </a:p>
        </p:txBody>
      </p:sp>
      <p:sp>
        <p:nvSpPr>
          <p:cNvPr id="3075" name="Inhaltsplatzhalter 2"/>
          <p:cNvSpPr>
            <a:spLocks noGrp="1"/>
          </p:cNvSpPr>
          <p:nvPr>
            <p:ph idx="1"/>
          </p:nvPr>
        </p:nvSpPr>
        <p:spPr>
          <a:xfrm>
            <a:off x="838200" y="2590800"/>
            <a:ext cx="7467600" cy="3552825"/>
          </a:xfrm>
        </p:spPr>
        <p:txBody>
          <a:bodyPr anchor="t"/>
          <a:lstStyle/>
          <a:p>
            <a:r>
              <a:rPr lang="de-DE" altLang="de-DE" dirty="0">
                <a:latin typeface="Arial" panose="020B0604020202020204" pitchFamily="34" charset="0"/>
              </a:rPr>
              <a:t>Möglichkeiten:</a:t>
            </a:r>
          </a:p>
          <a:p>
            <a:pPr lvl="1"/>
            <a:r>
              <a:rPr lang="de-DE" altLang="de-DE" dirty="0">
                <a:latin typeface="Arial" panose="020B0604020202020204" pitchFamily="34" charset="0"/>
              </a:rPr>
              <a:t>Erfahrung der menschlichen Freiheit im Spiel</a:t>
            </a:r>
          </a:p>
          <a:p>
            <a:pPr lvl="1"/>
            <a:r>
              <a:rPr lang="de-DE" altLang="de-DE" dirty="0">
                <a:latin typeface="Arial" panose="020B0604020202020204" pitchFamily="34" charset="0"/>
              </a:rPr>
              <a:t>Resonanzerleben</a:t>
            </a:r>
          </a:p>
          <a:p>
            <a:pPr lvl="1"/>
            <a:r>
              <a:rPr lang="de-DE" altLang="de-DE" dirty="0">
                <a:latin typeface="Arial" panose="020B0604020202020204" pitchFamily="34" charset="0"/>
              </a:rPr>
              <a:t>Austausch und Konstruktion von Identität</a:t>
            </a:r>
          </a:p>
          <a:p>
            <a:pPr lvl="1"/>
            <a:endParaRPr lang="de-DE" altLang="de-DE" dirty="0">
              <a:latin typeface="Arial" panose="020B0604020202020204" pitchFamily="34" charset="0"/>
            </a:endParaRPr>
          </a:p>
          <a:p>
            <a:r>
              <a:rPr lang="de-DE" altLang="de-DE" dirty="0">
                <a:latin typeface="Arial" panose="020B0604020202020204" pitchFamily="34" charset="0"/>
              </a:rPr>
              <a:t>Grenzen:</a:t>
            </a:r>
          </a:p>
          <a:p>
            <a:pPr lvl="1"/>
            <a:r>
              <a:rPr lang="de-DE" altLang="de-DE" dirty="0">
                <a:latin typeface="Arial" panose="020B0604020202020204" pitchFamily="34" charset="0"/>
              </a:rPr>
              <a:t>Rahmenbedingungen der Schule</a:t>
            </a:r>
          </a:p>
          <a:p>
            <a:pPr lvl="1"/>
            <a:r>
              <a:rPr lang="de-DE" altLang="de-DE" dirty="0">
                <a:latin typeface="Arial" panose="020B0604020202020204" pitchFamily="34" charset="0"/>
              </a:rPr>
              <a:t>Institutionelle Zwänge</a:t>
            </a:r>
          </a:p>
          <a:p>
            <a:pPr lvl="1"/>
            <a:r>
              <a:rPr lang="de-DE" altLang="de-DE" dirty="0">
                <a:latin typeface="Arial" panose="020B0604020202020204" pitchFamily="34" charset="0"/>
              </a:rPr>
              <a:t>Verankerung des Spiels im Lehrplan</a:t>
            </a:r>
          </a:p>
          <a:p>
            <a:endParaRPr lang="de-DE" altLang="de-DE" dirty="0">
              <a:latin typeface="Arial" panose="020B0604020202020204" pitchFamily="34" charset="0"/>
            </a:endParaRPr>
          </a:p>
        </p:txBody>
      </p:sp>
    </p:spTree>
    <p:extLst>
      <p:ext uri="{BB962C8B-B14F-4D97-AF65-F5344CB8AC3E}">
        <p14:creationId xmlns:p14="http://schemas.microsoft.com/office/powerpoint/2010/main" val="2630626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3. Kompetenzen – Grenzen und Möglichkeiten</a:t>
            </a:r>
          </a:p>
        </p:txBody>
      </p:sp>
      <p:sp>
        <p:nvSpPr>
          <p:cNvPr id="3075" name="Inhaltsplatzhalter 2"/>
          <p:cNvSpPr>
            <a:spLocks noGrp="1"/>
          </p:cNvSpPr>
          <p:nvPr>
            <p:ph idx="1"/>
          </p:nvPr>
        </p:nvSpPr>
        <p:spPr>
          <a:xfrm>
            <a:off x="838200" y="2590800"/>
            <a:ext cx="7467600" cy="3552825"/>
          </a:xfrm>
        </p:spPr>
        <p:txBody>
          <a:bodyPr anchor="t"/>
          <a:lstStyle/>
          <a:p>
            <a:r>
              <a:rPr lang="de-DE" dirty="0"/>
              <a:t>Das Spiel gehört dort hin, wo man sich in ihm verlieren kann</a:t>
            </a:r>
          </a:p>
          <a:p>
            <a:r>
              <a:rPr lang="de-DE" altLang="de-DE" dirty="0">
                <a:latin typeface="Arial" panose="020B0604020202020204" pitchFamily="34" charset="0"/>
              </a:rPr>
              <a:t>Als Methode ist es nur dort sinnvoll, wo genügend Raum, Zeit und Phantasie vorherrscht</a:t>
            </a:r>
          </a:p>
          <a:p>
            <a:r>
              <a:rPr lang="de-DE" altLang="de-DE" dirty="0">
                <a:latin typeface="Arial" panose="020B0604020202020204" pitchFamily="34" charset="0"/>
              </a:rPr>
              <a:t>Nicht jede (Doppel-)Stunde eignet sich für das Spiel</a:t>
            </a:r>
          </a:p>
          <a:p>
            <a:r>
              <a:rPr lang="de-DE" altLang="de-DE" dirty="0">
                <a:latin typeface="Arial" panose="020B0604020202020204" pitchFamily="34" charset="0"/>
              </a:rPr>
              <a:t>Enorme Vorbereitung notwendig</a:t>
            </a:r>
          </a:p>
        </p:txBody>
      </p:sp>
    </p:spTree>
    <p:extLst>
      <p:ext uri="{BB962C8B-B14F-4D97-AF65-F5344CB8AC3E}">
        <p14:creationId xmlns:p14="http://schemas.microsoft.com/office/powerpoint/2010/main" val="91224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sp>
        <p:nvSpPr>
          <p:cNvPr id="3075" name="Inhaltsplatzhalter 2"/>
          <p:cNvSpPr>
            <a:spLocks noGrp="1"/>
          </p:cNvSpPr>
          <p:nvPr>
            <p:ph idx="1"/>
          </p:nvPr>
        </p:nvSpPr>
        <p:spPr>
          <a:xfrm>
            <a:off x="838200" y="2590800"/>
            <a:ext cx="7467600" cy="3552825"/>
          </a:xfrm>
        </p:spPr>
        <p:txBody>
          <a:bodyPr anchor="ctr"/>
          <a:lstStyle/>
          <a:p>
            <a:pPr lvl="0"/>
            <a:r>
              <a:rPr lang="de-DE" sz="2400" b="1" dirty="0"/>
              <a:t>1. Beispiel:</a:t>
            </a:r>
          </a:p>
          <a:p>
            <a:pPr lvl="0"/>
            <a:r>
              <a:rPr lang="de-DE" sz="2400" b="1" dirty="0"/>
              <a:t>3.1 Klasse 5 Gymnasium/Realschule/Mittelschule, Lernbereich 3 „Spielen“, jeweils etwa 12 Stunden</a:t>
            </a:r>
          </a:p>
          <a:p>
            <a:pPr lvl="0"/>
            <a:endParaRPr lang="de-DE" sz="2400" b="1" dirty="0"/>
          </a:p>
          <a:p>
            <a:pPr lvl="0"/>
            <a:r>
              <a:rPr lang="de-DE" sz="2400" b="1" dirty="0"/>
              <a:t>Regeln und Spiel</a:t>
            </a:r>
          </a:p>
          <a:p>
            <a:pPr marL="0" indent="0">
              <a:buNone/>
            </a:pPr>
            <a:endParaRPr lang="de-DE" altLang="de-DE" dirty="0">
              <a:latin typeface="Arial" panose="020B0604020202020204" pitchFamily="34" charset="0"/>
            </a:endParaRPr>
          </a:p>
        </p:txBody>
      </p:sp>
    </p:spTree>
    <p:extLst>
      <p:ext uri="{BB962C8B-B14F-4D97-AF65-F5344CB8AC3E}">
        <p14:creationId xmlns:p14="http://schemas.microsoft.com/office/powerpoint/2010/main" val="9245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sp>
        <p:nvSpPr>
          <p:cNvPr id="3075" name="Inhaltsplatzhalter 2"/>
          <p:cNvSpPr>
            <a:spLocks noGrp="1"/>
          </p:cNvSpPr>
          <p:nvPr>
            <p:ph idx="1"/>
          </p:nvPr>
        </p:nvSpPr>
        <p:spPr>
          <a:xfrm>
            <a:off x="838200" y="2590800"/>
            <a:ext cx="7467600" cy="3552825"/>
          </a:xfrm>
        </p:spPr>
        <p:txBody>
          <a:bodyPr anchor="ctr"/>
          <a:lstStyle/>
          <a:p>
            <a:r>
              <a:rPr lang="de-DE" sz="1600" dirty="0">
                <a:effectLst/>
                <a:latin typeface="+mn-lt"/>
                <a:ea typeface="Calibri" panose="020F0502020204030204" pitchFamily="34" charset="0"/>
                <a:cs typeface="Times New Roman" panose="02020603050405020304" pitchFamily="18" charset="0"/>
              </a:rPr>
              <a:t>Kompetenzerwartung nach Lehrplan: </a:t>
            </a:r>
          </a:p>
          <a:p>
            <a:r>
              <a:rPr lang="de-DE" sz="1600" dirty="0">
                <a:effectLst/>
                <a:latin typeface="+mn-lt"/>
                <a:ea typeface="Calibri" panose="020F0502020204030204" pitchFamily="34" charset="0"/>
                <a:cs typeface="Times New Roman" panose="02020603050405020304" pitchFamily="18" charset="0"/>
              </a:rPr>
              <a:t>Gymnasium:</a:t>
            </a:r>
          </a:p>
          <a:p>
            <a:r>
              <a:rPr lang="de-DE" sz="1600" dirty="0">
                <a:effectLst/>
                <a:latin typeface="+mn-lt"/>
                <a:ea typeface="Times New Roman" panose="02020603050405020304" pitchFamily="18" charset="0"/>
                <a:cs typeface="Times New Roman" panose="02020603050405020304" pitchFamily="18" charset="0"/>
              </a:rPr>
              <a:t>Die Schülerinnen und Schüler ...</a:t>
            </a:r>
            <a:endParaRPr lang="de-DE" sz="1600" dirty="0">
              <a:effectLst/>
              <a:latin typeface="+mn-lt"/>
              <a:ea typeface="Calibri" panose="020F0502020204030204" pitchFamily="34" charset="0"/>
              <a:cs typeface="Times New Roman" panose="02020603050405020304" pitchFamily="18" charset="0"/>
            </a:endParaRPr>
          </a:p>
          <a:p>
            <a:pPr lvl="0"/>
            <a:r>
              <a:rPr lang="de-DE" sz="1600" dirty="0">
                <a:effectLst/>
                <a:latin typeface="+mn-lt"/>
                <a:ea typeface="Times New Roman" panose="02020603050405020304" pitchFamily="18" charset="0"/>
                <a:cs typeface="Times New Roman" panose="02020603050405020304" pitchFamily="18" charset="0"/>
              </a:rPr>
              <a:t>erkennen die Notwendigkeit von Fairness und Regeln, indem sie verschiedene Arten von Spielen erproben und ihr Spiel anschließend reflektieren. </a:t>
            </a:r>
            <a:endParaRPr lang="de-DE" sz="1600" dirty="0">
              <a:effectLst/>
              <a:latin typeface="+mn-lt"/>
              <a:ea typeface="Calibri" panose="020F0502020204030204" pitchFamily="34" charset="0"/>
              <a:cs typeface="Times New Roman" panose="02020603050405020304" pitchFamily="18" charset="0"/>
            </a:endParaRPr>
          </a:p>
          <a:p>
            <a:pPr lvl="0"/>
            <a:r>
              <a:rPr lang="de-DE" sz="1600" dirty="0">
                <a:effectLst/>
                <a:latin typeface="+mn-lt"/>
                <a:ea typeface="Times New Roman" panose="02020603050405020304" pitchFamily="18" charset="0"/>
                <a:cs typeface="Times New Roman" panose="02020603050405020304" pitchFamily="18" charset="0"/>
              </a:rPr>
              <a:t>einigen sich selbständig auf Regeln und begründen Regeln dabei mithilfe von genauer Begrifflichkeit und einfacher Logik. </a:t>
            </a:r>
            <a:endParaRPr lang="de-DE" sz="1600" dirty="0">
              <a:effectLst/>
              <a:latin typeface="+mn-lt"/>
              <a:ea typeface="Calibri" panose="020F0502020204030204" pitchFamily="34" charset="0"/>
              <a:cs typeface="Times New Roman" panose="02020603050405020304" pitchFamily="18" charset="0"/>
            </a:endParaRPr>
          </a:p>
          <a:p>
            <a:pPr lvl="0"/>
            <a:r>
              <a:rPr lang="de-DE" sz="1600" dirty="0">
                <a:effectLst/>
                <a:latin typeface="+mn-lt"/>
                <a:ea typeface="Times New Roman" panose="02020603050405020304" pitchFamily="18" charset="0"/>
                <a:cs typeface="Times New Roman" panose="02020603050405020304" pitchFamily="18" charset="0"/>
              </a:rPr>
              <a:t>halten sich an Regeln und fordern dies auch von anderen auf angemessene Weise ein. </a:t>
            </a:r>
            <a:endParaRPr lang="de-DE" sz="1600" dirty="0">
              <a:effectLst/>
              <a:latin typeface="+mn-lt"/>
              <a:ea typeface="Calibri" panose="020F0502020204030204" pitchFamily="34" charset="0"/>
              <a:cs typeface="Times New Roman" panose="02020603050405020304" pitchFamily="18" charset="0"/>
            </a:endParaRPr>
          </a:p>
          <a:p>
            <a:pPr lvl="0"/>
            <a:r>
              <a:rPr lang="de-DE" sz="1600" dirty="0">
                <a:effectLst/>
                <a:latin typeface="+mn-lt"/>
                <a:ea typeface="Times New Roman" panose="02020603050405020304" pitchFamily="18" charset="0"/>
                <a:cs typeface="Times New Roman" panose="02020603050405020304" pitchFamily="18" charset="0"/>
              </a:rPr>
              <a:t>kontrollieren ihre Emotionen, wenn sie verlieren, und genießen die Geselligkeit beim Spielen. </a:t>
            </a:r>
            <a:endParaRPr lang="de-DE" sz="1600" dirty="0">
              <a:effectLst/>
              <a:latin typeface="+mn-lt"/>
              <a:ea typeface="Calibri" panose="020F0502020204030204" pitchFamily="34" charset="0"/>
              <a:cs typeface="Times New Roman" panose="02020603050405020304" pitchFamily="18" charset="0"/>
            </a:endParaRPr>
          </a:p>
          <a:p>
            <a:pPr lvl="0"/>
            <a:r>
              <a:rPr lang="de-DE" sz="1600" dirty="0">
                <a:effectLst/>
                <a:latin typeface="+mn-lt"/>
                <a:ea typeface="Times New Roman" panose="02020603050405020304" pitchFamily="18" charset="0"/>
                <a:cs typeface="Times New Roman" panose="02020603050405020304" pitchFamily="18" charset="0"/>
              </a:rPr>
              <a:t>erleben Spiele als kreativen Freiraum.</a:t>
            </a:r>
            <a:endParaRPr lang="de-DE" sz="1600" dirty="0">
              <a:effectLst/>
              <a:latin typeface="+mn-lt"/>
              <a:ea typeface="Calibri" panose="020F0502020204030204" pitchFamily="34" charset="0"/>
              <a:cs typeface="Times New Roman" panose="02020603050405020304" pitchFamily="18" charset="0"/>
            </a:endParaRPr>
          </a:p>
          <a:p>
            <a:pPr marL="0" indent="0">
              <a:buNone/>
            </a:pPr>
            <a:endParaRPr lang="de-DE" altLang="de-DE" sz="1600" dirty="0">
              <a:latin typeface="Arial" panose="020B0604020202020204" pitchFamily="34" charset="0"/>
            </a:endParaRPr>
          </a:p>
        </p:txBody>
      </p:sp>
    </p:spTree>
    <p:extLst>
      <p:ext uri="{BB962C8B-B14F-4D97-AF65-F5344CB8AC3E}">
        <p14:creationId xmlns:p14="http://schemas.microsoft.com/office/powerpoint/2010/main" val="421264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sp>
        <p:nvSpPr>
          <p:cNvPr id="3075" name="Inhaltsplatzhalter 2"/>
          <p:cNvSpPr>
            <a:spLocks noGrp="1"/>
          </p:cNvSpPr>
          <p:nvPr>
            <p:ph idx="1"/>
          </p:nvPr>
        </p:nvSpPr>
        <p:spPr>
          <a:xfrm>
            <a:off x="838200" y="2590800"/>
            <a:ext cx="7467600" cy="3552825"/>
          </a:xfrm>
        </p:spPr>
        <p:txBody>
          <a:bodyPr anchor="ctr"/>
          <a:lstStyle/>
          <a:p>
            <a:pPr lvl="0"/>
            <a:r>
              <a:rPr lang="de-DE" sz="1800" dirty="0">
                <a:effectLst/>
                <a:latin typeface="+mn-lt"/>
                <a:ea typeface="Times New Roman" panose="02020603050405020304" pitchFamily="18" charset="0"/>
                <a:cs typeface="Times New Roman" panose="02020603050405020304" pitchFamily="18" charset="0"/>
              </a:rPr>
              <a:t>Realschule</a:t>
            </a:r>
            <a:endParaRPr lang="de-DE" sz="1800" dirty="0">
              <a:effectLst/>
              <a:latin typeface="+mn-lt"/>
              <a:ea typeface="Calibri" panose="020F0502020204030204" pitchFamily="34" charset="0"/>
              <a:cs typeface="Times New Roman" panose="02020603050405020304" pitchFamily="18" charset="0"/>
            </a:endParaRPr>
          </a:p>
          <a:p>
            <a:endParaRPr lang="de-DE" sz="1800" dirty="0">
              <a:effectLst/>
              <a:latin typeface="+mn-lt"/>
              <a:ea typeface="Calibri" panose="020F0502020204030204" pitchFamily="34" charset="0"/>
              <a:cs typeface="Times New Roman" panose="02020603050405020304" pitchFamily="18" charset="0"/>
            </a:endParaRPr>
          </a:p>
          <a:p>
            <a:pPr lvl="0"/>
            <a:r>
              <a:rPr lang="de-DE" sz="1800" dirty="0">
                <a:effectLst/>
                <a:latin typeface="+mn-lt"/>
                <a:ea typeface="Times New Roman" panose="02020603050405020304" pitchFamily="18" charset="0"/>
                <a:cs typeface="Times New Roman" panose="02020603050405020304" pitchFamily="18" charset="0"/>
              </a:rPr>
              <a:t>nutzen und schätzen verschiedenartige Spiele als vergnügliche und sinnvolle Freizeitbeschäftigung für sich selbst sowie mit anderen.</a:t>
            </a:r>
            <a:endParaRPr lang="de-DE" sz="1800" dirty="0">
              <a:effectLst/>
              <a:latin typeface="+mn-lt"/>
              <a:ea typeface="Calibri" panose="020F0502020204030204" pitchFamily="34" charset="0"/>
              <a:cs typeface="Times New Roman" panose="02020603050405020304" pitchFamily="18" charset="0"/>
            </a:endParaRPr>
          </a:p>
          <a:p>
            <a:pPr lvl="0"/>
            <a:r>
              <a:rPr lang="de-DE" sz="1800" dirty="0">
                <a:effectLst/>
                <a:latin typeface="+mn-lt"/>
                <a:ea typeface="Times New Roman" panose="02020603050405020304" pitchFamily="18" charset="0"/>
                <a:cs typeface="Times New Roman" panose="02020603050405020304" pitchFamily="18" charset="0"/>
              </a:rPr>
              <a:t>verstehen die Bedeutung von Regeln und Fairness für das Gelingen eines Spiels sowie allgemein des Zusammenlebens.</a:t>
            </a:r>
            <a:endParaRPr lang="de-DE" sz="1800" dirty="0">
              <a:effectLst/>
              <a:latin typeface="+mn-lt"/>
              <a:ea typeface="Calibri" panose="020F0502020204030204" pitchFamily="34" charset="0"/>
              <a:cs typeface="Times New Roman" panose="02020603050405020304" pitchFamily="18" charset="0"/>
            </a:endParaRPr>
          </a:p>
          <a:p>
            <a:pPr lvl="0"/>
            <a:r>
              <a:rPr lang="de-DE" sz="1800" dirty="0">
                <a:effectLst/>
                <a:latin typeface="+mn-lt"/>
                <a:ea typeface="Times New Roman" panose="02020603050405020304" pitchFamily="18" charset="0"/>
                <a:cs typeface="Times New Roman" panose="02020603050405020304" pitchFamily="18" charset="0"/>
              </a:rPr>
              <a:t>halten beim Spielen Regeln ein und zeigen angemessene Emotionen, z. B. bei Sieg und Niederlage.</a:t>
            </a:r>
            <a:endParaRPr lang="de-DE" sz="1800" dirty="0">
              <a:effectLst/>
              <a:latin typeface="+mn-lt"/>
              <a:ea typeface="Calibri" panose="020F0502020204030204" pitchFamily="34" charset="0"/>
              <a:cs typeface="Times New Roman" panose="02020603050405020304" pitchFamily="18" charset="0"/>
            </a:endParaRPr>
          </a:p>
          <a:p>
            <a:pPr lvl="0"/>
            <a:r>
              <a:rPr lang="de-DE" sz="1800" dirty="0">
                <a:effectLst/>
                <a:latin typeface="+mn-lt"/>
                <a:ea typeface="Times New Roman" panose="02020603050405020304" pitchFamily="18" charset="0"/>
                <a:cs typeface="Times New Roman" panose="02020603050405020304" pitchFamily="18" charset="0"/>
              </a:rPr>
              <a:t>spielen ausgewählte Spiele (z. B. aus unterschiedlichen Kulturen) und nehmen diese als bereichernde Möglichkeit der interkulturellen Begegnung und als gemeinschaftsfördernde Aktivität wahr.</a:t>
            </a:r>
            <a:endParaRPr lang="de-DE" sz="1800" dirty="0">
              <a:effectLst/>
              <a:latin typeface="+mn-lt"/>
              <a:ea typeface="Calibri" panose="020F0502020204030204" pitchFamily="34" charset="0"/>
              <a:cs typeface="Times New Roman" panose="02020603050405020304" pitchFamily="18" charset="0"/>
            </a:endParaRPr>
          </a:p>
          <a:p>
            <a:pPr marL="0" indent="0">
              <a:buNone/>
            </a:pPr>
            <a:endParaRPr lang="de-DE" altLang="de-DE" sz="1800" dirty="0">
              <a:latin typeface="+mn-lt"/>
            </a:endParaRPr>
          </a:p>
        </p:txBody>
      </p:sp>
    </p:spTree>
    <p:extLst>
      <p:ext uri="{BB962C8B-B14F-4D97-AF65-F5344CB8AC3E}">
        <p14:creationId xmlns:p14="http://schemas.microsoft.com/office/powerpoint/2010/main" val="361790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sp>
        <p:nvSpPr>
          <p:cNvPr id="3075" name="Inhaltsplatzhalter 2"/>
          <p:cNvSpPr>
            <a:spLocks noGrp="1"/>
          </p:cNvSpPr>
          <p:nvPr>
            <p:ph idx="1"/>
          </p:nvPr>
        </p:nvSpPr>
        <p:spPr>
          <a:xfrm>
            <a:off x="838200" y="2590800"/>
            <a:ext cx="7467600" cy="3552825"/>
          </a:xfrm>
        </p:spPr>
        <p:txBody>
          <a:bodyPr anchor="ctr"/>
          <a:lstStyle/>
          <a:p>
            <a:pPr lvl="0"/>
            <a:r>
              <a:rPr lang="de-DE" sz="1800" dirty="0"/>
              <a:t>Mittelschule</a:t>
            </a:r>
          </a:p>
          <a:p>
            <a:pPr lvl="0"/>
            <a:r>
              <a:rPr lang="de-DE" sz="1800" dirty="0"/>
              <a:t>setzen die unterschiedlichen Spieltypen (z. B. Mannschafts-, Geschicklichkeits-, Gesellschaftsspiele) gezielt zu einer sinnvollen und gewinnbringenden Gestaltung der Freizeit ein.</a:t>
            </a:r>
          </a:p>
          <a:p>
            <a:pPr lvl="0"/>
            <a:r>
              <a:rPr lang="de-DE" sz="1800" dirty="0"/>
              <a:t>halten beim Spielen Regeln ein und erkennen ihre Bedeutung für das Gelingen eines Spiels sowie allgemein für das Zusammenleben.</a:t>
            </a:r>
          </a:p>
          <a:p>
            <a:pPr lvl="0"/>
            <a:r>
              <a:rPr lang="de-DE" sz="1800" dirty="0"/>
              <a:t>zeigen beim Spielen angemessene Emotionen (z. B. bei Sieg oder Niederlage) und faires Verhalten.</a:t>
            </a:r>
          </a:p>
          <a:p>
            <a:pPr lvl="0"/>
            <a:r>
              <a:rPr lang="de-DE" sz="1800" dirty="0"/>
              <a:t>erleben ausgewählte Spiele als interkulturelle und gemeinschaftsfördernde Aktivität.</a:t>
            </a:r>
          </a:p>
          <a:p>
            <a:pPr marL="0" indent="0">
              <a:buNone/>
            </a:pPr>
            <a:endParaRPr lang="de-DE" altLang="de-DE" dirty="0">
              <a:latin typeface="Arial" panose="020B0604020202020204" pitchFamily="34" charset="0"/>
            </a:endParaRPr>
          </a:p>
        </p:txBody>
      </p:sp>
    </p:spTree>
    <p:extLst>
      <p:ext uri="{BB962C8B-B14F-4D97-AF65-F5344CB8AC3E}">
        <p14:creationId xmlns:p14="http://schemas.microsoft.com/office/powerpoint/2010/main" val="368661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sp>
        <p:nvSpPr>
          <p:cNvPr id="3075" name="Inhaltsplatzhalter 2"/>
          <p:cNvSpPr>
            <a:spLocks noGrp="1"/>
          </p:cNvSpPr>
          <p:nvPr>
            <p:ph idx="1"/>
          </p:nvPr>
        </p:nvSpPr>
        <p:spPr>
          <a:xfrm>
            <a:off x="838200" y="2590800"/>
            <a:ext cx="7467600" cy="3552825"/>
          </a:xfrm>
        </p:spPr>
        <p:txBody>
          <a:bodyPr anchor="ctr"/>
          <a:lstStyle/>
          <a:p>
            <a:pPr lvl="0"/>
            <a:r>
              <a:rPr lang="de-DE" sz="1600" dirty="0"/>
              <a:t>Die Variation des Spiels </a:t>
            </a:r>
            <a:r>
              <a:rPr lang="de-DE" sz="1600" dirty="0" err="1"/>
              <a:t>Legoman</a:t>
            </a:r>
            <a:r>
              <a:rPr lang="de-DE" sz="1600" dirty="0"/>
              <a:t>:</a:t>
            </a:r>
          </a:p>
          <a:p>
            <a:pPr lvl="0"/>
            <a:r>
              <a:rPr lang="de-DE" sz="1600" dirty="0"/>
              <a:t>Anweisung: Teilen Sie alle in kleine Mannschaften mit 2 oder mehr Mit-gliedern auf. Wählen Sie einen Aufseher aus, der zu keinem Team gehört und innerhalb von 10 Minuten eine zufällige Struktur aus Legosteinen baut. Die anderen Teams müssen dann innerhalb von 15 Minuten diese Struktur genau nachbauen (einschließlich Größe und Farbe) — wobei jedoch nur ein Mitglied aus jeder Gruppe die ursprüngliche Struktur anschauen darf. Sie müssen einen Weg finden, ihrem Team - das keine Sicht auf die Originalstruktur hat - die Größe, Farbe und Form der ursprünglichen Struktur mitzuteilen. Wenn Sie das Empfinden haben, dass dies zu einfach ist, fügen Sie eine Regel hinzu, dass das eine Mitglied, das die Struktur sehen kann, die von seinem Team gebaute Struktur nicht berühren darf. Dies unter-streicht die Bedeutung einer klaren Kommunikation.</a:t>
            </a:r>
          </a:p>
          <a:p>
            <a:pPr marL="0" indent="0">
              <a:buNone/>
            </a:pPr>
            <a:endParaRPr lang="de-DE" altLang="de-DE" sz="1600" dirty="0">
              <a:latin typeface="Arial" panose="020B0604020202020204" pitchFamily="34" charset="0"/>
            </a:endParaRPr>
          </a:p>
        </p:txBody>
      </p:sp>
    </p:spTree>
    <p:extLst>
      <p:ext uri="{BB962C8B-B14F-4D97-AF65-F5344CB8AC3E}">
        <p14:creationId xmlns:p14="http://schemas.microsoft.com/office/powerpoint/2010/main" val="393076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sp>
        <p:nvSpPr>
          <p:cNvPr id="3075" name="Inhaltsplatzhalter 2"/>
          <p:cNvSpPr>
            <a:spLocks noGrp="1"/>
          </p:cNvSpPr>
          <p:nvPr>
            <p:ph idx="1"/>
          </p:nvPr>
        </p:nvSpPr>
        <p:spPr>
          <a:xfrm>
            <a:off x="838200" y="2590800"/>
            <a:ext cx="7467600" cy="3552825"/>
          </a:xfrm>
        </p:spPr>
        <p:txBody>
          <a:bodyPr anchor="t"/>
          <a:lstStyle/>
          <a:p>
            <a:pPr lvl="0"/>
            <a:r>
              <a:rPr lang="de-DE" dirty="0"/>
              <a:t>Variation:</a:t>
            </a:r>
          </a:p>
          <a:p>
            <a:pPr lvl="0"/>
            <a:r>
              <a:rPr lang="de-DE" dirty="0"/>
              <a:t>In der Variation findet sich dies wie folgt: Jeweils zwei Spiegelgruppen (a1 und b1, a2 und b2 etc.), die Regeln eines bestimmten Kartenspiels sind jeweils nur einer Gruppe bekannt (z.B. Schafkopf, Rommé, etc.), durch Zuschauen sollen Regeln deduziert werden und nachgespielt werden. Beobachtung erfolgt dann durch die jeweilige Spiegelgruppe (bzw. Auswertung).</a:t>
            </a:r>
          </a:p>
          <a:p>
            <a:pPr lvl="0"/>
            <a:r>
              <a:rPr lang="de-DE" dirty="0"/>
              <a:t>Schafkopf-Karten sind als niedrige Zugangshürde für viele Spiele möglich.</a:t>
            </a:r>
          </a:p>
          <a:p>
            <a:pPr marL="0" indent="0">
              <a:buNone/>
            </a:pPr>
            <a:endParaRPr lang="de-DE" altLang="de-DE" dirty="0">
              <a:latin typeface="Arial" panose="020B0604020202020204" pitchFamily="34" charset="0"/>
            </a:endParaRPr>
          </a:p>
        </p:txBody>
      </p:sp>
    </p:spTree>
    <p:extLst>
      <p:ext uri="{BB962C8B-B14F-4D97-AF65-F5344CB8AC3E}">
        <p14:creationId xmlns:p14="http://schemas.microsoft.com/office/powerpoint/2010/main" val="1712445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sp>
        <p:nvSpPr>
          <p:cNvPr id="3075" name="Inhaltsplatzhalter 2"/>
          <p:cNvSpPr>
            <a:spLocks noGrp="1"/>
          </p:cNvSpPr>
          <p:nvPr>
            <p:ph idx="1"/>
          </p:nvPr>
        </p:nvSpPr>
        <p:spPr>
          <a:xfrm>
            <a:off x="838200" y="2590800"/>
            <a:ext cx="7467600" cy="3552825"/>
          </a:xfrm>
        </p:spPr>
        <p:txBody>
          <a:bodyPr anchor="t"/>
          <a:lstStyle/>
          <a:p>
            <a:pPr lvl="0"/>
            <a:r>
              <a:rPr lang="de-DE" sz="1800" b="1" dirty="0"/>
              <a:t>Ziele:</a:t>
            </a:r>
          </a:p>
          <a:p>
            <a:pPr lvl="0"/>
            <a:r>
              <a:rPr lang="de-DE" sz="1800" i="1" dirty="0"/>
              <a:t>Grobziel</a:t>
            </a:r>
            <a:r>
              <a:rPr lang="de-DE" sz="1800" dirty="0"/>
              <a:t>: Die Schülerinnen und Schüler erkennen anhand von ihnen unbekannten Spielen die innewohnenden Regeln und damit auch den notwendigen Regelcharakter eines jeden Spiels</a:t>
            </a:r>
          </a:p>
          <a:p>
            <a:pPr lvl="0"/>
            <a:r>
              <a:rPr lang="de-DE" sz="1800" i="1" dirty="0"/>
              <a:t>Feinziele</a:t>
            </a:r>
            <a:r>
              <a:rPr lang="de-DE" sz="1800" dirty="0"/>
              <a:t>:</a:t>
            </a:r>
          </a:p>
          <a:p>
            <a:pPr lvl="0"/>
            <a:r>
              <a:rPr lang="de-DE" sz="1800" dirty="0"/>
              <a:t>Die Schülerinnen und Schüler,</a:t>
            </a:r>
          </a:p>
          <a:p>
            <a:pPr lvl="0"/>
            <a:r>
              <a:rPr lang="de-DE" sz="1800" dirty="0"/>
              <a:t>schulen ihre Aufmerksamkeit im Beobachten</a:t>
            </a:r>
          </a:p>
          <a:p>
            <a:pPr lvl="0"/>
            <a:r>
              <a:rPr lang="de-DE" sz="1800" dirty="0"/>
              <a:t>können unbekannte Regeln anwenden, einhalten und sie ggf. modifizieren</a:t>
            </a:r>
          </a:p>
          <a:p>
            <a:pPr lvl="0"/>
            <a:r>
              <a:rPr lang="de-DE" sz="1800" dirty="0"/>
              <a:t>erkennen das soziale Konstrukt „Regeln“ und deren Veränderbarkeit</a:t>
            </a:r>
          </a:p>
          <a:p>
            <a:pPr lvl="0"/>
            <a:r>
              <a:rPr lang="de-DE" sz="1800" dirty="0"/>
              <a:t>können sich über Sinn und Zweck von Regeln austauschen</a:t>
            </a:r>
          </a:p>
          <a:p>
            <a:pPr marL="0" indent="0">
              <a:buNone/>
            </a:pPr>
            <a:endParaRPr lang="de-DE" altLang="de-DE" sz="1800" dirty="0">
              <a:latin typeface="Arial" panose="020B0604020202020204" pitchFamily="34" charset="0"/>
            </a:endParaRPr>
          </a:p>
        </p:txBody>
      </p:sp>
    </p:spTree>
    <p:extLst>
      <p:ext uri="{BB962C8B-B14F-4D97-AF65-F5344CB8AC3E}">
        <p14:creationId xmlns:p14="http://schemas.microsoft.com/office/powerpoint/2010/main" val="2064798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sp>
        <p:nvSpPr>
          <p:cNvPr id="3075" name="Inhaltsplatzhalter 2"/>
          <p:cNvSpPr>
            <a:spLocks noGrp="1"/>
          </p:cNvSpPr>
          <p:nvPr>
            <p:ph idx="1"/>
          </p:nvPr>
        </p:nvSpPr>
        <p:spPr>
          <a:xfrm>
            <a:off x="838200" y="2590800"/>
            <a:ext cx="7467600" cy="3552825"/>
          </a:xfrm>
        </p:spPr>
        <p:txBody>
          <a:bodyPr anchor="t"/>
          <a:lstStyle/>
          <a:p>
            <a:pPr marL="0" lvl="0" indent="0">
              <a:buNone/>
            </a:pPr>
            <a:r>
              <a:rPr lang="de-DE" b="1" dirty="0"/>
              <a:t>Kompetenzen:</a:t>
            </a:r>
          </a:p>
          <a:p>
            <a:pPr marL="0" lvl="0" indent="0">
              <a:buNone/>
            </a:pPr>
            <a:endParaRPr lang="de-DE" dirty="0"/>
          </a:p>
          <a:p>
            <a:pPr lvl="0"/>
            <a:r>
              <a:rPr lang="de-DE" i="1" dirty="0"/>
              <a:t>Sozialkompetenz</a:t>
            </a:r>
          </a:p>
          <a:p>
            <a:pPr lvl="0"/>
            <a:r>
              <a:rPr lang="de-DE" i="1" dirty="0"/>
              <a:t>Urteilskompetenz</a:t>
            </a:r>
          </a:p>
          <a:p>
            <a:pPr lvl="0"/>
            <a:r>
              <a:rPr lang="de-DE" i="1" dirty="0"/>
              <a:t>Ambiguitätstoleranz</a:t>
            </a:r>
          </a:p>
          <a:p>
            <a:pPr lvl="0"/>
            <a:r>
              <a:rPr lang="de-DE" i="1" dirty="0"/>
              <a:t>Reflexionskompetenz</a:t>
            </a:r>
          </a:p>
          <a:p>
            <a:pPr lvl="0"/>
            <a:r>
              <a:rPr lang="de-DE" i="1" dirty="0"/>
              <a:t>Wahrnehmungskompetenz</a:t>
            </a:r>
          </a:p>
          <a:p>
            <a:pPr marL="0" indent="0">
              <a:buNone/>
            </a:pPr>
            <a:endParaRPr lang="de-DE" altLang="de-DE" dirty="0">
              <a:latin typeface="Arial" panose="020B0604020202020204" pitchFamily="34" charset="0"/>
            </a:endParaRPr>
          </a:p>
        </p:txBody>
      </p:sp>
    </p:spTree>
    <p:extLst>
      <p:ext uri="{BB962C8B-B14F-4D97-AF65-F5344CB8AC3E}">
        <p14:creationId xmlns:p14="http://schemas.microsoft.com/office/powerpoint/2010/main" val="202322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b="1" dirty="0"/>
              <a:t>Das Tagesprogramm</a:t>
            </a:r>
            <a:endParaRPr lang="de-DE" altLang="de-DE" b="1" dirty="0">
              <a:latin typeface="Arial" panose="020B0604020202020204" pitchFamily="34" charset="0"/>
            </a:endParaRPr>
          </a:p>
        </p:txBody>
      </p:sp>
      <p:sp>
        <p:nvSpPr>
          <p:cNvPr id="3075" name="Inhaltsplatzhalter 2"/>
          <p:cNvSpPr>
            <a:spLocks noGrp="1"/>
          </p:cNvSpPr>
          <p:nvPr>
            <p:ph idx="1"/>
          </p:nvPr>
        </p:nvSpPr>
        <p:spPr>
          <a:xfrm>
            <a:off x="838200" y="2590800"/>
            <a:ext cx="7467600" cy="3552825"/>
          </a:xfrm>
        </p:spPr>
        <p:txBody>
          <a:bodyPr anchor="t"/>
          <a:lstStyle/>
          <a:p>
            <a:pPr marL="457200" lvl="0" indent="-457200">
              <a:buFont typeface="+mj-lt"/>
              <a:buAutoNum type="arabicPeriod"/>
            </a:pPr>
            <a:r>
              <a:rPr lang="de-DE" sz="3200" b="1" dirty="0"/>
              <a:t>Begrüßung</a:t>
            </a:r>
          </a:p>
          <a:p>
            <a:pPr marL="457200" lvl="0" indent="-457200">
              <a:buFont typeface="+mj-lt"/>
              <a:buAutoNum type="arabicPeriod"/>
            </a:pPr>
            <a:r>
              <a:rPr lang="de-DE" sz="3200" b="1" dirty="0"/>
              <a:t>Vortrag von Dr. Marcus Düwell „Ethik und Spiel“</a:t>
            </a:r>
          </a:p>
          <a:p>
            <a:pPr marL="457200" lvl="0" indent="-457200">
              <a:buFont typeface="+mj-lt"/>
              <a:buAutoNum type="arabicPeriod"/>
            </a:pPr>
            <a:r>
              <a:rPr lang="de-DE" sz="3200" b="1" dirty="0"/>
              <a:t>Fortbildung/Workshop zum Thema „Das Spiel im Ethikunterricht“</a:t>
            </a:r>
          </a:p>
          <a:p>
            <a:pPr marL="457200" lvl="0" indent="-457200">
              <a:buFont typeface="+mj-lt"/>
              <a:buAutoNum type="arabicPeriod"/>
            </a:pPr>
            <a:r>
              <a:rPr lang="de-DE" sz="3200" b="1" dirty="0"/>
              <a:t>Abschlussdiskussion</a:t>
            </a:r>
          </a:p>
          <a:p>
            <a:pPr marL="0" indent="0">
              <a:buNone/>
            </a:pPr>
            <a:endParaRPr lang="de-DE" altLang="de-DE" dirty="0">
              <a:latin typeface="Arial" panose="020B0604020202020204" pitchFamily="34" charset="0"/>
            </a:endParaRPr>
          </a:p>
        </p:txBody>
      </p:sp>
    </p:spTree>
    <p:extLst>
      <p:ext uri="{BB962C8B-B14F-4D97-AF65-F5344CB8AC3E}">
        <p14:creationId xmlns:p14="http://schemas.microsoft.com/office/powerpoint/2010/main" val="2881756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838200" y="1295400"/>
            <a:ext cx="7467600" cy="1143000"/>
          </a:xfrm>
        </p:spPr>
        <p:txBody>
          <a:bodyPr/>
          <a:lstStyle/>
          <a:p>
            <a:pPr algn="ctr"/>
            <a:r>
              <a:rPr lang="de-DE" altLang="de-DE" b="1" dirty="0">
                <a:latin typeface="Arial" panose="020B0604020202020204" pitchFamily="34" charset="0"/>
              </a:rPr>
              <a:t>4. Beispiele</a:t>
            </a:r>
          </a:p>
        </p:txBody>
      </p:sp>
      <p:sp>
        <p:nvSpPr>
          <p:cNvPr id="3075" name="Inhaltsplatzhalter 2"/>
          <p:cNvSpPr>
            <a:spLocks noGrp="1"/>
          </p:cNvSpPr>
          <p:nvPr>
            <p:ph idx="1"/>
          </p:nvPr>
        </p:nvSpPr>
        <p:spPr>
          <a:xfrm>
            <a:off x="838200" y="2590800"/>
            <a:ext cx="7467600" cy="3552825"/>
          </a:xfrm>
        </p:spPr>
        <p:txBody>
          <a:bodyPr anchor="t"/>
          <a:lstStyle/>
          <a:p>
            <a:pPr marL="0" lvl="0" indent="0">
              <a:buNone/>
            </a:pPr>
            <a:r>
              <a:rPr lang="de-DE" dirty="0">
                <a:latin typeface="Arial" panose="020B0604020202020204" pitchFamily="34" charset="0"/>
              </a:rPr>
              <a:t>Die Phasen:</a:t>
            </a:r>
            <a:endParaRPr lang="de-DE" dirty="0"/>
          </a:p>
        </p:txBody>
      </p:sp>
      <p:pic>
        <p:nvPicPr>
          <p:cNvPr id="2" name="Grafik 1"/>
          <p:cNvPicPr>
            <a:picLocks noChangeAspect="1"/>
          </p:cNvPicPr>
          <p:nvPr/>
        </p:nvPicPr>
        <p:blipFill>
          <a:blip r:embed="rId2"/>
          <a:stretch>
            <a:fillRect/>
          </a:stretch>
        </p:blipFill>
        <p:spPr>
          <a:xfrm>
            <a:off x="3873624" y="2803477"/>
            <a:ext cx="4432176" cy="3359187"/>
          </a:xfrm>
          <a:prstGeom prst="rect">
            <a:avLst/>
          </a:prstGeom>
        </p:spPr>
      </p:pic>
    </p:spTree>
    <p:extLst>
      <p:ext uri="{BB962C8B-B14F-4D97-AF65-F5344CB8AC3E}">
        <p14:creationId xmlns:p14="http://schemas.microsoft.com/office/powerpoint/2010/main" val="629487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pic>
        <p:nvPicPr>
          <p:cNvPr id="4" name="Inhaltsplatzhalter 3"/>
          <p:cNvPicPr>
            <a:picLocks noGrp="1" noChangeAspect="1"/>
          </p:cNvPicPr>
          <p:nvPr>
            <p:ph idx="1"/>
          </p:nvPr>
        </p:nvPicPr>
        <p:blipFill>
          <a:blip r:embed="rId2"/>
          <a:stretch>
            <a:fillRect/>
          </a:stretch>
        </p:blipFill>
        <p:spPr>
          <a:xfrm>
            <a:off x="1027813" y="2590800"/>
            <a:ext cx="7088374" cy="3552825"/>
          </a:xfrm>
          <a:prstGeom prst="rect">
            <a:avLst/>
          </a:prstGeom>
        </p:spPr>
      </p:pic>
    </p:spTree>
    <p:extLst>
      <p:ext uri="{BB962C8B-B14F-4D97-AF65-F5344CB8AC3E}">
        <p14:creationId xmlns:p14="http://schemas.microsoft.com/office/powerpoint/2010/main" val="2216448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pic>
        <p:nvPicPr>
          <p:cNvPr id="4" name="Inhaltsplatzhalter 3"/>
          <p:cNvPicPr>
            <a:picLocks noGrp="1" noChangeAspect="1"/>
          </p:cNvPicPr>
          <p:nvPr>
            <p:ph idx="1"/>
          </p:nvPr>
        </p:nvPicPr>
        <p:blipFill>
          <a:blip r:embed="rId2"/>
          <a:stretch>
            <a:fillRect/>
          </a:stretch>
        </p:blipFill>
        <p:spPr>
          <a:xfrm>
            <a:off x="1243592" y="2590800"/>
            <a:ext cx="6656815" cy="3552825"/>
          </a:xfrm>
          <a:prstGeom prst="rect">
            <a:avLst/>
          </a:prstGeom>
        </p:spPr>
      </p:pic>
    </p:spTree>
    <p:extLst>
      <p:ext uri="{BB962C8B-B14F-4D97-AF65-F5344CB8AC3E}">
        <p14:creationId xmlns:p14="http://schemas.microsoft.com/office/powerpoint/2010/main" val="2571001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pic>
        <p:nvPicPr>
          <p:cNvPr id="4" name="Inhaltsplatzhalter 3"/>
          <p:cNvPicPr>
            <a:picLocks noGrp="1" noChangeAspect="1"/>
          </p:cNvPicPr>
          <p:nvPr>
            <p:ph idx="1"/>
          </p:nvPr>
        </p:nvPicPr>
        <p:blipFill>
          <a:blip r:embed="rId2"/>
          <a:stretch>
            <a:fillRect/>
          </a:stretch>
        </p:blipFill>
        <p:spPr>
          <a:xfrm>
            <a:off x="859328" y="2590800"/>
            <a:ext cx="7425343" cy="3552825"/>
          </a:xfrm>
          <a:prstGeom prst="rect">
            <a:avLst/>
          </a:prstGeom>
        </p:spPr>
      </p:pic>
    </p:spTree>
    <p:extLst>
      <p:ext uri="{BB962C8B-B14F-4D97-AF65-F5344CB8AC3E}">
        <p14:creationId xmlns:p14="http://schemas.microsoft.com/office/powerpoint/2010/main" val="3973502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pic>
        <p:nvPicPr>
          <p:cNvPr id="3" name="Inhaltsplatzhalter 2"/>
          <p:cNvPicPr>
            <a:picLocks noGrp="1" noChangeAspect="1"/>
          </p:cNvPicPr>
          <p:nvPr>
            <p:ph idx="1"/>
          </p:nvPr>
        </p:nvPicPr>
        <p:blipFill>
          <a:blip r:embed="rId2"/>
          <a:stretch>
            <a:fillRect/>
          </a:stretch>
        </p:blipFill>
        <p:spPr>
          <a:xfrm>
            <a:off x="1084338" y="2590800"/>
            <a:ext cx="6975323" cy="3552825"/>
          </a:xfrm>
          <a:prstGeom prst="rect">
            <a:avLst/>
          </a:prstGeom>
        </p:spPr>
      </p:pic>
    </p:spTree>
    <p:extLst>
      <p:ext uri="{BB962C8B-B14F-4D97-AF65-F5344CB8AC3E}">
        <p14:creationId xmlns:p14="http://schemas.microsoft.com/office/powerpoint/2010/main" val="2487017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sp>
        <p:nvSpPr>
          <p:cNvPr id="3" name="Inhaltsplatzhalter 2"/>
          <p:cNvSpPr>
            <a:spLocks noGrp="1"/>
          </p:cNvSpPr>
          <p:nvPr>
            <p:ph idx="1"/>
          </p:nvPr>
        </p:nvSpPr>
        <p:spPr/>
        <p:txBody>
          <a:bodyPr/>
          <a:lstStyle/>
          <a:p>
            <a:pPr lvl="0"/>
            <a:r>
              <a:rPr lang="de-DE" sz="2400" b="1" dirty="0"/>
              <a:t>Beispiel 2:</a:t>
            </a:r>
          </a:p>
          <a:p>
            <a:pPr lvl="0"/>
            <a:r>
              <a:rPr lang="de-DE" sz="2400" b="1" dirty="0"/>
              <a:t>3.1	Gymnasium, 11. Klasse, Ethik</a:t>
            </a:r>
          </a:p>
          <a:p>
            <a:pPr lvl="0"/>
            <a:r>
              <a:rPr lang="de-DE" sz="2400" b="1" dirty="0"/>
              <a:t>Lernbereich: 11.1.2 Grundpositionen philosophischer Ethik</a:t>
            </a:r>
          </a:p>
          <a:p>
            <a:pPr lvl="0"/>
            <a:endParaRPr lang="de-DE" sz="2400" b="1" dirty="0"/>
          </a:p>
          <a:p>
            <a:pPr lvl="0"/>
            <a:r>
              <a:rPr lang="de-DE" sz="2400" b="1" dirty="0"/>
              <a:t>Inhalt: Die Gerichtsverhandlung über den Philosophen</a:t>
            </a:r>
          </a:p>
          <a:p>
            <a:pPr marL="0" indent="0">
              <a:buNone/>
            </a:pPr>
            <a:endParaRPr lang="de-DE" sz="2400" b="1" dirty="0"/>
          </a:p>
        </p:txBody>
      </p:sp>
    </p:spTree>
    <p:extLst>
      <p:ext uri="{BB962C8B-B14F-4D97-AF65-F5344CB8AC3E}">
        <p14:creationId xmlns:p14="http://schemas.microsoft.com/office/powerpoint/2010/main" val="2940049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sp>
        <p:nvSpPr>
          <p:cNvPr id="3" name="Inhaltsplatzhalter 2"/>
          <p:cNvSpPr>
            <a:spLocks noGrp="1"/>
          </p:cNvSpPr>
          <p:nvPr>
            <p:ph idx="1"/>
          </p:nvPr>
        </p:nvSpPr>
        <p:spPr/>
        <p:txBody>
          <a:bodyPr/>
          <a:lstStyle/>
          <a:p>
            <a:pPr lvl="0"/>
            <a:r>
              <a:rPr lang="de-DE" sz="2800" dirty="0"/>
              <a:t>Die Kompetenzen:</a:t>
            </a:r>
          </a:p>
          <a:p>
            <a:pPr lvl="0"/>
            <a:endParaRPr lang="de-DE" sz="2800" dirty="0"/>
          </a:p>
          <a:p>
            <a:pPr lvl="0"/>
            <a:r>
              <a:rPr lang="de-DE" sz="2800" dirty="0"/>
              <a:t>Reflexionskompetenz</a:t>
            </a:r>
          </a:p>
          <a:p>
            <a:pPr lvl="0"/>
            <a:r>
              <a:rPr lang="de-DE" sz="2800" dirty="0"/>
              <a:t>Urteilskompetenz</a:t>
            </a:r>
          </a:p>
          <a:p>
            <a:pPr lvl="0"/>
            <a:r>
              <a:rPr lang="de-DE" sz="2800" dirty="0"/>
              <a:t>Argumentationskompetenz</a:t>
            </a:r>
          </a:p>
          <a:p>
            <a:pPr lvl="0"/>
            <a:r>
              <a:rPr lang="de-DE" sz="2800" dirty="0"/>
              <a:t>Wahrnehmungskompetenz</a:t>
            </a:r>
          </a:p>
          <a:p>
            <a:pPr marL="0" indent="0">
              <a:buNone/>
            </a:pPr>
            <a:endParaRPr lang="de-DE" sz="2800" dirty="0"/>
          </a:p>
        </p:txBody>
      </p:sp>
    </p:spTree>
    <p:extLst>
      <p:ext uri="{BB962C8B-B14F-4D97-AF65-F5344CB8AC3E}">
        <p14:creationId xmlns:p14="http://schemas.microsoft.com/office/powerpoint/2010/main" val="1818653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sp>
        <p:nvSpPr>
          <p:cNvPr id="3" name="Inhaltsplatzhalter 2"/>
          <p:cNvSpPr>
            <a:spLocks noGrp="1"/>
          </p:cNvSpPr>
          <p:nvPr>
            <p:ph idx="1"/>
          </p:nvPr>
        </p:nvSpPr>
        <p:spPr/>
        <p:txBody>
          <a:bodyPr/>
          <a:lstStyle/>
          <a:p>
            <a:pPr lvl="0"/>
            <a:r>
              <a:rPr lang="de-DE" sz="1600" b="1" dirty="0"/>
              <a:t>Ziele:</a:t>
            </a:r>
          </a:p>
          <a:p>
            <a:pPr lvl="0"/>
            <a:r>
              <a:rPr lang="de-DE" sz="1600" i="1" dirty="0"/>
              <a:t>Grobziel</a:t>
            </a:r>
            <a:r>
              <a:rPr lang="de-DE" sz="1600" dirty="0"/>
              <a:t>: </a:t>
            </a:r>
          </a:p>
          <a:p>
            <a:pPr lvl="1"/>
            <a:r>
              <a:rPr lang="de-DE" sz="1400" dirty="0" err="1"/>
              <a:t>SuS</a:t>
            </a:r>
            <a:r>
              <a:rPr lang="de-DE" sz="1400" dirty="0"/>
              <a:t> erkennen, dass Urteile auf der Basis des positiven Rechts immer begründungs-bedürftig sind. Sie reflektieren die Anwendung von sittlichen Gebräuchen auf den Menschen.</a:t>
            </a:r>
          </a:p>
          <a:p>
            <a:pPr lvl="0"/>
            <a:endParaRPr lang="de-DE" sz="1600" dirty="0"/>
          </a:p>
          <a:p>
            <a:pPr lvl="0"/>
            <a:r>
              <a:rPr lang="de-DE" sz="1600" i="1" dirty="0"/>
              <a:t>Feinziele:</a:t>
            </a:r>
          </a:p>
          <a:p>
            <a:pPr lvl="1"/>
            <a:r>
              <a:rPr lang="de-DE" sz="1400" dirty="0"/>
              <a:t>Die Schülerinnen und Schüler,</a:t>
            </a:r>
          </a:p>
          <a:p>
            <a:pPr lvl="1"/>
            <a:r>
              <a:rPr lang="de-DE" sz="1400" dirty="0"/>
              <a:t>Vertiefen ihr Wissen im Höhlengleichnis</a:t>
            </a:r>
          </a:p>
          <a:p>
            <a:pPr lvl="1"/>
            <a:r>
              <a:rPr lang="de-DE" sz="1400" dirty="0"/>
              <a:t>Schärfen ihre Urteilsfähigkeit durch die Anwendung von logischen Argumentationen</a:t>
            </a:r>
          </a:p>
          <a:p>
            <a:pPr lvl="1"/>
            <a:r>
              <a:rPr lang="de-DE" sz="1400" dirty="0"/>
              <a:t>Reflektieren die Auswirkungen von Gesetzen auf den Menschen</a:t>
            </a:r>
          </a:p>
          <a:p>
            <a:pPr lvl="1"/>
            <a:r>
              <a:rPr lang="de-DE" sz="1400" dirty="0"/>
              <a:t>Versetzen sich in verschiedene Rollen und „verlieren sich im Spiel“</a:t>
            </a:r>
          </a:p>
          <a:p>
            <a:pPr lvl="1"/>
            <a:r>
              <a:rPr lang="de-DE" sz="1400" dirty="0"/>
              <a:t>Gehen fair und einfühlsam mit ihrem Gegenüber um</a:t>
            </a:r>
          </a:p>
          <a:p>
            <a:pPr marL="0" indent="0">
              <a:buNone/>
            </a:pPr>
            <a:endParaRPr lang="de-DE" dirty="0"/>
          </a:p>
        </p:txBody>
      </p:sp>
    </p:spTree>
    <p:extLst>
      <p:ext uri="{BB962C8B-B14F-4D97-AF65-F5344CB8AC3E}">
        <p14:creationId xmlns:p14="http://schemas.microsoft.com/office/powerpoint/2010/main" val="2077256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pic>
        <p:nvPicPr>
          <p:cNvPr id="4" name="Inhaltsplatzhalter 3"/>
          <p:cNvPicPr>
            <a:picLocks noGrp="1" noChangeAspect="1"/>
          </p:cNvPicPr>
          <p:nvPr>
            <p:ph idx="1"/>
          </p:nvPr>
        </p:nvPicPr>
        <p:blipFill>
          <a:blip r:embed="rId2"/>
          <a:stretch>
            <a:fillRect/>
          </a:stretch>
        </p:blipFill>
        <p:spPr>
          <a:xfrm>
            <a:off x="846678" y="2590800"/>
            <a:ext cx="7450643" cy="3552825"/>
          </a:xfrm>
          <a:prstGeom prst="rect">
            <a:avLst/>
          </a:prstGeom>
        </p:spPr>
      </p:pic>
    </p:spTree>
    <p:extLst>
      <p:ext uri="{BB962C8B-B14F-4D97-AF65-F5344CB8AC3E}">
        <p14:creationId xmlns:p14="http://schemas.microsoft.com/office/powerpoint/2010/main" val="4226249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pic>
        <p:nvPicPr>
          <p:cNvPr id="4" name="Inhaltsplatzhalter 3"/>
          <p:cNvPicPr>
            <a:picLocks noGrp="1" noChangeAspect="1"/>
          </p:cNvPicPr>
          <p:nvPr>
            <p:ph idx="1"/>
          </p:nvPr>
        </p:nvPicPr>
        <p:blipFill>
          <a:blip r:embed="rId2"/>
          <a:stretch>
            <a:fillRect/>
          </a:stretch>
        </p:blipFill>
        <p:spPr>
          <a:xfrm>
            <a:off x="1149835" y="2590800"/>
            <a:ext cx="6844330" cy="3552825"/>
          </a:xfrm>
          <a:prstGeom prst="rect">
            <a:avLst/>
          </a:prstGeom>
        </p:spPr>
      </p:pic>
    </p:spTree>
    <p:extLst>
      <p:ext uri="{BB962C8B-B14F-4D97-AF65-F5344CB8AC3E}">
        <p14:creationId xmlns:p14="http://schemas.microsoft.com/office/powerpoint/2010/main" val="91910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b="1" dirty="0"/>
              <a:t>3. Fortbildung/Workshop „Das Spiel im Ethikunterricht“</a:t>
            </a:r>
            <a:endParaRPr lang="de-DE" altLang="de-DE" b="1" dirty="0">
              <a:latin typeface="Arial" panose="020B0604020202020204" pitchFamily="34" charset="0"/>
            </a:endParaRPr>
          </a:p>
        </p:txBody>
      </p:sp>
      <p:sp>
        <p:nvSpPr>
          <p:cNvPr id="3075" name="Inhaltsplatzhalter 2"/>
          <p:cNvSpPr>
            <a:spLocks noGrp="1"/>
          </p:cNvSpPr>
          <p:nvPr>
            <p:ph idx="1"/>
          </p:nvPr>
        </p:nvSpPr>
        <p:spPr>
          <a:xfrm>
            <a:off x="838200" y="2590800"/>
            <a:ext cx="7467600" cy="3552825"/>
          </a:xfrm>
        </p:spPr>
        <p:txBody>
          <a:bodyPr anchor="t"/>
          <a:lstStyle/>
          <a:p>
            <a:pPr marL="514350" lvl="0" indent="-514350" algn="just">
              <a:buFont typeface="+mj-lt"/>
              <a:buAutoNum type="arabicPeriod"/>
            </a:pPr>
            <a:r>
              <a:rPr lang="de-DE" sz="2800" b="1" i="1" dirty="0">
                <a:solidFill>
                  <a:srgbClr val="000000"/>
                </a:solidFill>
              </a:rPr>
              <a:t>Hinführung</a:t>
            </a:r>
          </a:p>
          <a:p>
            <a:pPr marL="514350" lvl="0" indent="-514350" algn="just">
              <a:buFont typeface="+mj-lt"/>
              <a:buAutoNum type="arabicPeriod"/>
            </a:pPr>
            <a:r>
              <a:rPr lang="de-DE" sz="2800" b="1" i="1" dirty="0">
                <a:solidFill>
                  <a:srgbClr val="000000"/>
                </a:solidFill>
              </a:rPr>
              <a:t>Begriffsbestimmung – Spiel, Ernst, Unterricht</a:t>
            </a:r>
          </a:p>
          <a:p>
            <a:pPr marL="514350" lvl="0" indent="-514350" algn="just">
              <a:buFont typeface="+mj-lt"/>
              <a:buAutoNum type="arabicPeriod"/>
            </a:pPr>
            <a:r>
              <a:rPr lang="de-DE" sz="2800" b="1" i="1" dirty="0">
                <a:solidFill>
                  <a:srgbClr val="000000"/>
                </a:solidFill>
              </a:rPr>
              <a:t>Kompetenzen und Einordnungen – Grenzen und Möglichkeiten des Spiels</a:t>
            </a:r>
          </a:p>
          <a:p>
            <a:pPr marL="514350" lvl="0" indent="-514350" algn="just">
              <a:buFont typeface="+mj-lt"/>
              <a:buAutoNum type="arabicPeriod"/>
            </a:pPr>
            <a:r>
              <a:rPr lang="de-DE" sz="2800" b="1" i="1" dirty="0">
                <a:solidFill>
                  <a:srgbClr val="000000"/>
                </a:solidFill>
              </a:rPr>
              <a:t> Beispiele</a:t>
            </a:r>
          </a:p>
          <a:p>
            <a:pPr marL="514350" lvl="0" indent="-514350" algn="just">
              <a:buFont typeface="+mj-lt"/>
              <a:buAutoNum type="arabicPeriod"/>
            </a:pPr>
            <a:r>
              <a:rPr lang="de-DE" sz="2800" b="1" i="1" dirty="0">
                <a:solidFill>
                  <a:srgbClr val="000000"/>
                </a:solidFill>
              </a:rPr>
              <a:t>Diskussion</a:t>
            </a:r>
          </a:p>
          <a:p>
            <a:pPr marL="457200" indent="-457200" algn="just">
              <a:buFont typeface="+mj-lt"/>
              <a:buAutoNum type="arabicPeriod"/>
            </a:pPr>
            <a:endParaRPr lang="de-DE" altLang="de-DE" sz="2000" dirty="0">
              <a:latin typeface="Arial" panose="020B0604020202020204" pitchFamily="34" charset="0"/>
            </a:endParaRPr>
          </a:p>
        </p:txBody>
      </p:sp>
    </p:spTree>
    <p:extLst>
      <p:ext uri="{BB962C8B-B14F-4D97-AF65-F5344CB8AC3E}">
        <p14:creationId xmlns:p14="http://schemas.microsoft.com/office/powerpoint/2010/main" val="1040750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pic>
        <p:nvPicPr>
          <p:cNvPr id="4" name="Inhaltsplatzhalter 3"/>
          <p:cNvPicPr>
            <a:picLocks noGrp="1" noChangeAspect="1"/>
          </p:cNvPicPr>
          <p:nvPr>
            <p:ph idx="1"/>
          </p:nvPr>
        </p:nvPicPr>
        <p:blipFill>
          <a:blip r:embed="rId2"/>
          <a:stretch>
            <a:fillRect/>
          </a:stretch>
        </p:blipFill>
        <p:spPr>
          <a:xfrm>
            <a:off x="1144471" y="2590800"/>
            <a:ext cx="6855058" cy="3552825"/>
          </a:xfrm>
          <a:prstGeom prst="rect">
            <a:avLst/>
          </a:prstGeom>
        </p:spPr>
      </p:pic>
    </p:spTree>
    <p:extLst>
      <p:ext uri="{BB962C8B-B14F-4D97-AF65-F5344CB8AC3E}">
        <p14:creationId xmlns:p14="http://schemas.microsoft.com/office/powerpoint/2010/main" val="2282486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pic>
        <p:nvPicPr>
          <p:cNvPr id="4" name="Inhaltsplatzhalter 3"/>
          <p:cNvPicPr>
            <a:picLocks noGrp="1" noChangeAspect="1"/>
          </p:cNvPicPr>
          <p:nvPr>
            <p:ph idx="1"/>
          </p:nvPr>
        </p:nvPicPr>
        <p:blipFill>
          <a:blip r:embed="rId2"/>
          <a:stretch>
            <a:fillRect/>
          </a:stretch>
        </p:blipFill>
        <p:spPr>
          <a:xfrm>
            <a:off x="871892" y="2590800"/>
            <a:ext cx="7400215" cy="3552825"/>
          </a:xfrm>
          <a:prstGeom prst="rect">
            <a:avLst/>
          </a:prstGeom>
        </p:spPr>
      </p:pic>
    </p:spTree>
    <p:extLst>
      <p:ext uri="{BB962C8B-B14F-4D97-AF65-F5344CB8AC3E}">
        <p14:creationId xmlns:p14="http://schemas.microsoft.com/office/powerpoint/2010/main" val="281959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4. Beispiele</a:t>
            </a:r>
          </a:p>
        </p:txBody>
      </p:sp>
      <p:pic>
        <p:nvPicPr>
          <p:cNvPr id="4" name="Inhaltsplatzhalter 3"/>
          <p:cNvPicPr>
            <a:picLocks noGrp="1" noChangeAspect="1"/>
          </p:cNvPicPr>
          <p:nvPr>
            <p:ph idx="1"/>
          </p:nvPr>
        </p:nvPicPr>
        <p:blipFill>
          <a:blip r:embed="rId2"/>
          <a:stretch>
            <a:fillRect/>
          </a:stretch>
        </p:blipFill>
        <p:spPr>
          <a:xfrm>
            <a:off x="859328" y="2590800"/>
            <a:ext cx="7425343" cy="3552825"/>
          </a:xfrm>
          <a:prstGeom prst="rect">
            <a:avLst/>
          </a:prstGeom>
        </p:spPr>
      </p:pic>
    </p:spTree>
    <p:extLst>
      <p:ext uri="{BB962C8B-B14F-4D97-AF65-F5344CB8AC3E}">
        <p14:creationId xmlns:p14="http://schemas.microsoft.com/office/powerpoint/2010/main" val="168198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b="1" dirty="0"/>
              <a:t>2. Begriffsbestimmung</a:t>
            </a:r>
            <a:endParaRPr lang="de-DE" altLang="de-DE" b="1" dirty="0">
              <a:latin typeface="Arial" panose="020B0604020202020204" pitchFamily="34" charset="0"/>
            </a:endParaRPr>
          </a:p>
        </p:txBody>
      </p:sp>
      <p:sp>
        <p:nvSpPr>
          <p:cNvPr id="3075" name="Inhaltsplatzhalter 2"/>
          <p:cNvSpPr>
            <a:spLocks noGrp="1"/>
          </p:cNvSpPr>
          <p:nvPr>
            <p:ph idx="1"/>
          </p:nvPr>
        </p:nvSpPr>
        <p:spPr>
          <a:xfrm>
            <a:off x="838200" y="2590800"/>
            <a:ext cx="7467600" cy="3552825"/>
          </a:xfrm>
        </p:spPr>
        <p:txBody>
          <a:bodyPr anchor="t"/>
          <a:lstStyle/>
          <a:p>
            <a:pPr lvl="0"/>
            <a:r>
              <a:rPr lang="de-DE" sz="3200" dirty="0"/>
              <a:t>„</a:t>
            </a:r>
            <a:r>
              <a:rPr lang="de-DE" sz="2400" b="0" i="0" dirty="0"/>
              <a:t>Was bedeutet Ganzheit mit Schiller gedacht?</a:t>
            </a:r>
          </a:p>
          <a:p>
            <a:pPr lvl="0"/>
            <a:r>
              <a:rPr lang="de-DE" sz="2400" b="0" i="0" dirty="0"/>
              <a:t>Das Spiel als sozialer Akt</a:t>
            </a:r>
          </a:p>
          <a:p>
            <a:pPr lvl="0"/>
            <a:r>
              <a:rPr lang="de-DE" sz="2400" b="0" i="0" dirty="0"/>
              <a:t>Das Verlieren im Spiel – und das Verlieren im Spiel</a:t>
            </a:r>
          </a:p>
          <a:p>
            <a:pPr lvl="1"/>
            <a:r>
              <a:rPr lang="de-DE" sz="2400" b="0" i="0" dirty="0"/>
              <a:t>Besteht eine Notwendigkeit von Gewinnen und Verlieren?</a:t>
            </a:r>
          </a:p>
          <a:p>
            <a:pPr lvl="0"/>
            <a:r>
              <a:rPr lang="de-DE" sz="2400" b="0" i="0" dirty="0"/>
              <a:t>Das Spiel funktioniert nach Regeln – ist alles, was Regeln hat auch ein Spiel?</a:t>
            </a:r>
            <a:endParaRPr lang="de-DE" sz="2400" dirty="0"/>
          </a:p>
          <a:p>
            <a:pPr marL="0" indent="0">
              <a:buNone/>
            </a:pPr>
            <a:endParaRPr lang="de-DE" altLang="de-DE" dirty="0">
              <a:latin typeface="Arial" panose="020B0604020202020204" pitchFamily="34" charset="0"/>
            </a:endParaRPr>
          </a:p>
        </p:txBody>
      </p:sp>
    </p:spTree>
    <p:extLst>
      <p:ext uri="{BB962C8B-B14F-4D97-AF65-F5344CB8AC3E}">
        <p14:creationId xmlns:p14="http://schemas.microsoft.com/office/powerpoint/2010/main" val="233300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b="1" dirty="0"/>
              <a:t>2. Begriffsbestimmung</a:t>
            </a:r>
            <a:endParaRPr lang="de-DE" altLang="de-DE" b="1" dirty="0">
              <a:latin typeface="Arial" panose="020B0604020202020204" pitchFamily="34" charset="0"/>
            </a:endParaRPr>
          </a:p>
        </p:txBody>
      </p:sp>
      <p:sp>
        <p:nvSpPr>
          <p:cNvPr id="3075" name="Inhaltsplatzhalter 2"/>
          <p:cNvSpPr>
            <a:spLocks noGrp="1"/>
          </p:cNvSpPr>
          <p:nvPr>
            <p:ph idx="1"/>
          </p:nvPr>
        </p:nvSpPr>
        <p:spPr>
          <a:xfrm>
            <a:off x="838200" y="2590800"/>
            <a:ext cx="7467600" cy="3552825"/>
          </a:xfrm>
        </p:spPr>
        <p:txBody>
          <a:bodyPr anchor="t"/>
          <a:lstStyle/>
          <a:p>
            <a:pPr lvl="0"/>
            <a:r>
              <a:rPr lang="de-DE" sz="1800" dirty="0"/>
              <a:t>Ludwig Wittgenstein:</a:t>
            </a:r>
          </a:p>
          <a:p>
            <a:pPr marL="0" lvl="0" indent="0">
              <a:buNone/>
            </a:pPr>
            <a:r>
              <a:rPr lang="de-DE" sz="1800" dirty="0"/>
              <a:t>„Denken wir dich daran, in was für Fällen wir sagen, ein Spiel werde nach einer bestimmten Regel gespielt! Die Regel kann ein Behelf des Unterrichts [!] im Spiel sein. Sie wird dem Lernenden mitgeteilt und ihre Anwendung eingeübt. – Oder sie ist ein Werkzeug des Spieles selbst. – Oder: Eine Regel findet weder im Unterricht noch im Spiel selbst Verwendung; noch ist sie in einem Regelverzeichnis niedergelegt. Man lernt das Spiel, indem man zusieht, wie Andere es spielen. Aber wir sagen, es werde nach den und den Regeln gespielt, weil ein Beobachter diese Regeln aus der Praxis des Spiels ablesen kann, - wie ein Naturgesetz, dem die Spielhandlungen folgen.“  PU 318.</a:t>
            </a:r>
          </a:p>
          <a:p>
            <a:pPr marL="0" indent="0">
              <a:buNone/>
            </a:pPr>
            <a:endParaRPr lang="de-DE" altLang="de-DE" dirty="0">
              <a:latin typeface="Arial" panose="020B0604020202020204" pitchFamily="34" charset="0"/>
            </a:endParaRPr>
          </a:p>
        </p:txBody>
      </p:sp>
    </p:spTree>
    <p:extLst>
      <p:ext uri="{BB962C8B-B14F-4D97-AF65-F5344CB8AC3E}">
        <p14:creationId xmlns:p14="http://schemas.microsoft.com/office/powerpoint/2010/main" val="597537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b="1" dirty="0"/>
              <a:t>2. Begriffsbestimmung</a:t>
            </a:r>
            <a:endParaRPr lang="de-DE" altLang="de-DE" b="1" dirty="0">
              <a:latin typeface="Arial" panose="020B0604020202020204" pitchFamily="34" charset="0"/>
            </a:endParaRPr>
          </a:p>
        </p:txBody>
      </p:sp>
      <p:sp>
        <p:nvSpPr>
          <p:cNvPr id="3075" name="Inhaltsplatzhalter 2"/>
          <p:cNvSpPr>
            <a:spLocks noGrp="1"/>
          </p:cNvSpPr>
          <p:nvPr>
            <p:ph idx="1"/>
          </p:nvPr>
        </p:nvSpPr>
        <p:spPr>
          <a:xfrm>
            <a:off x="838200" y="2590800"/>
            <a:ext cx="7467600" cy="3552825"/>
          </a:xfrm>
        </p:spPr>
        <p:txBody>
          <a:bodyPr anchor="t"/>
          <a:lstStyle/>
          <a:p>
            <a:pPr lvl="0"/>
            <a:r>
              <a:rPr lang="de-DE" sz="2800" b="0" i="0" dirty="0"/>
              <a:t>Das Spiel als Grundauszeichnung des Menschen durch das Aufzeigen der Möglichkeitsstruktur</a:t>
            </a:r>
          </a:p>
          <a:p>
            <a:pPr lvl="0"/>
            <a:r>
              <a:rPr lang="de-DE" sz="2800" b="0" i="0" dirty="0"/>
              <a:t>Als-Ob-Funktion; im Spiel erleben wir uns selbst als handlungsfähig und als handlungsfrei (und handlungsbestimmt)</a:t>
            </a:r>
          </a:p>
          <a:p>
            <a:pPr lvl="0"/>
            <a:r>
              <a:rPr lang="de-DE" sz="2800" b="0" i="0" dirty="0"/>
              <a:t>Identitätskonstruktion durch das Spiel</a:t>
            </a:r>
          </a:p>
          <a:p>
            <a:pPr marL="0" indent="0">
              <a:buNone/>
            </a:pPr>
            <a:endParaRPr lang="de-DE" altLang="de-DE" dirty="0">
              <a:latin typeface="Arial" panose="020B0604020202020204" pitchFamily="34" charset="0"/>
            </a:endParaRPr>
          </a:p>
        </p:txBody>
      </p:sp>
    </p:spTree>
    <p:extLst>
      <p:ext uri="{BB962C8B-B14F-4D97-AF65-F5344CB8AC3E}">
        <p14:creationId xmlns:p14="http://schemas.microsoft.com/office/powerpoint/2010/main" val="1981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b="1" dirty="0"/>
              <a:t>2. Begriffsbestimmung</a:t>
            </a:r>
            <a:endParaRPr lang="de-DE" altLang="de-DE" b="1" dirty="0">
              <a:latin typeface="Arial" panose="020B0604020202020204" pitchFamily="34" charset="0"/>
            </a:endParaRPr>
          </a:p>
        </p:txBody>
      </p:sp>
      <p:sp>
        <p:nvSpPr>
          <p:cNvPr id="3075" name="Inhaltsplatzhalter 2"/>
          <p:cNvSpPr>
            <a:spLocks noGrp="1"/>
          </p:cNvSpPr>
          <p:nvPr>
            <p:ph idx="1"/>
          </p:nvPr>
        </p:nvSpPr>
        <p:spPr>
          <a:xfrm>
            <a:off x="838200" y="2590800"/>
            <a:ext cx="7467600" cy="3552825"/>
          </a:xfrm>
        </p:spPr>
        <p:txBody>
          <a:bodyPr anchor="t"/>
          <a:lstStyle/>
          <a:p>
            <a:pPr lvl="0"/>
            <a:r>
              <a:rPr lang="de-DE" sz="2800" b="0" i="0" dirty="0"/>
              <a:t>Die Schule als „Ernst des Lebens“ – Ist das Spiel damit obsolet?</a:t>
            </a:r>
          </a:p>
          <a:p>
            <a:pPr lvl="0"/>
            <a:r>
              <a:rPr lang="de-DE" sz="2800" b="0" i="0" dirty="0"/>
              <a:t>Aber: Wir wollen, dass Schülerinnen und Schüler „spielerisch“ leicht lernen und etwas „spielend“ beherrschen</a:t>
            </a:r>
          </a:p>
          <a:p>
            <a:pPr lvl="0"/>
            <a:r>
              <a:rPr lang="de-DE" sz="2800" b="0" i="0" dirty="0"/>
              <a:t>Ziel ist also das leichte Lernen, das Aufgehen im Lerngegenstand</a:t>
            </a:r>
            <a:endParaRPr lang="de-DE" sz="2800" dirty="0"/>
          </a:p>
          <a:p>
            <a:pPr marL="0" indent="0">
              <a:buNone/>
            </a:pPr>
            <a:endParaRPr lang="de-DE" altLang="de-DE" dirty="0">
              <a:latin typeface="Arial" panose="020B0604020202020204" pitchFamily="34" charset="0"/>
            </a:endParaRPr>
          </a:p>
        </p:txBody>
      </p:sp>
    </p:spTree>
    <p:extLst>
      <p:ext uri="{BB962C8B-B14F-4D97-AF65-F5344CB8AC3E}">
        <p14:creationId xmlns:p14="http://schemas.microsoft.com/office/powerpoint/2010/main" val="191134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2. Begriffsbestimmung</a:t>
            </a:r>
          </a:p>
        </p:txBody>
      </p:sp>
      <p:sp>
        <p:nvSpPr>
          <p:cNvPr id="3075" name="Inhaltsplatzhalter 2"/>
          <p:cNvSpPr>
            <a:spLocks noGrp="1"/>
          </p:cNvSpPr>
          <p:nvPr>
            <p:ph idx="1"/>
          </p:nvPr>
        </p:nvSpPr>
        <p:spPr>
          <a:xfrm>
            <a:off x="838200" y="2590800"/>
            <a:ext cx="7467600" cy="3552825"/>
          </a:xfrm>
        </p:spPr>
        <p:txBody>
          <a:bodyPr anchor="t"/>
          <a:lstStyle/>
          <a:p>
            <a:pPr lvl="0"/>
            <a:r>
              <a:rPr lang="de-DE" sz="2400" b="0" i="0" dirty="0"/>
              <a:t>Das Spiel ist die eigentliche Form, die der Schule zukommen müsste</a:t>
            </a:r>
          </a:p>
          <a:p>
            <a:pPr lvl="0"/>
            <a:r>
              <a:rPr lang="de-DE" sz="2400" b="0" i="0" dirty="0"/>
              <a:t>Im Spiel zeigt sich menschliche Freiheit, Selbstbestimmung und Kreativität  damit wird Lernen überhaupt erst erfahrbar</a:t>
            </a:r>
          </a:p>
          <a:p>
            <a:pPr lvl="0"/>
            <a:r>
              <a:rPr lang="de-DE" sz="2400" b="0" i="0" dirty="0"/>
              <a:t>In der Schule kann nicht alles Spiel sein, aber das Ziel sollte das spielerische Erlernen sein</a:t>
            </a:r>
            <a:endParaRPr lang="de-DE" sz="2400" dirty="0"/>
          </a:p>
          <a:p>
            <a:pPr marL="0" indent="0">
              <a:buNone/>
            </a:pPr>
            <a:endParaRPr lang="de-DE" altLang="de-DE" sz="2400" dirty="0">
              <a:latin typeface="Arial" panose="020B0604020202020204" pitchFamily="34" charset="0"/>
            </a:endParaRPr>
          </a:p>
        </p:txBody>
      </p:sp>
    </p:spTree>
    <p:extLst>
      <p:ext uri="{BB962C8B-B14F-4D97-AF65-F5344CB8AC3E}">
        <p14:creationId xmlns:p14="http://schemas.microsoft.com/office/powerpoint/2010/main" val="219495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de-DE" altLang="de-DE" b="1" dirty="0">
                <a:latin typeface="Arial" panose="020B0604020202020204" pitchFamily="34" charset="0"/>
              </a:rPr>
              <a:t>3. Kompetenzen – Grenzen und Möglichkeiten</a:t>
            </a:r>
          </a:p>
        </p:txBody>
      </p:sp>
      <p:sp>
        <p:nvSpPr>
          <p:cNvPr id="3075" name="Inhaltsplatzhalter 2"/>
          <p:cNvSpPr>
            <a:spLocks noGrp="1"/>
          </p:cNvSpPr>
          <p:nvPr>
            <p:ph idx="1"/>
          </p:nvPr>
        </p:nvSpPr>
        <p:spPr>
          <a:xfrm>
            <a:off x="838200" y="2590800"/>
            <a:ext cx="7467600" cy="3552825"/>
          </a:xfrm>
        </p:spPr>
        <p:txBody>
          <a:bodyPr anchor="t"/>
          <a:lstStyle/>
          <a:p>
            <a:r>
              <a:rPr lang="de-DE" altLang="de-DE" dirty="0">
                <a:latin typeface="Arial" panose="020B0604020202020204" pitchFamily="34" charset="0"/>
              </a:rPr>
              <a:t>Zentrale Kompetenzen:</a:t>
            </a:r>
          </a:p>
          <a:p>
            <a:pPr lvl="1"/>
            <a:r>
              <a:rPr lang="de-DE" altLang="de-DE" dirty="0">
                <a:latin typeface="Arial" panose="020B0604020202020204" pitchFamily="34" charset="0"/>
              </a:rPr>
              <a:t>Sozialkompetenz durch Diskurs und Austausch</a:t>
            </a:r>
          </a:p>
          <a:p>
            <a:pPr lvl="1"/>
            <a:r>
              <a:rPr lang="de-DE" altLang="de-DE" dirty="0">
                <a:latin typeface="Arial" panose="020B0604020202020204" pitchFamily="34" charset="0"/>
              </a:rPr>
              <a:t>Perspektivübernahme bzw. </a:t>
            </a:r>
            <a:r>
              <a:rPr lang="de-DE" altLang="de-DE" dirty="0" err="1">
                <a:latin typeface="Arial" panose="020B0604020202020204" pitchFamily="34" charset="0"/>
              </a:rPr>
              <a:t>Empathiefähigkeit</a:t>
            </a:r>
            <a:r>
              <a:rPr lang="de-DE" altLang="de-DE" dirty="0">
                <a:latin typeface="Arial" panose="020B0604020202020204" pitchFamily="34" charset="0"/>
              </a:rPr>
              <a:t> durch den </a:t>
            </a:r>
            <a:r>
              <a:rPr lang="de-DE" altLang="de-DE" dirty="0" err="1">
                <a:latin typeface="Arial" panose="020B0604020202020204" pitchFamily="34" charset="0"/>
              </a:rPr>
              <a:t>kontingenten</a:t>
            </a:r>
            <a:r>
              <a:rPr lang="de-DE" altLang="de-DE" dirty="0">
                <a:latin typeface="Arial" panose="020B0604020202020204" pitchFamily="34" charset="0"/>
              </a:rPr>
              <a:t> Charakter des Spiels </a:t>
            </a:r>
          </a:p>
          <a:p>
            <a:pPr lvl="1"/>
            <a:r>
              <a:rPr lang="de-DE" altLang="de-DE" dirty="0">
                <a:latin typeface="Arial" panose="020B0604020202020204" pitchFamily="34" charset="0"/>
              </a:rPr>
              <a:t>Urteilskompetenz durch Stärkung des moralischen Urteils in verschiedenen – spielerischen – Situationen</a:t>
            </a:r>
          </a:p>
          <a:p>
            <a:r>
              <a:rPr lang="de-DE" altLang="de-DE" dirty="0">
                <a:latin typeface="Arial" panose="020B0604020202020204" pitchFamily="34" charset="0"/>
              </a:rPr>
              <a:t>Weiterhin: Stärkung der Wahrnehmungskompetenz und </a:t>
            </a:r>
            <a:r>
              <a:rPr lang="de-DE" altLang="de-DE" dirty="0" err="1">
                <a:latin typeface="Arial" panose="020B0604020202020204" pitchFamily="34" charset="0"/>
              </a:rPr>
              <a:t>Argumenationskompetenz</a:t>
            </a:r>
            <a:endParaRPr lang="de-DE" altLang="de-DE" dirty="0">
              <a:latin typeface="Arial" panose="020B0604020202020204" pitchFamily="34" charset="0"/>
            </a:endParaRPr>
          </a:p>
        </p:txBody>
      </p:sp>
    </p:spTree>
    <p:extLst>
      <p:ext uri="{BB962C8B-B14F-4D97-AF65-F5344CB8AC3E}">
        <p14:creationId xmlns:p14="http://schemas.microsoft.com/office/powerpoint/2010/main" val="3873555469"/>
      </p:ext>
    </p:extLst>
  </p:cSld>
  <p:clrMapOvr>
    <a:masterClrMapping/>
  </p:clrMapOvr>
</p:sld>
</file>

<file path=ppt/theme/theme1.xml><?xml version="1.0" encoding="utf-8"?>
<a:theme xmlns:a="http://schemas.openxmlformats.org/drawingml/2006/main" name="Vorlage_mit_Titelbild_deutsch">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Vorlage_mit_Titelbild_deutsch_2016</Template>
  <TotalTime>0</TotalTime>
  <Words>1260</Words>
  <Application>Microsoft Macintosh PowerPoint</Application>
  <PresentationFormat>Bildschirmpräsentation (4:3)</PresentationFormat>
  <Paragraphs>142</Paragraphs>
  <Slides>32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32</vt:i4>
      </vt:variant>
    </vt:vector>
  </HeadingPairs>
  <TitlesOfParts>
    <vt:vector size="38" baseType="lpstr">
      <vt:lpstr>Arial</vt:lpstr>
      <vt:lpstr>Calibri</vt:lpstr>
      <vt:lpstr>Times New Roman</vt:lpstr>
      <vt:lpstr>UB Scala</vt:lpstr>
      <vt:lpstr>Wingdings</vt:lpstr>
      <vt:lpstr>Vorlage_mit_Titelbild_deutsch</vt:lpstr>
      <vt:lpstr>UNESCO-Welttag der Philosophie 18.11.2021</vt:lpstr>
      <vt:lpstr>Das Tagesprogramm</vt:lpstr>
      <vt:lpstr>3. Fortbildung/Workshop „Das Spiel im Ethikunterricht“</vt:lpstr>
      <vt:lpstr>2. Begriffsbestimmung</vt:lpstr>
      <vt:lpstr>2. Begriffsbestimmung</vt:lpstr>
      <vt:lpstr>2. Begriffsbestimmung</vt:lpstr>
      <vt:lpstr>2. Begriffsbestimmung</vt:lpstr>
      <vt:lpstr>2. Begriffsbestimmung</vt:lpstr>
      <vt:lpstr>3. Kompetenzen – Grenzen und Möglichkeiten</vt:lpstr>
      <vt:lpstr>3. Kompetenzen – Grenzen und Möglichkeiten</vt:lpstr>
      <vt:lpstr>3. Kompetenzen – Grenzen und Möglichkeiten</vt:lpstr>
      <vt:lpstr>4. Beispiele</vt:lpstr>
      <vt:lpstr>4. Beispiele</vt:lpstr>
      <vt:lpstr>4. Beispiele</vt:lpstr>
      <vt:lpstr>4. Beispiele</vt:lpstr>
      <vt:lpstr>4. Beispiele</vt:lpstr>
      <vt:lpstr>4. Beispiele</vt:lpstr>
      <vt:lpstr>4. Beispiele</vt:lpstr>
      <vt:lpstr>4. Beispiele</vt:lpstr>
      <vt:lpstr>4. Beispiele</vt:lpstr>
      <vt:lpstr>4. Beispiele</vt:lpstr>
      <vt:lpstr>4. Beispiele</vt:lpstr>
      <vt:lpstr>4. Beispiele</vt:lpstr>
      <vt:lpstr>4. Beispiele</vt:lpstr>
      <vt:lpstr>4. Beispiele</vt:lpstr>
      <vt:lpstr>4. Beispiele</vt:lpstr>
      <vt:lpstr>4. Beispiele</vt:lpstr>
      <vt:lpstr>4. Beispiele</vt:lpstr>
      <vt:lpstr>4. Beispiele</vt:lpstr>
      <vt:lpstr>4. Beispiele</vt:lpstr>
      <vt:lpstr>4. Beispiele</vt:lpstr>
      <vt:lpstr>4. Beispiele</vt:lpstr>
    </vt:vector>
  </TitlesOfParts>
  <Company>Uni-Bamberg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Meisel, Sebastian</dc:creator>
  <cp:lastModifiedBy>Sarah Weichlein</cp:lastModifiedBy>
  <cp:revision>5</cp:revision>
  <dcterms:created xsi:type="dcterms:W3CDTF">2021-11-25T10:38:13Z</dcterms:created>
  <dcterms:modified xsi:type="dcterms:W3CDTF">2021-11-25T11:14:42Z</dcterms:modified>
</cp:coreProperties>
</file>