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8" r:id="rId6"/>
    <p:sldId id="269" r:id="rId7"/>
    <p:sldId id="277" r:id="rId8"/>
    <p:sldId id="275" r:id="rId9"/>
    <p:sldId id="262" r:id="rId10"/>
    <p:sldId id="270" r:id="rId11"/>
    <p:sldId id="261" r:id="rId12"/>
    <p:sldId id="271" r:id="rId13"/>
    <p:sldId id="272" r:id="rId14"/>
    <p:sldId id="264" r:id="rId15"/>
    <p:sldId id="260" r:id="rId16"/>
    <p:sldId id="273" r:id="rId17"/>
    <p:sldId id="274" r:id="rId18"/>
    <p:sldId id="265" r:id="rId19"/>
    <p:sldId id="263" r:id="rId20"/>
    <p:sldId id="26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2B495-5A3E-8E4B-A51D-96966AE79596}" v="4" dt="2021-06-08T08:04:29.03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1" d="100"/>
          <a:sy n="111" d="100"/>
        </p:scale>
        <p:origin x="608" y="2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7" name="Date Placeholder 6"/>
          <p:cNvSpPr>
            <a:spLocks noGrp="1"/>
          </p:cNvSpPr>
          <p:nvPr>
            <p:ph type="dt" sz="half" idx="10"/>
          </p:nvPr>
        </p:nvSpPr>
        <p:spPr/>
        <p:txBody>
          <a:bodyPr/>
          <a:lstStyle/>
          <a:p>
            <a:fld id="{1160EA64-D806-43AC-9DF2-F8C432F32B4C}" type="datetimeFigureOut">
              <a:rPr lang="en-US" dirty="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6/16/2021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7" name="Date Placeholder 6"/>
          <p:cNvSpPr>
            <a:spLocks noGrp="1"/>
          </p:cNvSpPr>
          <p:nvPr>
            <p:ph type="dt" sz="half" idx="10"/>
          </p:nvPr>
        </p:nvSpPr>
        <p:spPr/>
        <p:txBody>
          <a:bodyPr/>
          <a:lstStyle/>
          <a:p>
            <a:fld id="{4F7D4976-E339-4826-83B7-FBD03F55ECF8}" type="datetimeFigureOut">
              <a:rPr lang="en-US" dirty="0"/>
              <a:t>6/16/2021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dirty="0"/>
          </a:p>
        </p:txBody>
      </p:sp>
      <p:sp>
        <p:nvSpPr>
          <p:cNvPr id="10" name="Title 9"/>
          <p:cNvSpPr>
            <a:spLocks noGrp="1"/>
          </p:cNvSpPr>
          <p:nvPr>
            <p:ph type="title"/>
          </p:nvPr>
        </p:nvSpPr>
        <p:spPr/>
        <p:txBody>
          <a:bodyPr/>
          <a:lstStyle/>
          <a:p>
            <a:r>
              <a:rPr lang="de-DE"/>
              <a:t>Titelmasterformat durch Klicken bearbeiten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9" name="Date Placeholder 8"/>
          <p:cNvSpPr>
            <a:spLocks noGrp="1"/>
          </p:cNvSpPr>
          <p:nvPr>
            <p:ph type="dt" sz="half" idx="10"/>
          </p:nvPr>
        </p:nvSpPr>
        <p:spPr/>
        <p:txBody>
          <a:bodyPr/>
          <a:lstStyle/>
          <a:p>
            <a:fld id="{D1BE4249-C0D0-4B06-8692-E8BB871AF643}" type="datetimeFigureOut">
              <a:rPr lang="en-US" dirty="0"/>
              <a:t>6/16/2021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6/16/2021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6/16/2021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Die Freiheit in Zeiten der Pandemie</a:t>
            </a:r>
          </a:p>
        </p:txBody>
      </p:sp>
      <p:sp>
        <p:nvSpPr>
          <p:cNvPr id="3" name="Untertitel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309088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Video I</a:t>
            </a:r>
          </a:p>
        </p:txBody>
      </p:sp>
      <p:pic>
        <p:nvPicPr>
          <p:cNvPr id="4" name="Spieker4_E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8513" y="2638425"/>
            <a:ext cx="5514975" cy="3101975"/>
          </a:xfrm>
        </p:spPr>
      </p:pic>
    </p:spTree>
    <p:extLst>
      <p:ext uri="{BB962C8B-B14F-4D97-AF65-F5344CB8AC3E}">
        <p14:creationId xmlns:p14="http://schemas.microsoft.com/office/powerpoint/2010/main" val="1845738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Problemerarbeitung/Erarbeitungsphase: Leitfrage 1</a:t>
            </a:r>
          </a:p>
        </p:txBody>
      </p:sp>
      <p:sp>
        <p:nvSpPr>
          <p:cNvPr id="3" name="Inhaltsplatzhalter 2"/>
          <p:cNvSpPr>
            <a:spLocks noGrp="1"/>
          </p:cNvSpPr>
          <p:nvPr>
            <p:ph idx="1"/>
          </p:nvPr>
        </p:nvSpPr>
        <p:spPr/>
        <p:txBody>
          <a:bodyPr/>
          <a:lstStyle/>
          <a:p>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65431083"/>
              </p:ext>
            </p:extLst>
          </p:nvPr>
        </p:nvGraphicFramePr>
        <p:xfrm>
          <a:off x="2032000" y="2259217"/>
          <a:ext cx="8127999" cy="41198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658837810"/>
                    </a:ext>
                  </a:extLst>
                </a:gridCol>
                <a:gridCol w="2709333">
                  <a:extLst>
                    <a:ext uri="{9D8B030D-6E8A-4147-A177-3AD203B41FA5}">
                      <a16:colId xmlns:a16="http://schemas.microsoft.com/office/drawing/2014/main" val="1644783310"/>
                    </a:ext>
                  </a:extLst>
                </a:gridCol>
                <a:gridCol w="2709333">
                  <a:extLst>
                    <a:ext uri="{9D8B030D-6E8A-4147-A177-3AD203B41FA5}">
                      <a16:colId xmlns:a16="http://schemas.microsoft.com/office/drawing/2014/main" val="643318337"/>
                    </a:ext>
                  </a:extLst>
                </a:gridCol>
              </a:tblGrid>
              <a:tr h="370840">
                <a:tc>
                  <a:txBody>
                    <a:bodyPr/>
                    <a:lstStyle/>
                    <a:p>
                      <a:r>
                        <a:rPr lang="de-DE" dirty="0"/>
                        <a:t>Zeit</a:t>
                      </a:r>
                    </a:p>
                  </a:txBody>
                  <a:tcPr/>
                </a:tc>
                <a:tc>
                  <a:txBody>
                    <a:bodyPr/>
                    <a:lstStyle/>
                    <a:p>
                      <a:r>
                        <a:rPr lang="de-DE" dirty="0"/>
                        <a:t>Lehr-Lern-Interaktion</a:t>
                      </a:r>
                    </a:p>
                  </a:txBody>
                  <a:tcPr/>
                </a:tc>
                <a:tc>
                  <a:txBody>
                    <a:bodyPr/>
                    <a:lstStyle/>
                    <a:p>
                      <a:r>
                        <a:rPr lang="de-DE" dirty="0"/>
                        <a:t>Medium</a:t>
                      </a:r>
                    </a:p>
                  </a:txBody>
                  <a:tcPr/>
                </a:tc>
                <a:extLst>
                  <a:ext uri="{0D108BD9-81ED-4DB2-BD59-A6C34878D82A}">
                    <a16:rowId xmlns:a16="http://schemas.microsoft.com/office/drawing/2014/main" val="2294918669"/>
                  </a:ext>
                </a:extLst>
              </a:tr>
              <a:tr h="370840">
                <a:tc>
                  <a:txBody>
                    <a:bodyPr/>
                    <a:lstStyle/>
                    <a:p>
                      <a:r>
                        <a:rPr lang="de-DE" sz="1600" dirty="0"/>
                        <a:t>4+10 min</a:t>
                      </a:r>
                    </a:p>
                    <a:p>
                      <a:endParaRPr lang="de-DE" sz="1600" dirty="0"/>
                    </a:p>
                    <a:p>
                      <a:r>
                        <a:rPr lang="de-DE" sz="1600" dirty="0"/>
                        <a:t>5 Minuten in 9. +10. Klasse</a:t>
                      </a:r>
                    </a:p>
                  </a:txBody>
                  <a:tcPr/>
                </a:tc>
                <a:tc>
                  <a:txBody>
                    <a:bodyPr/>
                    <a:lstStyle/>
                    <a:p>
                      <a:r>
                        <a:rPr lang="de-DE" sz="1600" dirty="0"/>
                        <a:t>Videos</a:t>
                      </a:r>
                      <a:r>
                        <a:rPr lang="de-DE" sz="1600" baseline="0" dirty="0"/>
                        <a:t> anschauen</a:t>
                      </a:r>
                    </a:p>
                    <a:p>
                      <a:r>
                        <a:rPr lang="de-DE" sz="1600" baseline="0" dirty="0"/>
                        <a:t>Frage (angezeigt über Overhead/</a:t>
                      </a:r>
                      <a:r>
                        <a:rPr lang="de-DE" sz="1600" baseline="0" dirty="0" err="1"/>
                        <a:t>Beamer</a:t>
                      </a:r>
                      <a:r>
                        <a:rPr lang="de-DE" sz="1600" baseline="0" dirty="0"/>
                        <a:t>) in Think-Pair-Share diskutieren; </a:t>
                      </a:r>
                    </a:p>
                    <a:p>
                      <a:endParaRPr lang="de-DE" sz="1600" baseline="0" dirty="0"/>
                    </a:p>
                    <a:p>
                      <a:r>
                        <a:rPr lang="de-DE" sz="1600" baseline="0" dirty="0"/>
                        <a:t>Diskutiert, wer durch freiheitseinschränkende Maßnahmen geschützt werden soll, ob dies von den Betroffenen überhaupt gewollt ist und wie sollten Entscheidungsträger über die Maßnahmen entscheiden.</a:t>
                      </a:r>
                    </a:p>
                    <a:p>
                      <a:endParaRPr lang="de-DE" sz="1600" baseline="0" dirty="0"/>
                    </a:p>
                    <a:p>
                      <a:r>
                        <a:rPr lang="de-DE" sz="1600" baseline="0" dirty="0"/>
                        <a:t>Sammlung im Plenum</a:t>
                      </a:r>
                    </a:p>
                  </a:txBody>
                  <a:tcPr/>
                </a:tc>
                <a:tc>
                  <a:txBody>
                    <a:bodyPr/>
                    <a:lstStyle/>
                    <a:p>
                      <a:r>
                        <a:rPr lang="de-DE" sz="1600" dirty="0"/>
                        <a:t>PPP, </a:t>
                      </a:r>
                      <a:r>
                        <a:rPr lang="de-DE" sz="1600" dirty="0" err="1"/>
                        <a:t>Beamer</a:t>
                      </a:r>
                      <a:r>
                        <a:rPr lang="de-DE" sz="1600" dirty="0"/>
                        <a:t>/Overhead</a:t>
                      </a:r>
                    </a:p>
                  </a:txBody>
                  <a:tcPr/>
                </a:tc>
                <a:extLst>
                  <a:ext uri="{0D108BD9-81ED-4DB2-BD59-A6C34878D82A}">
                    <a16:rowId xmlns:a16="http://schemas.microsoft.com/office/drawing/2014/main" val="3073781975"/>
                  </a:ext>
                </a:extLst>
              </a:tr>
            </a:tbl>
          </a:graphicData>
        </a:graphic>
      </p:graphicFrame>
    </p:spTree>
    <p:extLst>
      <p:ext uri="{BB962C8B-B14F-4D97-AF65-F5344CB8AC3E}">
        <p14:creationId xmlns:p14="http://schemas.microsoft.com/office/powerpoint/2010/main" val="314196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Problemerarbeitung/Erarbeitungsphase: Leitfrage 1</a:t>
            </a:r>
          </a:p>
        </p:txBody>
      </p:sp>
      <p:pic>
        <p:nvPicPr>
          <p:cNvPr id="4" name="Spieker2_E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8513" y="2638425"/>
            <a:ext cx="5514975" cy="3101975"/>
          </a:xfrm>
        </p:spPr>
      </p:pic>
    </p:spTree>
    <p:extLst>
      <p:ext uri="{BB962C8B-B14F-4D97-AF65-F5344CB8AC3E}">
        <p14:creationId xmlns:p14="http://schemas.microsoft.com/office/powerpoint/2010/main" val="3750696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Problemerarbeitung/Erarbeitungsphase: Leitfrage 1</a:t>
            </a:r>
          </a:p>
        </p:txBody>
      </p:sp>
      <p:pic>
        <p:nvPicPr>
          <p:cNvPr id="5" name="Illies4_Coron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8513" y="2638425"/>
            <a:ext cx="5514975" cy="3101975"/>
          </a:xfrm>
        </p:spPr>
      </p:pic>
    </p:spTree>
    <p:extLst>
      <p:ext uri="{BB962C8B-B14F-4D97-AF65-F5344CB8AC3E}">
        <p14:creationId xmlns:p14="http://schemas.microsoft.com/office/powerpoint/2010/main" val="3877087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Sicherung i</a:t>
            </a:r>
          </a:p>
        </p:txBody>
      </p:sp>
      <p:sp>
        <p:nvSpPr>
          <p:cNvPr id="3" name="Inhaltsplatzhalter 2"/>
          <p:cNvSpPr>
            <a:spLocks noGrp="1"/>
          </p:cNvSpPr>
          <p:nvPr>
            <p:ph idx="1"/>
          </p:nvPr>
        </p:nvSpPr>
        <p:spPr/>
        <p:txBody>
          <a:bodyPr/>
          <a:lstStyle/>
          <a:p>
            <a:r>
              <a:rPr lang="de-DE" dirty="0"/>
              <a:t>In der Oberstufe (11.+12. Klasse) durch eigene Notizen</a:t>
            </a:r>
          </a:p>
          <a:p>
            <a:r>
              <a:rPr lang="de-DE" dirty="0"/>
              <a:t>In der 9. + 10. Jahrgangsstufe mittels eines Arbeitsblattes (5 Minuten)</a:t>
            </a:r>
          </a:p>
        </p:txBody>
      </p:sp>
    </p:spTree>
    <p:extLst>
      <p:ext uri="{BB962C8B-B14F-4D97-AF65-F5344CB8AC3E}">
        <p14:creationId xmlns:p14="http://schemas.microsoft.com/office/powerpoint/2010/main" val="2973582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Leitfrage 2</a:t>
            </a:r>
          </a:p>
        </p:txBody>
      </p:sp>
      <p:sp>
        <p:nvSpPr>
          <p:cNvPr id="3" name="Inhaltsplatzhalter 2"/>
          <p:cNvSpPr>
            <a:spLocks noGrp="1"/>
          </p:cNvSpPr>
          <p:nvPr>
            <p:ph idx="1"/>
          </p:nvPr>
        </p:nvSpPr>
        <p:spPr/>
        <p:txBody>
          <a:bodyPr/>
          <a:lstStyle/>
          <a:p>
            <a:r>
              <a:rPr lang="de-DE" dirty="0"/>
              <a:t>Diskutiert, in welchem Verhältnis der Freiheitsraum des Einzelnen und der Staat stehen und wie sich dies in Zeiten der Pandemie verändert.</a:t>
            </a:r>
          </a:p>
          <a:p>
            <a:r>
              <a:rPr lang="de-DE" dirty="0" err="1"/>
              <a:t>Illies</a:t>
            </a:r>
            <a:r>
              <a:rPr lang="de-DE" dirty="0"/>
              <a:t> 1: 0:00 – 2:45 + 3:50 – 4:10</a:t>
            </a:r>
          </a:p>
          <a:p>
            <a:r>
              <a:rPr lang="de-DE" dirty="0"/>
              <a:t>Spieker II: 2:17- 4:00</a:t>
            </a:r>
          </a:p>
          <a:p>
            <a:endParaRPr lang="de-DE" dirty="0"/>
          </a:p>
          <a:p>
            <a:r>
              <a:rPr lang="de-DE" dirty="0"/>
              <a:t>Videos: 4:30 Minuten + 10 Minuten in 11.+12. (5 Minuten in 9. +10. Klasse)</a:t>
            </a:r>
          </a:p>
        </p:txBody>
      </p:sp>
      <p:graphicFrame>
        <p:nvGraphicFramePr>
          <p:cNvPr id="4" name="Tabelle 3"/>
          <p:cNvGraphicFramePr>
            <a:graphicFrameLocks noGrp="1"/>
          </p:cNvGraphicFramePr>
          <p:nvPr>
            <p:extLst>
              <p:ext uri="{D42A27DB-BD31-4B8C-83A1-F6EECF244321}">
                <p14:modId xmlns:p14="http://schemas.microsoft.com/office/powerpoint/2010/main" val="1071368826"/>
              </p:ext>
            </p:extLst>
          </p:nvPr>
        </p:nvGraphicFramePr>
        <p:xfrm>
          <a:off x="2032000" y="719666"/>
          <a:ext cx="8127999" cy="5400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993677819"/>
                    </a:ext>
                  </a:extLst>
                </a:gridCol>
                <a:gridCol w="2709333">
                  <a:extLst>
                    <a:ext uri="{9D8B030D-6E8A-4147-A177-3AD203B41FA5}">
                      <a16:colId xmlns:a16="http://schemas.microsoft.com/office/drawing/2014/main" val="1393294381"/>
                    </a:ext>
                  </a:extLst>
                </a:gridCol>
                <a:gridCol w="2709333">
                  <a:extLst>
                    <a:ext uri="{9D8B030D-6E8A-4147-A177-3AD203B41FA5}">
                      <a16:colId xmlns:a16="http://schemas.microsoft.com/office/drawing/2014/main" val="3529589552"/>
                    </a:ext>
                  </a:extLst>
                </a:gridCol>
              </a:tblGrid>
              <a:tr h="370840">
                <a:tc>
                  <a:txBody>
                    <a:bodyPr/>
                    <a:lstStyle/>
                    <a:p>
                      <a:r>
                        <a:rPr lang="de-DE" dirty="0"/>
                        <a:t>Zeit</a:t>
                      </a:r>
                    </a:p>
                  </a:txBody>
                  <a:tcPr/>
                </a:tc>
                <a:tc>
                  <a:txBody>
                    <a:bodyPr/>
                    <a:lstStyle/>
                    <a:p>
                      <a:r>
                        <a:rPr lang="de-DE" dirty="0"/>
                        <a:t>Lehr-Lern-Interaktion</a:t>
                      </a:r>
                    </a:p>
                  </a:txBody>
                  <a:tcPr/>
                </a:tc>
                <a:tc>
                  <a:txBody>
                    <a:bodyPr/>
                    <a:lstStyle/>
                    <a:p>
                      <a:r>
                        <a:rPr lang="de-DE" dirty="0"/>
                        <a:t>Medium</a:t>
                      </a:r>
                    </a:p>
                  </a:txBody>
                  <a:tcPr/>
                </a:tc>
                <a:extLst>
                  <a:ext uri="{0D108BD9-81ED-4DB2-BD59-A6C34878D82A}">
                    <a16:rowId xmlns:a16="http://schemas.microsoft.com/office/drawing/2014/main" val="506802525"/>
                  </a:ext>
                </a:extLst>
              </a:tr>
              <a:tr h="370840">
                <a:tc>
                  <a:txBody>
                    <a:bodyPr/>
                    <a:lstStyle/>
                    <a:p>
                      <a:r>
                        <a:rPr lang="de-DE" dirty="0"/>
                        <a:t>4:30+10 min</a:t>
                      </a:r>
                    </a:p>
                    <a:p>
                      <a:r>
                        <a:rPr lang="de-DE" dirty="0"/>
                        <a:t>(5</a:t>
                      </a:r>
                      <a:r>
                        <a:rPr lang="de-DE" baseline="0" dirty="0"/>
                        <a:t> min. in Klasse 9+10)</a:t>
                      </a:r>
                      <a:endParaRPr lang="de-DE" dirty="0"/>
                    </a:p>
                  </a:txBody>
                  <a:tcPr/>
                </a:tc>
                <a:tc>
                  <a:txBody>
                    <a:bodyPr/>
                    <a:lstStyle/>
                    <a:p>
                      <a:r>
                        <a:rPr lang="de-DE" dirty="0"/>
                        <a:t>Video</a:t>
                      </a:r>
                      <a:r>
                        <a:rPr lang="de-DE" baseline="0" dirty="0"/>
                        <a:t> anschauen, anschließend wird folgende Frage diskutiert:</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Diskutiert, in welchem Verhältnis der Freiheitsraum des Einzelnen und der Staat stehen und wie sich dies in Zeiten der Pandemie verändert.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(Frage ständig präsent über </a:t>
                      </a:r>
                      <a:r>
                        <a:rPr lang="de-DE" dirty="0" err="1"/>
                        <a:t>Beamer</a:t>
                      </a:r>
                      <a:r>
                        <a:rPr lang="de-DE" dirty="0"/>
                        <a:t>/Overhead)</a:t>
                      </a:r>
                    </a:p>
                    <a:p>
                      <a:endParaRPr lang="de-DE" dirty="0"/>
                    </a:p>
                    <a:p>
                      <a:r>
                        <a:rPr lang="de-DE" dirty="0"/>
                        <a:t>Vorführen der beiden Videos. Diskussion in Think-Pair-Share;</a:t>
                      </a:r>
                      <a:r>
                        <a:rPr lang="de-DE" baseline="0" dirty="0"/>
                        <a:t> Sammlung im Plenum</a:t>
                      </a:r>
                      <a:endParaRPr lang="de-DE" dirty="0"/>
                    </a:p>
                  </a:txBody>
                  <a:tcPr/>
                </a:tc>
                <a:tc>
                  <a:txBody>
                    <a:bodyPr/>
                    <a:lstStyle/>
                    <a:p>
                      <a:r>
                        <a:rPr lang="de-DE" dirty="0"/>
                        <a:t>PPP, Overhead/</a:t>
                      </a:r>
                      <a:r>
                        <a:rPr lang="de-DE" dirty="0" err="1"/>
                        <a:t>Beamer</a:t>
                      </a:r>
                      <a:endParaRPr lang="de-DE" dirty="0"/>
                    </a:p>
                  </a:txBody>
                  <a:tcPr/>
                </a:tc>
                <a:extLst>
                  <a:ext uri="{0D108BD9-81ED-4DB2-BD59-A6C34878D82A}">
                    <a16:rowId xmlns:a16="http://schemas.microsoft.com/office/drawing/2014/main" val="1817914983"/>
                  </a:ext>
                </a:extLst>
              </a:tr>
            </a:tbl>
          </a:graphicData>
        </a:graphic>
      </p:graphicFrame>
    </p:spTree>
    <p:extLst>
      <p:ext uri="{BB962C8B-B14F-4D97-AF65-F5344CB8AC3E}">
        <p14:creationId xmlns:p14="http://schemas.microsoft.com/office/powerpoint/2010/main" val="2539928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Leitfrage 2</a:t>
            </a:r>
          </a:p>
        </p:txBody>
      </p:sp>
      <p:pic>
        <p:nvPicPr>
          <p:cNvPr id="4" name="Illies 1_EA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8513" y="2638425"/>
            <a:ext cx="5514975" cy="3101975"/>
          </a:xfrm>
        </p:spPr>
      </p:pic>
    </p:spTree>
    <p:extLst>
      <p:ext uri="{BB962C8B-B14F-4D97-AF65-F5344CB8AC3E}">
        <p14:creationId xmlns:p14="http://schemas.microsoft.com/office/powerpoint/2010/main" val="1326352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Leitfrage 2</a:t>
            </a:r>
          </a:p>
        </p:txBody>
      </p:sp>
      <p:pic>
        <p:nvPicPr>
          <p:cNvPr id="5" name="Spieker4_EA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38513" y="2638425"/>
            <a:ext cx="5514975" cy="3101975"/>
          </a:xfrm>
        </p:spPr>
      </p:pic>
    </p:spTree>
    <p:extLst>
      <p:ext uri="{BB962C8B-B14F-4D97-AF65-F5344CB8AC3E}">
        <p14:creationId xmlns:p14="http://schemas.microsoft.com/office/powerpoint/2010/main" val="3268755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Sicherung 2</a:t>
            </a:r>
          </a:p>
        </p:txBody>
      </p:sp>
      <p:sp>
        <p:nvSpPr>
          <p:cNvPr id="3" name="Inhaltsplatzhalter 2"/>
          <p:cNvSpPr>
            <a:spLocks noGrp="1"/>
          </p:cNvSpPr>
          <p:nvPr>
            <p:ph idx="1"/>
          </p:nvPr>
        </p:nvSpPr>
        <p:spPr/>
        <p:txBody>
          <a:bodyPr/>
          <a:lstStyle/>
          <a:p>
            <a:r>
              <a:rPr lang="de-DE" dirty="0"/>
              <a:t>In der Oberstufe (11.+12. Klasse) durch eigene Notizen</a:t>
            </a:r>
          </a:p>
          <a:p>
            <a:r>
              <a:rPr lang="de-DE" dirty="0"/>
              <a:t>In der 9. + 10. Jahrgangsstufe mittels eines Arbeitsblattes (5 Minuten)</a:t>
            </a:r>
          </a:p>
          <a:p>
            <a:endParaRPr lang="de-DE" dirty="0"/>
          </a:p>
        </p:txBody>
      </p:sp>
    </p:spTree>
    <p:extLst>
      <p:ext uri="{BB962C8B-B14F-4D97-AF65-F5344CB8AC3E}">
        <p14:creationId xmlns:p14="http://schemas.microsoft.com/office/powerpoint/2010/main" val="920161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1135" y="547549"/>
            <a:ext cx="7729728" cy="1188720"/>
          </a:xfrm>
        </p:spPr>
        <p:txBody>
          <a:bodyPr/>
          <a:lstStyle/>
          <a:p>
            <a:r>
              <a:rPr lang="de-DE" dirty="0"/>
              <a:t>Intensivierungsphase: Leitfrage 3</a:t>
            </a:r>
          </a:p>
        </p:txBody>
      </p:sp>
      <p:sp>
        <p:nvSpPr>
          <p:cNvPr id="3" name="Inhaltsplatzhalter 2"/>
          <p:cNvSpPr>
            <a:spLocks noGrp="1"/>
          </p:cNvSpPr>
          <p:nvPr>
            <p:ph idx="1"/>
          </p:nvPr>
        </p:nvSpPr>
        <p:spPr/>
        <p:txBody>
          <a:bodyPr/>
          <a:lstStyle/>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3319471472"/>
              </p:ext>
            </p:extLst>
          </p:nvPr>
        </p:nvGraphicFramePr>
        <p:xfrm>
          <a:off x="2032000" y="1868557"/>
          <a:ext cx="8127999" cy="4416258"/>
        </p:xfrm>
        <a:graphic>
          <a:graphicData uri="http://schemas.openxmlformats.org/drawingml/2006/table">
            <a:tbl>
              <a:tblPr firstRow="1" bandRow="1">
                <a:tableStyleId>{5C22544A-7EE6-4342-B048-85BDC9FD1C3A}</a:tableStyleId>
              </a:tblPr>
              <a:tblGrid>
                <a:gridCol w="2023165">
                  <a:extLst>
                    <a:ext uri="{9D8B030D-6E8A-4147-A177-3AD203B41FA5}">
                      <a16:colId xmlns:a16="http://schemas.microsoft.com/office/drawing/2014/main" val="2127086709"/>
                    </a:ext>
                  </a:extLst>
                </a:gridCol>
                <a:gridCol w="3395501">
                  <a:extLst>
                    <a:ext uri="{9D8B030D-6E8A-4147-A177-3AD203B41FA5}">
                      <a16:colId xmlns:a16="http://schemas.microsoft.com/office/drawing/2014/main" val="3225838609"/>
                    </a:ext>
                  </a:extLst>
                </a:gridCol>
                <a:gridCol w="2709333">
                  <a:extLst>
                    <a:ext uri="{9D8B030D-6E8A-4147-A177-3AD203B41FA5}">
                      <a16:colId xmlns:a16="http://schemas.microsoft.com/office/drawing/2014/main" val="3280872453"/>
                    </a:ext>
                  </a:extLst>
                </a:gridCol>
              </a:tblGrid>
              <a:tr h="484338">
                <a:tc>
                  <a:txBody>
                    <a:bodyPr/>
                    <a:lstStyle/>
                    <a:p>
                      <a:r>
                        <a:rPr lang="de-DE" dirty="0"/>
                        <a:t>Zeit</a:t>
                      </a:r>
                    </a:p>
                  </a:txBody>
                  <a:tcPr/>
                </a:tc>
                <a:tc>
                  <a:txBody>
                    <a:bodyPr/>
                    <a:lstStyle/>
                    <a:p>
                      <a:r>
                        <a:rPr lang="de-DE" dirty="0"/>
                        <a:t>Lehr-Lern-Interaktion</a:t>
                      </a:r>
                    </a:p>
                  </a:txBody>
                  <a:tcPr/>
                </a:tc>
                <a:tc>
                  <a:txBody>
                    <a:bodyPr/>
                    <a:lstStyle/>
                    <a:p>
                      <a:r>
                        <a:rPr lang="de-DE" dirty="0"/>
                        <a:t>Medium</a:t>
                      </a:r>
                    </a:p>
                  </a:txBody>
                  <a:tcPr/>
                </a:tc>
                <a:extLst>
                  <a:ext uri="{0D108BD9-81ED-4DB2-BD59-A6C34878D82A}">
                    <a16:rowId xmlns:a16="http://schemas.microsoft.com/office/drawing/2014/main" val="320287047"/>
                  </a:ext>
                </a:extLst>
              </a:tr>
              <a:tr h="3822618">
                <a:tc>
                  <a:txBody>
                    <a:bodyPr/>
                    <a:lstStyle/>
                    <a:p>
                      <a:r>
                        <a:rPr lang="de-DE" dirty="0"/>
                        <a:t>8 min.</a:t>
                      </a:r>
                    </a:p>
                  </a:txBody>
                  <a:tcPr/>
                </a:tc>
                <a:tc>
                  <a:txBody>
                    <a:bodyPr/>
                    <a:lstStyle/>
                    <a:p>
                      <a:r>
                        <a:rPr lang="de-DE" dirty="0"/>
                        <a:t>Folgende Frage wird in Think-Pair-Share diskutiert: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Erörtere, inwiefern du deine Freiheit zum Wohle der Gemeinschaft einschränken lassen würdest und welcher Grad an Freiheitseinschränkung für dich als Individuum akzeptabel ist.</a:t>
                      </a:r>
                    </a:p>
                    <a:p>
                      <a:endParaRPr lang="de-DE" dirty="0"/>
                    </a:p>
                    <a:p>
                      <a:r>
                        <a:rPr lang="de-DE" dirty="0"/>
                        <a:t>Alternativ</a:t>
                      </a:r>
                      <a:r>
                        <a:rPr lang="de-DE" baseline="0" dirty="0"/>
                        <a:t> Aufgabe als Hausaufgabe stellen.</a:t>
                      </a:r>
                      <a:endParaRPr lang="de-DE" dirty="0"/>
                    </a:p>
                  </a:txBody>
                  <a:tcPr/>
                </a:tc>
                <a:tc>
                  <a:txBody>
                    <a:bodyPr/>
                    <a:lstStyle/>
                    <a:p>
                      <a:r>
                        <a:rPr lang="de-DE" dirty="0"/>
                        <a:t>Overhead/</a:t>
                      </a:r>
                      <a:r>
                        <a:rPr lang="de-DE" dirty="0" err="1"/>
                        <a:t>Beamer</a:t>
                      </a:r>
                      <a:endParaRPr lang="de-DE" dirty="0"/>
                    </a:p>
                  </a:txBody>
                  <a:tcPr/>
                </a:tc>
                <a:extLst>
                  <a:ext uri="{0D108BD9-81ED-4DB2-BD59-A6C34878D82A}">
                    <a16:rowId xmlns:a16="http://schemas.microsoft.com/office/drawing/2014/main" val="2186922367"/>
                  </a:ext>
                </a:extLst>
              </a:tr>
            </a:tbl>
          </a:graphicData>
        </a:graphic>
      </p:graphicFrame>
    </p:spTree>
    <p:extLst>
      <p:ext uri="{BB962C8B-B14F-4D97-AF65-F5344CB8AC3E}">
        <p14:creationId xmlns:p14="http://schemas.microsoft.com/office/powerpoint/2010/main" val="724194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Lehrplanbezug</a:t>
            </a:r>
          </a:p>
        </p:txBody>
      </p:sp>
      <p:sp>
        <p:nvSpPr>
          <p:cNvPr id="3" name="Inhaltsplatzhalter 2"/>
          <p:cNvSpPr>
            <a:spLocks noGrp="1"/>
          </p:cNvSpPr>
          <p:nvPr>
            <p:ph idx="1"/>
          </p:nvPr>
        </p:nvSpPr>
        <p:spPr/>
        <p:txBody>
          <a:bodyPr/>
          <a:lstStyle/>
          <a:p>
            <a:r>
              <a:rPr lang="de-DE" dirty="0"/>
              <a:t>Theorie und Praxis des Handelns (Lernbereich 1, 11. Klasse Gymnasium)</a:t>
            </a:r>
          </a:p>
          <a:p>
            <a:r>
              <a:rPr lang="de-DE" dirty="0"/>
              <a:t>Die Schüler*innen finden durch einen möglichst ergebnisoffenen, fairen und herrschaftsfreien Austausch von Ideen und Argumenten Problemlösungen, die die Bedürfnisse und Präferenzen aller Betroffenen berücksichtigen. </a:t>
            </a:r>
          </a:p>
          <a:p>
            <a:r>
              <a:rPr lang="de-DE" dirty="0"/>
              <a:t>Die Schüler*innen erkennen in ihrer Lebenswelt, wo ihre ethische Kompetenz gefordert ist. Sie prüfen insbesondere bei Wertekonflikten eigene wie auch fremde Sichtweisen verantwortungsbewusst und akzeptieren ggf. auch ethisch begründete Vorstellungen, die den eigenen widersprechen.</a:t>
            </a:r>
          </a:p>
        </p:txBody>
      </p:sp>
    </p:spTree>
    <p:extLst>
      <p:ext uri="{BB962C8B-B14F-4D97-AF65-F5344CB8AC3E}">
        <p14:creationId xmlns:p14="http://schemas.microsoft.com/office/powerpoint/2010/main" val="3767721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Weitere Optionen</a:t>
            </a:r>
          </a:p>
        </p:txBody>
      </p:sp>
      <p:sp>
        <p:nvSpPr>
          <p:cNvPr id="3" name="Inhaltsplatzhalter 2"/>
          <p:cNvSpPr>
            <a:spLocks noGrp="1"/>
          </p:cNvSpPr>
          <p:nvPr>
            <p:ph idx="1"/>
          </p:nvPr>
        </p:nvSpPr>
        <p:spPr/>
        <p:txBody>
          <a:bodyPr/>
          <a:lstStyle/>
          <a:p>
            <a:r>
              <a:rPr lang="de-DE" dirty="0"/>
              <a:t>Alternativ als Doppelstunde </a:t>
            </a:r>
            <a:r>
              <a:rPr lang="de-DE" dirty="0" err="1"/>
              <a:t>konzipierbar</a:t>
            </a:r>
            <a:r>
              <a:rPr lang="de-DE" dirty="0"/>
              <a:t>: </a:t>
            </a:r>
          </a:p>
          <a:p>
            <a:r>
              <a:rPr lang="de-DE" dirty="0"/>
              <a:t>weitere Erarbeitungsphase mit mehr Video-Material</a:t>
            </a:r>
          </a:p>
          <a:p>
            <a:r>
              <a:rPr lang="de-DE" dirty="0"/>
              <a:t>Diskussionsteile verlängern durch weitere Diskussionsfragen</a:t>
            </a:r>
          </a:p>
        </p:txBody>
      </p:sp>
    </p:spTree>
    <p:extLst>
      <p:ext uri="{BB962C8B-B14F-4D97-AF65-F5344CB8AC3E}">
        <p14:creationId xmlns:p14="http://schemas.microsoft.com/office/powerpoint/2010/main" val="3473886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Lehrplanbezug</a:t>
            </a:r>
          </a:p>
        </p:txBody>
      </p:sp>
      <p:sp>
        <p:nvSpPr>
          <p:cNvPr id="3" name="Inhaltsplatzhalter 2"/>
          <p:cNvSpPr>
            <a:spLocks noGrp="1"/>
          </p:cNvSpPr>
          <p:nvPr>
            <p:ph idx="1"/>
          </p:nvPr>
        </p:nvSpPr>
        <p:spPr/>
        <p:txBody>
          <a:bodyPr/>
          <a:lstStyle/>
          <a:p>
            <a:r>
              <a:rPr lang="de-DE" dirty="0"/>
              <a:t>Recht und Gerechtigkeit (Lernbereich 1, 12- Klasse)</a:t>
            </a:r>
          </a:p>
          <a:p>
            <a:r>
              <a:rPr lang="de-DE" dirty="0"/>
              <a:t>Die Schüler*innen wählen in verschiedenen lebenspraktischen Kontexten Kriterien zur Beurteilung der Frage der Gerechtigkeit und wenden diese Kriterien adäquat an. Dabei berücksichtigen sie philosophische Konzepte, (z. B. von Aristoteles, J. </a:t>
            </a:r>
            <a:r>
              <a:rPr lang="de-DE" dirty="0" err="1"/>
              <a:t>Rawls</a:t>
            </a:r>
            <a:r>
              <a:rPr lang="de-DE" dirty="0"/>
              <a:t> und M. Walzer. ) -&gt; von aktuellen Ethikprofessoren</a:t>
            </a:r>
          </a:p>
          <a:p>
            <a:r>
              <a:rPr lang="de-DE" dirty="0"/>
              <a:t>Die Schüler*innen verfolgen den öffentlichen Diskurs über Fragen der Gerechtigkeit in der Gesellschaft und beteiligen sich nach Möglichkeit mit eigenen Beiträgen. </a:t>
            </a:r>
          </a:p>
          <a:p>
            <a:endParaRPr lang="de-DE" dirty="0"/>
          </a:p>
        </p:txBody>
      </p:sp>
    </p:spTree>
    <p:extLst>
      <p:ext uri="{BB962C8B-B14F-4D97-AF65-F5344CB8AC3E}">
        <p14:creationId xmlns:p14="http://schemas.microsoft.com/office/powerpoint/2010/main" val="28349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Lehrplanbezug (Umsetzung nach Anpassung des Materials)</a:t>
            </a:r>
          </a:p>
        </p:txBody>
      </p:sp>
      <p:sp>
        <p:nvSpPr>
          <p:cNvPr id="3" name="Inhaltsplatzhalter 2"/>
          <p:cNvSpPr>
            <a:spLocks noGrp="1"/>
          </p:cNvSpPr>
          <p:nvPr>
            <p:ph idx="1"/>
          </p:nvPr>
        </p:nvSpPr>
        <p:spPr/>
        <p:txBody>
          <a:bodyPr/>
          <a:lstStyle/>
          <a:p>
            <a:r>
              <a:rPr lang="de-DE" dirty="0"/>
              <a:t>Gewissen und Verantwortung (Lernbereich II, 9. Klasse)</a:t>
            </a:r>
          </a:p>
          <a:p>
            <a:r>
              <a:rPr lang="de-DE" dirty="0"/>
              <a:t> Die Schüler*innen analysieren den Zusammenhang zwischen Absicht und Mittel im Hinblick auf die jeweiligen Umstände und Folgen einer Handlung und ihre Verantwortung.</a:t>
            </a:r>
          </a:p>
          <a:p>
            <a:r>
              <a:rPr lang="de-DE" dirty="0"/>
              <a:t>Die Schüler*innen werden sich ihrer Verantwortung gegenüber sich selbst, anderen und der Gesellschaft deutlich bewusst. </a:t>
            </a:r>
          </a:p>
          <a:p>
            <a:pPr marL="0" indent="0">
              <a:buNone/>
            </a:pPr>
            <a:endParaRPr lang="de-DE" dirty="0"/>
          </a:p>
        </p:txBody>
      </p:sp>
    </p:spTree>
    <p:extLst>
      <p:ext uri="{BB962C8B-B14F-4D97-AF65-F5344CB8AC3E}">
        <p14:creationId xmlns:p14="http://schemas.microsoft.com/office/powerpoint/2010/main" val="235768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Wissens- und erkenntnisziele (I)</a:t>
            </a:r>
          </a:p>
        </p:txBody>
      </p:sp>
      <p:sp>
        <p:nvSpPr>
          <p:cNvPr id="3" name="Inhaltsplatzhalter 2"/>
          <p:cNvSpPr>
            <a:spLocks noGrp="1"/>
          </p:cNvSpPr>
          <p:nvPr>
            <p:ph idx="1"/>
          </p:nvPr>
        </p:nvSpPr>
        <p:spPr/>
        <p:txBody>
          <a:bodyPr/>
          <a:lstStyle/>
          <a:p>
            <a:r>
              <a:rPr lang="de-DE" dirty="0"/>
              <a:t>Die </a:t>
            </a:r>
            <a:r>
              <a:rPr lang="de-DE" dirty="0" err="1"/>
              <a:t>Schüler:innen</a:t>
            </a:r>
            <a:r>
              <a:rPr lang="de-DE" dirty="0"/>
              <a:t> wissen am Ende der Einheit,</a:t>
            </a:r>
          </a:p>
          <a:p>
            <a:pPr lvl="1"/>
            <a:r>
              <a:rPr lang="de-DE" dirty="0"/>
              <a:t>Dass Freiheit und Verantwortung in einem unauflösbaren Zusammenhang stehen</a:t>
            </a:r>
          </a:p>
          <a:p>
            <a:pPr lvl="1"/>
            <a:r>
              <a:rPr lang="de-DE" dirty="0"/>
              <a:t>Dass Freiheit sich nur in gesellschaftlichen Zusammenhängen verwirklicht</a:t>
            </a:r>
          </a:p>
          <a:p>
            <a:pPr lvl="1"/>
            <a:r>
              <a:rPr lang="de-DE" dirty="0"/>
              <a:t>Dass auch Ausnahmezustände nicht die gesellschaftliche (rationale) Diskussion aufheben</a:t>
            </a:r>
          </a:p>
          <a:p>
            <a:pPr lvl="1"/>
            <a:r>
              <a:rPr lang="de-DE" dirty="0"/>
              <a:t>Dass der Raum der Freiheit in Zeiten der Pandemie stets neue Einschränkungen erfährt</a:t>
            </a:r>
          </a:p>
        </p:txBody>
      </p:sp>
    </p:spTree>
    <p:extLst>
      <p:ext uri="{BB962C8B-B14F-4D97-AF65-F5344CB8AC3E}">
        <p14:creationId xmlns:p14="http://schemas.microsoft.com/office/powerpoint/2010/main" val="313166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Wissens- und erkenntnisziele (II)</a:t>
            </a:r>
          </a:p>
        </p:txBody>
      </p:sp>
      <p:sp>
        <p:nvSpPr>
          <p:cNvPr id="3" name="Inhaltsplatzhalter 2"/>
          <p:cNvSpPr>
            <a:spLocks noGrp="1"/>
          </p:cNvSpPr>
          <p:nvPr>
            <p:ph idx="1"/>
          </p:nvPr>
        </p:nvSpPr>
        <p:spPr/>
        <p:txBody>
          <a:bodyPr/>
          <a:lstStyle/>
          <a:p>
            <a:r>
              <a:rPr lang="de-DE" dirty="0"/>
              <a:t>Die </a:t>
            </a:r>
            <a:r>
              <a:rPr lang="de-DE" dirty="0" err="1"/>
              <a:t>Schüler:innen</a:t>
            </a:r>
            <a:r>
              <a:rPr lang="de-DE" dirty="0"/>
              <a:t> erkennen am Ende der Einheit,</a:t>
            </a:r>
          </a:p>
          <a:p>
            <a:pPr lvl="1"/>
            <a:r>
              <a:rPr lang="de-DE" dirty="0"/>
              <a:t>Dass kollektive Einschränkungen des Freiheitsraumes nicht die Verantwortung der ethischen Prüfung durch den Einzelnen aufheben</a:t>
            </a:r>
          </a:p>
          <a:p>
            <a:pPr lvl="1"/>
            <a:r>
              <a:rPr lang="de-DE" dirty="0"/>
              <a:t>Dass Werte und Grundrechte in einem stetigen Abwägungsverhältnis zueinander stehen</a:t>
            </a:r>
          </a:p>
        </p:txBody>
      </p:sp>
    </p:spTree>
    <p:extLst>
      <p:ext uri="{BB962C8B-B14F-4D97-AF65-F5344CB8AC3E}">
        <p14:creationId xmlns:p14="http://schemas.microsoft.com/office/powerpoint/2010/main" val="125719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83739-1E5E-F848-8067-BB36BDB0DC90}"/>
              </a:ext>
            </a:extLst>
          </p:cNvPr>
          <p:cNvSpPr>
            <a:spLocks noGrp="1"/>
          </p:cNvSpPr>
          <p:nvPr>
            <p:ph type="title"/>
          </p:nvPr>
        </p:nvSpPr>
        <p:spPr>
          <a:xfrm>
            <a:off x="2231136" y="351232"/>
            <a:ext cx="7729728" cy="1188720"/>
          </a:xfrm>
        </p:spPr>
        <p:txBody>
          <a:bodyPr/>
          <a:lstStyle/>
          <a:p>
            <a:r>
              <a:rPr lang="de-DE" dirty="0"/>
              <a:t>Sachanalyse</a:t>
            </a:r>
          </a:p>
        </p:txBody>
      </p:sp>
      <p:sp>
        <p:nvSpPr>
          <p:cNvPr id="3" name="Inhaltsplatzhalter 2">
            <a:extLst>
              <a:ext uri="{FF2B5EF4-FFF2-40B4-BE49-F238E27FC236}">
                <a16:creationId xmlns:a16="http://schemas.microsoft.com/office/drawing/2014/main" id="{30394D9B-325A-784B-A3D9-222C923C2AE7}"/>
              </a:ext>
            </a:extLst>
          </p:cNvPr>
          <p:cNvSpPr>
            <a:spLocks noGrp="1"/>
          </p:cNvSpPr>
          <p:nvPr>
            <p:ph idx="1"/>
          </p:nvPr>
        </p:nvSpPr>
        <p:spPr>
          <a:xfrm>
            <a:off x="972273" y="1801368"/>
            <a:ext cx="10671859" cy="4321640"/>
          </a:xfrm>
        </p:spPr>
        <p:txBody>
          <a:bodyPr>
            <a:normAutofit fontScale="92500" lnSpcReduction="20000"/>
          </a:bodyPr>
          <a:lstStyle/>
          <a:p>
            <a:pPr marL="0" indent="0" algn="just">
              <a:buNone/>
            </a:pPr>
            <a:r>
              <a:rPr lang="de-DE" sz="2400" dirty="0"/>
              <a:t>Thema der Unterrichtsstunde sind die Voraussetzungen und Auswirkungen der freiheitseinschränkenden Maßnahmen im Zuge der Covid19-Pandemie zum Schutz bestimmter Bevölkerungsgruppen sowie das Verhältnis, in dem der Freiheitsraum des Einzelnen und der Staat stehen und wie sich dieses in Zeiten der Pandemie verändert. Wichtige Fragen hierbei sind nach welchen Kriterien Entscheidungsträger über die Maßnahmen entscheiden sollten, welche Folgen die Einschränkungen für das Leben der Individuen haben und ob diese im Sinne der Betroffenen sind.  Hierzu werden als Material Ausschnitte aus einer Diskussion zwischen den beiden Professoren für praktische Philosophie/ Ethik Christian </a:t>
            </a:r>
            <a:r>
              <a:rPr lang="de-DE" sz="2400" dirty="0" err="1"/>
              <a:t>Illies</a:t>
            </a:r>
            <a:r>
              <a:rPr lang="de-DE" sz="2400" dirty="0"/>
              <a:t> und Michael Spieker herangezogen. Inhaltlich wird von den beiden Parteien jeweils die Freiheit (im weitesten Sinn) als Wert und Grundrecht thematisiert, da sie bei der Bestimmung von Maßnahmen am meisten betroffen ist. Vor allem auf das Recht auf Selbstbestimmung und freie Entscheidungstätigkeiten wird rekurriert. Während Prof. Spieker diese für unveräußerlich und durch nichts einzuschränken hält, findet Prof. </a:t>
            </a:r>
            <a:r>
              <a:rPr lang="de-DE" sz="2400" dirty="0" err="1"/>
              <a:t>Illies</a:t>
            </a:r>
            <a:r>
              <a:rPr lang="de-DE" sz="2400" dirty="0"/>
              <a:t> Beschneidungen der individuellen Freiheit durch den Staat in Ausnahmesituationen angebracht, da sie zum Schutz bestimmter Bevölkerungsgruppen dienen.</a:t>
            </a:r>
          </a:p>
          <a:p>
            <a:endParaRPr lang="de-DE" dirty="0"/>
          </a:p>
          <a:p>
            <a:pPr marL="0" indent="0">
              <a:buNone/>
            </a:pPr>
            <a:endParaRPr lang="de-DE" dirty="0"/>
          </a:p>
        </p:txBody>
      </p:sp>
    </p:spTree>
    <p:extLst>
      <p:ext uri="{BB962C8B-B14F-4D97-AF65-F5344CB8AC3E}">
        <p14:creationId xmlns:p14="http://schemas.microsoft.com/office/powerpoint/2010/main" val="277049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3FD89D-00FE-4F42-9B32-33C2BE57E8F8}"/>
              </a:ext>
            </a:extLst>
          </p:cNvPr>
          <p:cNvSpPr>
            <a:spLocks noGrp="1"/>
          </p:cNvSpPr>
          <p:nvPr>
            <p:ph idx="1"/>
          </p:nvPr>
        </p:nvSpPr>
        <p:spPr>
          <a:xfrm>
            <a:off x="833376" y="1585731"/>
            <a:ext cx="10752881" cy="3854370"/>
          </a:xfrm>
        </p:spPr>
        <p:txBody>
          <a:bodyPr>
            <a:normAutofit/>
          </a:bodyPr>
          <a:lstStyle/>
          <a:p>
            <a:pPr marL="0" indent="0" algn="just">
              <a:buNone/>
            </a:pPr>
            <a:r>
              <a:rPr lang="de-DE" sz="2200" dirty="0"/>
              <a:t>Die beiden Positionen können gegeneinander vor allem hinsichtlich der Gewichtung der Werte Freiheit und Sicherheit aufgeschlüsselt werden. Auch die politisch-philosophische Überlegung, inwieweit ein Staat die Lebensführung einzelner Individuen bestimmen darf, spielt eine große Rolle. Hier prallen die Position des prinzipienfesten Freiheitsfreundes Spieker und der und eine Art abgeklärter Absolutismus von </a:t>
            </a:r>
            <a:r>
              <a:rPr lang="de-DE" sz="2200" dirty="0" err="1"/>
              <a:t>Illies</a:t>
            </a:r>
            <a:r>
              <a:rPr lang="de-DE" sz="2200" dirty="0"/>
              <a:t> aufeinander. Während bei ersterem individuelle Willensentscheidungen vor staatlichen Befugnissen im Sinne eines verantwortungsbewussten Liberalismus vorherrschen sollten, um das Leben in einem sozialen Gefüge praktikabel zu machen, sieht </a:t>
            </a:r>
            <a:r>
              <a:rPr lang="de-DE" sz="2200" dirty="0" err="1"/>
              <a:t>zweitere</a:t>
            </a:r>
            <a:r>
              <a:rPr lang="de-DE" sz="2200" dirty="0"/>
              <a:t> politische Weltanschauung Festlegungen und Bestimmungen durch den Staat in Form eines Gesellschaftsvertrags für das menschliche Zusammenleben als unbedingt notwendig an. In diesem Züge dürfen die Freiheitsrechte des Einzelnen zum Wohle der Gemeinschaft auch staatlich weiter eingeschränkt werden.</a:t>
            </a:r>
          </a:p>
          <a:p>
            <a:endParaRPr lang="de-DE" dirty="0"/>
          </a:p>
        </p:txBody>
      </p:sp>
    </p:spTree>
    <p:extLst>
      <p:ext uri="{BB962C8B-B14F-4D97-AF65-F5344CB8AC3E}">
        <p14:creationId xmlns:p14="http://schemas.microsoft.com/office/powerpoint/2010/main" val="148033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Problemaufriss/ Hinführung</a:t>
            </a:r>
          </a:p>
        </p:txBody>
      </p:sp>
      <p:sp>
        <p:nvSpPr>
          <p:cNvPr id="3" name="Inhaltsplatzhalter 2"/>
          <p:cNvSpPr>
            <a:spLocks noGrp="1"/>
          </p:cNvSpPr>
          <p:nvPr>
            <p:ph idx="1"/>
          </p:nvPr>
        </p:nvSpPr>
        <p:spPr/>
        <p:txBody>
          <a:bodyPr/>
          <a:lstStyle/>
          <a:p>
            <a:endParaRPr lang="de-DE" dirty="0"/>
          </a:p>
          <a:p>
            <a:endParaRPr lang="de-DE" dirty="0"/>
          </a:p>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219791599"/>
              </p:ext>
            </p:extLst>
          </p:nvPr>
        </p:nvGraphicFramePr>
        <p:xfrm>
          <a:off x="2090459" y="2439052"/>
          <a:ext cx="8127999" cy="30276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898654606"/>
                    </a:ext>
                  </a:extLst>
                </a:gridCol>
                <a:gridCol w="2709333">
                  <a:extLst>
                    <a:ext uri="{9D8B030D-6E8A-4147-A177-3AD203B41FA5}">
                      <a16:colId xmlns:a16="http://schemas.microsoft.com/office/drawing/2014/main" val="3983243908"/>
                    </a:ext>
                  </a:extLst>
                </a:gridCol>
                <a:gridCol w="2709333">
                  <a:extLst>
                    <a:ext uri="{9D8B030D-6E8A-4147-A177-3AD203B41FA5}">
                      <a16:colId xmlns:a16="http://schemas.microsoft.com/office/drawing/2014/main" val="1686595858"/>
                    </a:ext>
                  </a:extLst>
                </a:gridCol>
              </a:tblGrid>
              <a:tr h="370840">
                <a:tc>
                  <a:txBody>
                    <a:bodyPr/>
                    <a:lstStyle/>
                    <a:p>
                      <a:r>
                        <a:rPr lang="de-DE" dirty="0"/>
                        <a:t>Zeit</a:t>
                      </a:r>
                    </a:p>
                  </a:txBody>
                  <a:tcPr/>
                </a:tc>
                <a:tc>
                  <a:txBody>
                    <a:bodyPr/>
                    <a:lstStyle/>
                    <a:p>
                      <a:r>
                        <a:rPr lang="de-DE" dirty="0"/>
                        <a:t>Lehr-Lern-Interaktion</a:t>
                      </a:r>
                    </a:p>
                  </a:txBody>
                  <a:tcPr/>
                </a:tc>
                <a:tc>
                  <a:txBody>
                    <a:bodyPr/>
                    <a:lstStyle/>
                    <a:p>
                      <a:r>
                        <a:rPr lang="de-DE" dirty="0"/>
                        <a:t>Medium</a:t>
                      </a:r>
                    </a:p>
                  </a:txBody>
                  <a:tcPr/>
                </a:tc>
                <a:extLst>
                  <a:ext uri="{0D108BD9-81ED-4DB2-BD59-A6C34878D82A}">
                    <a16:rowId xmlns:a16="http://schemas.microsoft.com/office/drawing/2014/main" val="652406251"/>
                  </a:ext>
                </a:extLst>
              </a:tr>
              <a:tr h="370840">
                <a:tc>
                  <a:txBody>
                    <a:bodyPr/>
                    <a:lstStyle/>
                    <a:p>
                      <a:r>
                        <a:rPr lang="de-DE" dirty="0"/>
                        <a:t>Video</a:t>
                      </a:r>
                      <a:r>
                        <a:rPr lang="de-DE" baseline="0" dirty="0"/>
                        <a:t> I – 1:20 min.</a:t>
                      </a:r>
                      <a:endParaRPr lang="de-DE" dirty="0"/>
                    </a:p>
                  </a:txBody>
                  <a:tcPr/>
                </a:tc>
                <a:tc>
                  <a:txBody>
                    <a:bodyPr/>
                    <a:lstStyle/>
                    <a:p>
                      <a:r>
                        <a:rPr lang="de-DE" dirty="0"/>
                        <a:t>Anschauen des Videos</a:t>
                      </a:r>
                    </a:p>
                  </a:txBody>
                  <a:tcPr/>
                </a:tc>
                <a:tc>
                  <a:txBody>
                    <a:bodyPr/>
                    <a:lstStyle/>
                    <a:p>
                      <a:r>
                        <a:rPr lang="de-DE" dirty="0"/>
                        <a:t>PPP</a:t>
                      </a:r>
                    </a:p>
                  </a:txBody>
                  <a:tcPr/>
                </a:tc>
                <a:extLst>
                  <a:ext uri="{0D108BD9-81ED-4DB2-BD59-A6C34878D82A}">
                    <a16:rowId xmlns:a16="http://schemas.microsoft.com/office/drawing/2014/main" val="3165046279"/>
                  </a:ext>
                </a:extLst>
              </a:tr>
              <a:tr h="370840">
                <a:tc>
                  <a:txBody>
                    <a:bodyPr/>
                    <a:lstStyle/>
                    <a:p>
                      <a:r>
                        <a:rPr lang="de-DE" dirty="0"/>
                        <a:t>Gesamt:</a:t>
                      </a:r>
                      <a:r>
                        <a:rPr lang="de-DE" baseline="0" dirty="0"/>
                        <a:t> 5 min.</a:t>
                      </a:r>
                      <a:endParaRPr lang="de-DE" dirty="0"/>
                    </a:p>
                  </a:txBody>
                  <a:tcPr/>
                </a:tc>
                <a:tc>
                  <a:txBody>
                    <a:bodyPr/>
                    <a:lstStyle/>
                    <a:p>
                      <a:r>
                        <a:rPr lang="de-DE" dirty="0"/>
                        <a:t>Beschreibt, welche Situation im Video geschildert wird!</a:t>
                      </a:r>
                    </a:p>
                    <a:p>
                      <a:r>
                        <a:rPr lang="de-DE" dirty="0"/>
                        <a:t>(Frage</a:t>
                      </a:r>
                      <a:r>
                        <a:rPr lang="de-DE" baseline="0" dirty="0"/>
                        <a:t> durchgängig sichtbar über Overhead/</a:t>
                      </a:r>
                      <a:r>
                        <a:rPr lang="de-DE" baseline="0" dirty="0" err="1"/>
                        <a:t>Beamer</a:t>
                      </a:r>
                      <a:r>
                        <a:rPr lang="de-DE" baseline="0" dirty="0"/>
                        <a:t>)</a:t>
                      </a:r>
                    </a:p>
                    <a:p>
                      <a:endParaRPr lang="de-DE" baseline="0" dirty="0"/>
                    </a:p>
                    <a:p>
                      <a:r>
                        <a:rPr lang="de-DE" baseline="0" dirty="0">
                          <a:sym typeface="Wingdings" panose="05000000000000000000" pitchFamily="2" charset="2"/>
                        </a:rPr>
                        <a:t> Beantwortung der Frage im Plenum</a:t>
                      </a:r>
                      <a:endParaRPr lang="de-DE" dirty="0"/>
                    </a:p>
                  </a:txBody>
                  <a:tcPr/>
                </a:tc>
                <a:tc>
                  <a:txBody>
                    <a:bodyPr/>
                    <a:lstStyle/>
                    <a:p>
                      <a:r>
                        <a:rPr lang="de-DE" dirty="0"/>
                        <a:t>Overhead/</a:t>
                      </a:r>
                      <a:r>
                        <a:rPr lang="de-DE" dirty="0" err="1"/>
                        <a:t>Beamer</a:t>
                      </a:r>
                      <a:endParaRPr lang="de-DE" dirty="0"/>
                    </a:p>
                  </a:txBody>
                  <a:tcPr/>
                </a:tc>
                <a:extLst>
                  <a:ext uri="{0D108BD9-81ED-4DB2-BD59-A6C34878D82A}">
                    <a16:rowId xmlns:a16="http://schemas.microsoft.com/office/drawing/2014/main" val="2041702781"/>
                  </a:ext>
                </a:extLst>
              </a:tr>
            </a:tbl>
          </a:graphicData>
        </a:graphic>
      </p:graphicFrame>
    </p:spTree>
    <p:extLst>
      <p:ext uri="{BB962C8B-B14F-4D97-AF65-F5344CB8AC3E}">
        <p14:creationId xmlns:p14="http://schemas.microsoft.com/office/powerpoint/2010/main" val="115559079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TM10001115[[fn=Paket]]</Template>
  <TotalTime>0</TotalTime>
  <Words>1042</Words>
  <Application>Microsoft Office PowerPoint</Application>
  <PresentationFormat>Breitbild</PresentationFormat>
  <Paragraphs>98</Paragraphs>
  <Slides>20</Slides>
  <Notes>0</Notes>
  <HiddenSlides>0</HiddenSlides>
  <MMClips>5</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Parcel</vt:lpstr>
      <vt:lpstr>Die Freiheit in Zeiten der Pandemie</vt:lpstr>
      <vt:lpstr>Lehrplanbezug</vt:lpstr>
      <vt:lpstr>Lehrplanbezug</vt:lpstr>
      <vt:lpstr>Lehrplanbezug (Umsetzung nach Anpassung des Materials)</vt:lpstr>
      <vt:lpstr>Wissens- und erkenntnisziele (I)</vt:lpstr>
      <vt:lpstr>Wissens- und erkenntnisziele (II)</vt:lpstr>
      <vt:lpstr>Sachanalyse</vt:lpstr>
      <vt:lpstr>PowerPoint-Präsentation</vt:lpstr>
      <vt:lpstr>Problemaufriss/ Hinführung</vt:lpstr>
      <vt:lpstr>Video I</vt:lpstr>
      <vt:lpstr>Problemerarbeitung/Erarbeitungsphase: Leitfrage 1</vt:lpstr>
      <vt:lpstr>Problemerarbeitung/Erarbeitungsphase: Leitfrage 1</vt:lpstr>
      <vt:lpstr>Problemerarbeitung/Erarbeitungsphase: Leitfrage 1</vt:lpstr>
      <vt:lpstr>Sicherung i</vt:lpstr>
      <vt:lpstr>Leitfrage 2</vt:lpstr>
      <vt:lpstr>Leitfrage 2</vt:lpstr>
      <vt:lpstr>Leitfrage 2</vt:lpstr>
      <vt:lpstr>Sicherung 2</vt:lpstr>
      <vt:lpstr>Intensivierungsphase: Leitfrage 3</vt:lpstr>
      <vt:lpstr>Weitere Optionen</vt:lpstr>
    </vt:vector>
  </TitlesOfParts>
  <Company>Uni-Bamberg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Freiheit in Zeiten der Pandemie</dc:title>
  <dc:creator>Meisel, Sebastian</dc:creator>
  <cp:lastModifiedBy>Sarah Weichlein</cp:lastModifiedBy>
  <cp:revision>20</cp:revision>
  <dcterms:created xsi:type="dcterms:W3CDTF">2021-02-03T14:15:53Z</dcterms:created>
  <dcterms:modified xsi:type="dcterms:W3CDTF">2021-06-16T16:23:39Z</dcterms:modified>
</cp:coreProperties>
</file>