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3" r:id="rId2"/>
  </p:sldMasterIdLst>
  <p:notesMasterIdLst>
    <p:notesMasterId r:id="rId39"/>
  </p:notesMasterIdLst>
  <p:handoutMasterIdLst>
    <p:handoutMasterId r:id="rId40"/>
  </p:handoutMasterIdLst>
  <p:sldIdLst>
    <p:sldId id="349" r:id="rId3"/>
    <p:sldId id="387" r:id="rId4"/>
    <p:sldId id="405" r:id="rId5"/>
    <p:sldId id="389" r:id="rId6"/>
    <p:sldId id="391" r:id="rId7"/>
    <p:sldId id="392" r:id="rId8"/>
    <p:sldId id="408" r:id="rId9"/>
    <p:sldId id="401" r:id="rId10"/>
    <p:sldId id="404" r:id="rId11"/>
    <p:sldId id="362" r:id="rId12"/>
    <p:sldId id="406" r:id="rId13"/>
    <p:sldId id="367" r:id="rId14"/>
    <p:sldId id="368" r:id="rId15"/>
    <p:sldId id="411" r:id="rId16"/>
    <p:sldId id="371" r:id="rId17"/>
    <p:sldId id="373" r:id="rId18"/>
    <p:sldId id="412" r:id="rId19"/>
    <p:sldId id="374" r:id="rId20"/>
    <p:sldId id="375" r:id="rId21"/>
    <p:sldId id="376" r:id="rId22"/>
    <p:sldId id="378" r:id="rId23"/>
    <p:sldId id="379" r:id="rId24"/>
    <p:sldId id="380" r:id="rId25"/>
    <p:sldId id="381" r:id="rId26"/>
    <p:sldId id="386" r:id="rId27"/>
    <p:sldId id="409" r:id="rId28"/>
    <p:sldId id="385" r:id="rId29"/>
    <p:sldId id="363" r:id="rId30"/>
    <p:sldId id="364" r:id="rId31"/>
    <p:sldId id="365" r:id="rId32"/>
    <p:sldId id="396" r:id="rId33"/>
    <p:sldId id="399" r:id="rId34"/>
    <p:sldId id="410" r:id="rId35"/>
    <p:sldId id="398" r:id="rId36"/>
    <p:sldId id="397" r:id="rId37"/>
    <p:sldId id="336" r:id="rId38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0504D"/>
    <a:srgbClr val="000000"/>
    <a:srgbClr val="9AB7DA"/>
    <a:srgbClr val="8AA3EA"/>
    <a:srgbClr val="5DA5ED"/>
    <a:srgbClr val="5CBAEE"/>
    <a:srgbClr val="6FBBF9"/>
    <a:srgbClr val="6AC9FE"/>
    <a:srgbClr val="9BB2E5"/>
    <a:srgbClr val="92ABE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517" autoAdjust="0"/>
    <p:restoredTop sz="85735" autoAdjust="0"/>
  </p:normalViewPr>
  <p:slideViewPr>
    <p:cSldViewPr>
      <p:cViewPr varScale="1">
        <p:scale>
          <a:sx n="60" d="100"/>
          <a:sy n="60" d="100"/>
        </p:scale>
        <p:origin x="1812" y="4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3656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handoutMaster" Target="handoutMasters/handoutMaster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338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EBAF72D-5156-4806-AD86-7DB26CE52630}" type="datetimeFigureOut">
              <a:rPr lang="en-US" smtClean="0"/>
              <a:pPr/>
              <a:t>11/7/2024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338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85308B2-5B7E-423E-94ED-ABD3D1BB2DA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171597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338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DA14C3F-CE34-46F8-858C-1FA2DF9C2641}" type="datetimeFigureOut">
              <a:rPr lang="en-US" smtClean="0"/>
              <a:pPr/>
              <a:t>11/7/2024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675" y="4416425"/>
            <a:ext cx="5607050" cy="41830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338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CE6B81E-18F2-468E-8AAE-7C0452ECF56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4841918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E6B81E-18F2-468E-8AAE-7C0452ECF564}" type="slidenum">
              <a:rPr lang="en-US" smtClean="0"/>
              <a:pPr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7601207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fontAlgn="auto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lang="en-US" sz="1200" dirty="0">
              <a:solidFill>
                <a:srgbClr val="4A78B0"/>
              </a:solidFill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E6B81E-18F2-468E-8AAE-7C0452ECF564}" type="slidenum">
              <a:rPr lang="en-US" smtClean="0"/>
              <a:pPr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4044424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E6B81E-18F2-468E-8AAE-7C0452ECF564}" type="slidenum">
              <a:rPr lang="en-US" smtClean="0"/>
              <a:pPr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9600237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E6B81E-18F2-468E-8AAE-7C0452ECF564}" type="slidenum">
              <a:rPr lang="en-US" smtClean="0"/>
              <a:pPr/>
              <a:t>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8430464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73477E1-1CD2-4705-A39C-586756181C50}" type="slidenum">
              <a:rPr lang="en-US" smtClean="0"/>
              <a:pPr>
                <a:defRPr/>
              </a:pPr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746343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BBDFA3-7AA1-4992-9F66-719100295FC0}" type="datetime1">
              <a:rPr lang="en-US" smtClean="0"/>
              <a:pPr/>
              <a:t>11/7/2024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C95303-323D-424E-99EF-1FA73FBF7F5D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B66205-14E1-4241-B245-9758D1F73867}" type="datetime1">
              <a:rPr lang="en-US" smtClean="0"/>
              <a:pPr/>
              <a:t>11/7/2024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C95303-323D-424E-99EF-1FA73FBF7F5D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E3C943-9E8C-4B86-997C-B2500C0ED922}" type="datetime1">
              <a:rPr lang="en-US" smtClean="0"/>
              <a:pPr/>
              <a:t>11/7/2024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C95303-323D-424E-99EF-1FA73FBF7F5D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E239F3-7886-42B9-917E-75E9B3729873}" type="datetime1">
              <a:rPr lang="en-US" smtClean="0"/>
              <a:pPr/>
              <a:t>11/7/2024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C95303-323D-424E-99EF-1FA73FBF7F5D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0" y="1981200"/>
            <a:ext cx="7772400" cy="1470025"/>
          </a:xfrm>
        </p:spPr>
        <p:txBody>
          <a:bodyPr/>
          <a:lstStyle>
            <a:lvl1pPr>
              <a:defRPr>
                <a:solidFill>
                  <a:srgbClr val="25498B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CCCF66-7CAF-404F-980C-AF23FDFE5C8C}" type="datetime1">
              <a:rPr lang="en-US" smtClean="0"/>
              <a:pPr/>
              <a:t>11/7/2024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16622B-5242-4B7D-8933-E1CB2CB7150F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304800"/>
            <a:ext cx="5715000" cy="533400"/>
          </a:xfrm>
        </p:spPr>
        <p:txBody>
          <a:bodyPr>
            <a:noAutofit/>
          </a:bodyPr>
          <a:lstStyle>
            <a:lvl1pPr algn="l">
              <a:defRPr sz="2800">
                <a:solidFill>
                  <a:schemeClr val="bg1"/>
                </a:solidFill>
                <a:latin typeface="Futura Md BT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E5A654-B8F4-41E8-9225-1E2FBA91D6C2}" type="datetime1">
              <a:rPr lang="en-US" smtClean="0"/>
              <a:pPr/>
              <a:t>11/7/2024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16622B-5242-4B7D-8933-E1CB2CB7150F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0F269F-A8DA-4E8F-A214-6632C9DEE456}" type="datetime1">
              <a:rPr lang="en-US" smtClean="0"/>
              <a:pPr/>
              <a:t>11/7/2024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16622B-5242-4B7D-8933-E1CB2CB7150F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6DA9FB-F185-4BC1-938C-F27B2F5819DC}" type="datetime1">
              <a:rPr lang="en-US" smtClean="0"/>
              <a:pPr/>
              <a:t>11/7/2024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16622B-5242-4B7D-8933-E1CB2CB7150F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715D19-30FF-4C51-9B05-DE417605E30A}" type="datetime1">
              <a:rPr lang="en-US" smtClean="0"/>
              <a:pPr/>
              <a:t>11/7/2024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16622B-5242-4B7D-8933-E1CB2CB7150F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BF452A-5EBF-4120-A6C3-B245C937F5DF}" type="datetime1">
              <a:rPr lang="en-US" smtClean="0"/>
              <a:pPr/>
              <a:t>11/7/2024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16622B-5242-4B7D-8933-E1CB2CB7150F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E02EB9-FA4B-40BD-8C55-875B891BE763}" type="datetime1">
              <a:rPr lang="en-US" smtClean="0"/>
              <a:pPr/>
              <a:t>11/7/2024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16622B-5242-4B7D-8933-E1CB2CB7150F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6A2210-FC97-45BF-ADE6-184EACC19D90}" type="datetime1">
              <a:rPr lang="en-US" smtClean="0"/>
              <a:pPr/>
              <a:t>11/7/2024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C95303-323D-424E-99EF-1FA73FBF7F5D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A22233-EBF4-4B52-B5C8-290F6698F583}" type="datetime1">
              <a:rPr lang="en-US" smtClean="0"/>
              <a:pPr/>
              <a:t>11/7/2024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16622B-5242-4B7D-8933-E1CB2CB7150F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A1C4A-8E58-4DAC-A462-B23CFF5A86E8}" type="datetime1">
              <a:rPr lang="en-US" smtClean="0"/>
              <a:pPr/>
              <a:t>11/7/2024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16622B-5242-4B7D-8933-E1CB2CB7150F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94B3CF-008D-4518-945A-56F942963A3B}" type="datetime1">
              <a:rPr lang="en-US" smtClean="0"/>
              <a:pPr/>
              <a:t>11/7/2024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16622B-5242-4B7D-8933-E1CB2CB7150F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7ECA55-D059-4284-B5C6-35797801C10C}" type="datetime1">
              <a:rPr lang="en-US" smtClean="0"/>
              <a:pPr/>
              <a:t>11/7/2024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16622B-5242-4B7D-8933-E1CB2CB7150F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BBEBF6-09D1-4BE0-B8FA-F70B5B7F200B}" type="datetime1">
              <a:rPr lang="en-US" smtClean="0"/>
              <a:pPr/>
              <a:t>11/7/2024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C95303-323D-424E-99EF-1FA73FBF7F5D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8E152A-255D-427F-AE16-24D9D664C5C6}" type="datetime1">
              <a:rPr lang="en-US" smtClean="0"/>
              <a:pPr/>
              <a:t>11/7/2024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C95303-323D-424E-99EF-1FA73FBF7F5D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58CE12-76B4-46AD-8A0D-9EAAF1673328}" type="datetime1">
              <a:rPr lang="en-US" smtClean="0"/>
              <a:pPr/>
              <a:t>11/7/2024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C95303-323D-424E-99EF-1FA73FBF7F5D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47D3C8-EC0F-44B2-B245-E88CBBBD69A3}" type="datetime1">
              <a:rPr lang="en-US" smtClean="0"/>
              <a:pPr/>
              <a:t>11/7/2024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C95303-323D-424E-99EF-1FA73FBF7F5D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CD12BA-E986-4754-8EC8-364295EF5FA2}" type="datetime1">
              <a:rPr lang="en-US" smtClean="0"/>
              <a:pPr/>
              <a:t>11/7/2024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C95303-323D-424E-99EF-1FA73FBF7F5D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4917A2-DCAC-439B-B054-217B9E1B7A76}" type="datetime1">
              <a:rPr lang="en-US" smtClean="0"/>
              <a:pPr/>
              <a:t>11/7/2024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C95303-323D-424E-99EF-1FA73FBF7F5D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072C7D-641B-44A3-8749-8ED12DA782CD}" type="datetime1">
              <a:rPr lang="en-US" smtClean="0"/>
              <a:pPr/>
              <a:t>11/7/2024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C95303-323D-424E-99EF-1FA73FBF7F5D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image" Target="../media/image2.gi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51F3ACC-315F-4C69-865B-009596C5565B}" type="datetime1">
              <a:rPr lang="en-US" smtClean="0"/>
              <a:pPr/>
              <a:t>11/7/2024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9C95303-323D-424E-99EF-1FA73FBF7F5D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84A0027-DA7C-41E6-A363-11D7BC7B1939}" type="datetime1">
              <a:rPr lang="en-US" smtClean="0"/>
              <a:pPr/>
              <a:t>11/7/2024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616622B-5242-4B7D-8933-E1CB2CB7150F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7" name="Picture 6" descr="MattPowerpointTemplate.jpg"/>
          <p:cNvPicPr>
            <a:picLocks noChangeAspect="1"/>
          </p:cNvPicPr>
          <p:nvPr userDrawn="1"/>
        </p:nvPicPr>
        <p:blipFill>
          <a:blip r:embed="rId13" cstate="print"/>
          <a:stretch>
            <a:fillRect/>
          </a:stretch>
        </p:blipFill>
        <p:spPr>
          <a:xfrm>
            <a:off x="4572" y="4572"/>
            <a:ext cx="9134856" cy="6848856"/>
          </a:xfrm>
          <a:prstGeom prst="rect">
            <a:avLst/>
          </a:prstGeom>
        </p:spPr>
      </p:pic>
      <p:sp>
        <p:nvSpPr>
          <p:cNvPr id="9" name="Rectangle 8"/>
          <p:cNvSpPr/>
          <p:nvPr userDrawn="1"/>
        </p:nvSpPr>
        <p:spPr>
          <a:xfrm>
            <a:off x="5715000" y="304800"/>
            <a:ext cx="990600" cy="609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8" name="Picture 4" descr="I:\Communication\design\Logos\de_logo_gross.gif"/>
          <p:cNvPicPr>
            <a:picLocks noChangeAspect="1" noChangeArrowheads="1"/>
          </p:cNvPicPr>
          <p:nvPr userDrawn="1"/>
        </p:nvPicPr>
        <p:blipFill>
          <a:blip r:embed="rId14" cstate="print"/>
          <a:srcRect b="23533"/>
          <a:stretch>
            <a:fillRect/>
          </a:stretch>
        </p:blipFill>
        <p:spPr bwMode="auto">
          <a:xfrm>
            <a:off x="5816598" y="321734"/>
            <a:ext cx="815585" cy="530008"/>
          </a:xfrm>
          <a:prstGeom prst="rect">
            <a:avLst/>
          </a:prstGeom>
          <a:noFill/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24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4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4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4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9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4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4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4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4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35.jpeg"/><Relationship Id="rId5" Type="http://schemas.openxmlformats.org/officeDocument/2006/relationships/image" Target="../media/image34.png"/><Relationship Id="rId4" Type="http://schemas.openxmlformats.org/officeDocument/2006/relationships/image" Target="../media/image33.jpe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39.png"/><Relationship Id="rId5" Type="http://schemas.openxmlformats.org/officeDocument/2006/relationships/image" Target="../media/image38.jpeg"/><Relationship Id="rId4" Type="http://schemas.openxmlformats.org/officeDocument/2006/relationships/image" Target="../media/image37.jpeg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4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12" Type="http://schemas.openxmlformats.org/officeDocument/2006/relationships/image" Target="../media/image2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14.png"/><Relationship Id="rId11" Type="http://schemas.openxmlformats.org/officeDocument/2006/relationships/image" Target="../media/image19.jpeg"/><Relationship Id="rId5" Type="http://schemas.openxmlformats.org/officeDocument/2006/relationships/image" Target="../media/image13.png"/><Relationship Id="rId10" Type="http://schemas.openxmlformats.org/officeDocument/2006/relationships/image" Target="../media/image18.png"/><Relationship Id="rId4" Type="http://schemas.openxmlformats.org/officeDocument/2006/relationships/image" Target="../media/image12.png"/><Relationship Id="rId9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BER-NYC_Cover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562" y="4565"/>
            <a:ext cx="9134875" cy="684887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2550" y="2514600"/>
            <a:ext cx="3416300" cy="2514600"/>
          </a:xfrm>
        </p:spPr>
        <p:txBody>
          <a:bodyPr>
            <a:normAutofit/>
          </a:bodyPr>
          <a:lstStyle/>
          <a:p>
            <a:r>
              <a:rPr lang="en-US" sz="2100" b="1" dirty="0">
                <a:solidFill>
                  <a:srgbClr val="305480"/>
                </a:solidFill>
                <a:latin typeface="Futura Md BT" panose="020B0802020204020204" pitchFamily="34" charset="0"/>
              </a:rPr>
              <a:t>PRAKTIKUM IN DEN USA</a:t>
            </a:r>
            <a:br>
              <a:rPr lang="en-US" sz="2100" b="1" dirty="0">
                <a:solidFill>
                  <a:srgbClr val="305480"/>
                </a:solidFill>
                <a:latin typeface="Futura Md BT" panose="020B0802020204020204" pitchFamily="34" charset="0"/>
              </a:rPr>
            </a:br>
            <a:r>
              <a:rPr lang="en-US" sz="2100" b="1" dirty="0">
                <a:solidFill>
                  <a:srgbClr val="305480"/>
                </a:solidFill>
                <a:latin typeface="Futura Md BT" panose="020B0802020204020204" pitchFamily="34" charset="0"/>
              </a:rPr>
              <a:t>&amp;</a:t>
            </a:r>
            <a:br>
              <a:rPr lang="en-US" sz="2100" b="1" dirty="0">
                <a:solidFill>
                  <a:srgbClr val="305480"/>
                </a:solidFill>
                <a:latin typeface="Futura Md BT" panose="020B0802020204020204" pitchFamily="34" charset="0"/>
              </a:rPr>
            </a:br>
            <a:r>
              <a:rPr lang="en-US" sz="2100" b="1" dirty="0">
                <a:solidFill>
                  <a:srgbClr val="305480"/>
                </a:solidFill>
                <a:latin typeface="Futura Md BT" panose="020B0802020204020204" pitchFamily="34" charset="0"/>
              </a:rPr>
              <a:t>J-1 VISUMSPROZESS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82550" y="4595453"/>
            <a:ext cx="3276600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sz="2000" b="1" dirty="0">
              <a:solidFill>
                <a:srgbClr val="4A78B0"/>
              </a:solidFill>
            </a:endParaRPr>
          </a:p>
          <a:p>
            <a:r>
              <a:rPr lang="en-US" sz="2000" b="1" dirty="0">
                <a:solidFill>
                  <a:srgbClr val="4A78B0"/>
                </a:solidFill>
              </a:rPr>
              <a:t>Sandy Jones</a:t>
            </a:r>
          </a:p>
          <a:p>
            <a:r>
              <a:rPr lang="en-US" sz="2000" b="1" dirty="0">
                <a:solidFill>
                  <a:srgbClr val="4A78B0"/>
                </a:solidFill>
              </a:rPr>
              <a:t>Responsible Officer (RO)</a:t>
            </a:r>
          </a:p>
          <a:p>
            <a:r>
              <a:rPr lang="en-US" sz="2000" b="1" dirty="0">
                <a:solidFill>
                  <a:srgbClr val="4A78B0"/>
                </a:solidFill>
              </a:rPr>
              <a:t>J-1 Visa Program</a:t>
            </a:r>
          </a:p>
          <a:p>
            <a:r>
              <a:rPr lang="en-US" sz="2000" b="1" dirty="0">
                <a:solidFill>
                  <a:srgbClr val="4A78B0"/>
                </a:solidFill>
              </a:rPr>
              <a:t>Senior Manager</a:t>
            </a:r>
          </a:p>
          <a:p>
            <a:r>
              <a:rPr lang="en-US" sz="2000" b="1" dirty="0">
                <a:solidFill>
                  <a:srgbClr val="4A78B0"/>
                </a:solidFill>
              </a:rPr>
              <a:t>Careers &amp; Education</a:t>
            </a:r>
          </a:p>
          <a:p>
            <a:endParaRPr lang="en-US" sz="2000" b="1" dirty="0">
              <a:solidFill>
                <a:srgbClr val="4A78B0"/>
              </a:solidFill>
            </a:endParaRPr>
          </a:p>
          <a:p>
            <a:endParaRPr lang="en-US" sz="2000" b="1" dirty="0">
              <a:solidFill>
                <a:srgbClr val="4A78B0"/>
              </a:solidFill>
            </a:endParaRPr>
          </a:p>
          <a:p>
            <a:endParaRPr lang="en-US" sz="2000" b="1" dirty="0">
              <a:solidFill>
                <a:srgbClr val="4A78B0"/>
              </a:solidFill>
            </a:endParaRPr>
          </a:p>
          <a:p>
            <a:endParaRPr lang="en-US" sz="2000" b="1" dirty="0">
              <a:solidFill>
                <a:srgbClr val="4A78B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432504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000" dirty="0"/>
              <a:t>GACC Talent Network</a:t>
            </a:r>
            <a:endParaRPr lang="de-DE" sz="2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16622B-5242-4B7D-8933-E1CB2CB7150F}" type="slidenum">
              <a:rPr lang="en-US" smtClean="0"/>
              <a:pPr/>
              <a:t>10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2057400" y="5268090"/>
            <a:ext cx="3083793" cy="3847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900" dirty="0">
                <a:solidFill>
                  <a:schemeClr val="tx2"/>
                </a:solidFill>
              </a:rPr>
              <a:t>www.gacctalentnetwork.com</a:t>
            </a:r>
          </a:p>
        </p:txBody>
      </p:sp>
      <p:pic>
        <p:nvPicPr>
          <p:cNvPr id="7" name="Picture 6" descr="A close-up of a website&#10;&#10;Description automatically generated">
            <a:extLst>
              <a:ext uri="{FF2B5EF4-FFF2-40B4-BE49-F238E27FC236}">
                <a16:creationId xmlns:a16="http://schemas.microsoft.com/office/drawing/2014/main" id="{5D82B1D8-AF0F-3C24-CD28-A90E3CAB88A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8182" y="1905000"/>
            <a:ext cx="7227635" cy="2488651"/>
          </a:xfrm>
          <a:prstGeom prst="rect">
            <a:avLst/>
          </a:prstGeom>
        </p:spPr>
      </p:pic>
      <p:sp>
        <p:nvSpPr>
          <p:cNvPr id="8" name="Arrow: Right 7">
            <a:extLst>
              <a:ext uri="{FF2B5EF4-FFF2-40B4-BE49-F238E27FC236}">
                <a16:creationId xmlns:a16="http://schemas.microsoft.com/office/drawing/2014/main" id="{5C2C3B9C-FBBC-507E-7EE2-1938E1D321DB}"/>
              </a:ext>
            </a:extLst>
          </p:cNvPr>
          <p:cNvSpPr/>
          <p:nvPr/>
        </p:nvSpPr>
        <p:spPr>
          <a:xfrm>
            <a:off x="838200" y="5218135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068009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219200"/>
            <a:ext cx="9144000" cy="563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67000" y="3048000"/>
            <a:ext cx="5715000" cy="1295400"/>
          </a:xfrm>
        </p:spPr>
        <p:txBody>
          <a:bodyPr/>
          <a:lstStyle/>
          <a:p>
            <a:r>
              <a:rPr lang="en-US" sz="5500" b="1" dirty="0" err="1"/>
              <a:t>Bewerbungs</a:t>
            </a:r>
            <a:r>
              <a:rPr lang="en-US" sz="5500" b="1" dirty="0"/>
              <a:t>-</a:t>
            </a:r>
            <a:br>
              <a:rPr lang="en-US" sz="5500" b="1" dirty="0"/>
            </a:br>
            <a:r>
              <a:rPr lang="en-US" sz="5500" b="1" dirty="0" err="1"/>
              <a:t>unterlagen</a:t>
            </a:r>
            <a:endParaRPr lang="en-US" sz="55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1066800" y="2362200"/>
            <a:ext cx="2743200" cy="30162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9000" kern="400" spc="-4000" dirty="0">
                <a:solidFill>
                  <a:schemeClr val="bg1"/>
                </a:solidFill>
                <a:latin typeface="Futura Md BT" pitchFamily="34" charset="0"/>
              </a:rPr>
              <a:t>3      </a:t>
            </a:r>
          </a:p>
        </p:txBody>
      </p:sp>
    </p:spTree>
    <p:extLst>
      <p:ext uri="{BB962C8B-B14F-4D97-AF65-F5344CB8AC3E}">
        <p14:creationId xmlns:p14="http://schemas.microsoft.com/office/powerpoint/2010/main" val="156644126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000" dirty="0" err="1"/>
              <a:t>Bewerbungsunterlagen</a:t>
            </a:r>
            <a:endParaRPr lang="de-DE" sz="2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16622B-5242-4B7D-8933-E1CB2CB7150F}" type="slidenum">
              <a:rPr lang="en-US" smtClean="0"/>
              <a:pPr/>
              <a:t>12</a:t>
            </a:fld>
            <a:endParaRPr lang="en-US" dirty="0"/>
          </a:p>
        </p:txBody>
      </p:sp>
      <p:sp>
        <p:nvSpPr>
          <p:cNvPr id="5" name="Content Placeholder 5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4525963"/>
          </a:xfrm>
        </p:spPr>
        <p:txBody>
          <a:bodyPr>
            <a:normAutofit/>
          </a:bodyPr>
          <a:lstStyle/>
          <a:p>
            <a:pPr>
              <a:buNone/>
            </a:pPr>
            <a:endParaRPr lang="en-US" sz="3600" dirty="0">
              <a:solidFill>
                <a:schemeClr val="tx2"/>
              </a:solidFill>
            </a:endParaRPr>
          </a:p>
          <a:p>
            <a:pPr marL="514350" indent="-514350">
              <a:lnSpc>
                <a:spcPct val="150000"/>
              </a:lnSpc>
              <a:buFont typeface="+mj-lt"/>
              <a:buAutoNum type="arabicPeriod"/>
            </a:pPr>
            <a:r>
              <a:rPr lang="en-US" sz="1900" b="1" dirty="0">
                <a:solidFill>
                  <a:schemeClr val="tx2"/>
                </a:solidFill>
              </a:rPr>
              <a:t>Resume (</a:t>
            </a:r>
            <a:r>
              <a:rPr lang="en-US" sz="1900" b="1" dirty="0" err="1">
                <a:solidFill>
                  <a:schemeClr val="tx2"/>
                </a:solidFill>
              </a:rPr>
              <a:t>Lebenslauf</a:t>
            </a:r>
            <a:r>
              <a:rPr lang="en-US" sz="1900" b="1" dirty="0">
                <a:solidFill>
                  <a:schemeClr val="tx2"/>
                </a:solidFill>
              </a:rPr>
              <a:t>)</a:t>
            </a:r>
          </a:p>
          <a:p>
            <a:pPr marL="914400" lvl="1" indent="-5143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900" dirty="0" err="1">
                <a:solidFill>
                  <a:schemeClr val="tx2"/>
                </a:solidFill>
              </a:rPr>
              <a:t>Persönliche</a:t>
            </a:r>
            <a:r>
              <a:rPr lang="en-US" sz="1900" dirty="0">
                <a:solidFill>
                  <a:schemeClr val="tx2"/>
                </a:solidFill>
              </a:rPr>
              <a:t> </a:t>
            </a:r>
            <a:r>
              <a:rPr lang="en-US" sz="1900" dirty="0" err="1">
                <a:solidFill>
                  <a:schemeClr val="tx2"/>
                </a:solidFill>
              </a:rPr>
              <a:t>Informationen</a:t>
            </a:r>
            <a:endParaRPr lang="en-US" sz="1900" dirty="0">
              <a:solidFill>
                <a:schemeClr val="tx2"/>
              </a:solidFill>
            </a:endParaRPr>
          </a:p>
          <a:p>
            <a:pPr marL="914400" lvl="1" indent="-5143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900" dirty="0" err="1">
                <a:solidFill>
                  <a:schemeClr val="tx2"/>
                </a:solidFill>
              </a:rPr>
              <a:t>Persönlicher</a:t>
            </a:r>
            <a:r>
              <a:rPr lang="en-US" sz="1900" dirty="0">
                <a:solidFill>
                  <a:schemeClr val="tx2"/>
                </a:solidFill>
              </a:rPr>
              <a:t> </a:t>
            </a:r>
            <a:r>
              <a:rPr lang="en-US" sz="1900" dirty="0" err="1">
                <a:solidFill>
                  <a:schemeClr val="tx2"/>
                </a:solidFill>
              </a:rPr>
              <a:t>Werdegang</a:t>
            </a:r>
            <a:endParaRPr lang="en-US" sz="1900" dirty="0">
              <a:solidFill>
                <a:schemeClr val="tx2"/>
              </a:solidFill>
            </a:endParaRPr>
          </a:p>
          <a:p>
            <a:pPr marL="914400" lvl="1" indent="-5143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900" dirty="0" err="1">
                <a:solidFill>
                  <a:schemeClr val="tx2"/>
                </a:solidFill>
              </a:rPr>
              <a:t>Anhang</a:t>
            </a:r>
            <a:endParaRPr lang="en-US" sz="1900" dirty="0">
              <a:solidFill>
                <a:schemeClr val="tx2"/>
              </a:solidFill>
            </a:endParaRPr>
          </a:p>
          <a:p>
            <a:pPr marL="914400" lvl="1" indent="-5143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900" dirty="0" err="1">
                <a:solidFill>
                  <a:schemeClr val="tx2"/>
                </a:solidFill>
              </a:rPr>
              <a:t>Unterschiede</a:t>
            </a:r>
            <a:r>
              <a:rPr lang="en-US" sz="1900" dirty="0">
                <a:solidFill>
                  <a:schemeClr val="tx2"/>
                </a:solidFill>
              </a:rPr>
              <a:t> </a:t>
            </a:r>
            <a:r>
              <a:rPr lang="en-US" sz="1900" dirty="0" err="1">
                <a:solidFill>
                  <a:schemeClr val="tx2"/>
                </a:solidFill>
              </a:rPr>
              <a:t>zu</a:t>
            </a:r>
            <a:r>
              <a:rPr lang="en-US" sz="1900" dirty="0">
                <a:solidFill>
                  <a:schemeClr val="tx2"/>
                </a:solidFill>
              </a:rPr>
              <a:t> </a:t>
            </a:r>
            <a:r>
              <a:rPr lang="en-US" sz="1900" dirty="0" err="1">
                <a:solidFill>
                  <a:schemeClr val="tx2"/>
                </a:solidFill>
              </a:rPr>
              <a:t>deutschen</a:t>
            </a:r>
            <a:r>
              <a:rPr lang="en-US" sz="1900" dirty="0">
                <a:solidFill>
                  <a:schemeClr val="tx2"/>
                </a:solidFill>
              </a:rPr>
              <a:t> </a:t>
            </a:r>
            <a:r>
              <a:rPr lang="en-US" sz="1900" dirty="0" err="1">
                <a:solidFill>
                  <a:schemeClr val="tx2"/>
                </a:solidFill>
              </a:rPr>
              <a:t>Lebensläufen</a:t>
            </a:r>
            <a:endParaRPr lang="en-US" sz="1900" dirty="0">
              <a:solidFill>
                <a:schemeClr val="tx2"/>
              </a:solidFill>
            </a:endParaRPr>
          </a:p>
          <a:p>
            <a:pPr marL="400050" lvl="1" indent="0">
              <a:lnSpc>
                <a:spcPct val="150000"/>
              </a:lnSpc>
              <a:buNone/>
            </a:pPr>
            <a:endParaRPr lang="en-US" sz="1900" dirty="0">
              <a:solidFill>
                <a:schemeClr val="tx2"/>
              </a:solidFill>
            </a:endParaRPr>
          </a:p>
          <a:p>
            <a:pPr marL="514350" indent="-514350">
              <a:lnSpc>
                <a:spcPct val="150000"/>
              </a:lnSpc>
              <a:buFont typeface="+mj-lt"/>
              <a:buAutoNum type="arabicPeriod"/>
            </a:pPr>
            <a:r>
              <a:rPr lang="en-US" sz="1900" b="1" dirty="0">
                <a:solidFill>
                  <a:schemeClr val="tx2"/>
                </a:solidFill>
              </a:rPr>
              <a:t>Cover Letter (</a:t>
            </a:r>
            <a:r>
              <a:rPr lang="en-US" sz="1900" b="1" dirty="0" err="1">
                <a:solidFill>
                  <a:schemeClr val="tx2"/>
                </a:solidFill>
              </a:rPr>
              <a:t>Anschreiben</a:t>
            </a:r>
            <a:r>
              <a:rPr lang="en-US" sz="1900" b="1" dirty="0">
                <a:solidFill>
                  <a:schemeClr val="tx2"/>
                </a:solidFill>
              </a:rPr>
              <a:t>)</a:t>
            </a:r>
          </a:p>
          <a:p>
            <a:pPr marL="514350" indent="-514350">
              <a:buFont typeface="+mj-lt"/>
              <a:buAutoNum type="arabicPeriod"/>
            </a:pPr>
            <a:endParaRPr lang="en-US" dirty="0"/>
          </a:p>
          <a:p>
            <a:pPr marL="514350" indent="-514350">
              <a:buFont typeface="+mj-lt"/>
              <a:buAutoNum type="arabicPeriod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6894947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000" dirty="0">
                <a:cs typeface="Arial" charset="0"/>
              </a:rPr>
              <a:t>Resume - </a:t>
            </a:r>
            <a:r>
              <a:rPr lang="en-US" sz="2000" dirty="0"/>
              <a:t>“Dos and Don’ts” </a:t>
            </a:r>
            <a:endParaRPr lang="de-DE" sz="2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16622B-5242-4B7D-8933-E1CB2CB7150F}" type="slidenum">
              <a:rPr lang="en-US" smtClean="0"/>
              <a:pPr/>
              <a:t>13</a:t>
            </a:fld>
            <a:endParaRPr lang="en-US" dirty="0"/>
          </a:p>
        </p:txBody>
      </p:sp>
      <p:sp>
        <p:nvSpPr>
          <p:cNvPr id="5" name="Rectangle 13"/>
          <p:cNvSpPr txBox="1">
            <a:spLocks noChangeArrowheads="1"/>
          </p:cNvSpPr>
          <p:nvPr/>
        </p:nvSpPr>
        <p:spPr bwMode="auto">
          <a:xfrm>
            <a:off x="469900" y="2971800"/>
            <a:ext cx="4038600" cy="29718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ebdings" pitchFamily="18" charset="2"/>
              <a:buNone/>
            </a:pPr>
            <a:r>
              <a:rPr lang="en-US" sz="3600" b="1" dirty="0">
                <a:solidFill>
                  <a:srgbClr val="00CC00"/>
                </a:solidFill>
                <a:latin typeface="Arial Black" pitchFamily="34" charset="0"/>
              </a:rPr>
              <a:t>	  </a:t>
            </a:r>
            <a:r>
              <a:rPr lang="en-US" sz="3600" b="1" dirty="0">
                <a:solidFill>
                  <a:schemeClr val="tx2"/>
                </a:solidFill>
                <a:latin typeface="Arial Black" pitchFamily="34" charset="0"/>
              </a:rPr>
              <a:t>	</a:t>
            </a:r>
            <a:endParaRPr lang="en-US" sz="3600" b="1" u="sng" dirty="0">
              <a:solidFill>
                <a:srgbClr val="009900"/>
              </a:solidFill>
            </a:endParaRPr>
          </a:p>
          <a:p>
            <a:pPr lvl="2">
              <a:buFont typeface="Webdings" pitchFamily="18" charset="2"/>
              <a:buChar char="a"/>
            </a:pPr>
            <a:r>
              <a:rPr lang="en-US" sz="1900" dirty="0">
                <a:solidFill>
                  <a:srgbClr val="009900"/>
                </a:solidFill>
              </a:rPr>
              <a:t>Name</a:t>
            </a:r>
          </a:p>
          <a:p>
            <a:pPr lvl="2">
              <a:buFont typeface="Webdings" pitchFamily="18" charset="2"/>
              <a:buChar char="a"/>
            </a:pPr>
            <a:r>
              <a:rPr lang="en-US" sz="1900" dirty="0" err="1">
                <a:solidFill>
                  <a:srgbClr val="009900"/>
                </a:solidFill>
              </a:rPr>
              <a:t>Adresse</a:t>
            </a:r>
            <a:endParaRPr lang="en-US" sz="1900" dirty="0">
              <a:solidFill>
                <a:srgbClr val="009900"/>
              </a:solidFill>
            </a:endParaRPr>
          </a:p>
          <a:p>
            <a:pPr lvl="2">
              <a:buFont typeface="Webdings" pitchFamily="18" charset="2"/>
              <a:buChar char="a"/>
            </a:pPr>
            <a:r>
              <a:rPr lang="en-US" sz="1900" dirty="0" err="1">
                <a:solidFill>
                  <a:srgbClr val="009900"/>
                </a:solidFill>
              </a:rPr>
              <a:t>Telefonnummer</a:t>
            </a:r>
            <a:endParaRPr lang="en-US" sz="1900" dirty="0">
              <a:solidFill>
                <a:srgbClr val="009900"/>
              </a:solidFill>
            </a:endParaRPr>
          </a:p>
          <a:p>
            <a:pPr lvl="2">
              <a:buFont typeface="Webdings" pitchFamily="18" charset="2"/>
              <a:buChar char="a"/>
            </a:pPr>
            <a:r>
              <a:rPr lang="en-US" sz="1900" dirty="0">
                <a:solidFill>
                  <a:srgbClr val="009900"/>
                </a:solidFill>
              </a:rPr>
              <a:t>Email</a:t>
            </a:r>
            <a:endParaRPr lang="en-US" sz="1900" u="sng" dirty="0">
              <a:solidFill>
                <a:srgbClr val="009900"/>
              </a:solidFill>
            </a:endParaRPr>
          </a:p>
        </p:txBody>
      </p:sp>
      <p:sp>
        <p:nvSpPr>
          <p:cNvPr id="6" name="Rectangle 13"/>
          <p:cNvSpPr txBox="1">
            <a:spLocks noChangeArrowheads="1"/>
          </p:cNvSpPr>
          <p:nvPr/>
        </p:nvSpPr>
        <p:spPr bwMode="auto">
          <a:xfrm>
            <a:off x="3898900" y="3048000"/>
            <a:ext cx="4876800" cy="38862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marL="342900" indent="-342900" eaLnBrk="0" hangingPunct="0">
              <a:spcBef>
                <a:spcPct val="20000"/>
              </a:spcBef>
              <a:buFont typeface="Webdings" pitchFamily="18" charset="2"/>
              <a:buNone/>
              <a:defRPr/>
            </a:pPr>
            <a:r>
              <a:rPr lang="en-US" sz="3600" b="1" dirty="0">
                <a:solidFill>
                  <a:srgbClr val="00CC00"/>
                </a:solidFill>
                <a:latin typeface="Arial Black" pitchFamily="34" charset="0"/>
              </a:rPr>
              <a:t>	  	</a:t>
            </a:r>
            <a:endParaRPr lang="en-US" sz="3600" b="1" u="sng" dirty="0">
              <a:solidFill>
                <a:srgbClr val="009900"/>
              </a:solidFill>
              <a:latin typeface="Trebuchet MS"/>
            </a:endParaRPr>
          </a:p>
          <a:p>
            <a:pPr lvl="2">
              <a:buFont typeface="Webdings" pitchFamily="18" charset="2"/>
              <a:buChar char="r"/>
            </a:pPr>
            <a:r>
              <a:rPr lang="en-US" sz="1900" dirty="0" err="1">
                <a:solidFill>
                  <a:srgbClr val="FF0000"/>
                </a:solidFill>
              </a:rPr>
              <a:t>Familienstand</a:t>
            </a:r>
            <a:endParaRPr lang="en-US" sz="1900" dirty="0">
              <a:solidFill>
                <a:srgbClr val="FF0000"/>
              </a:solidFill>
            </a:endParaRPr>
          </a:p>
          <a:p>
            <a:pPr lvl="2">
              <a:buFont typeface="Webdings" pitchFamily="18" charset="2"/>
              <a:buChar char="r"/>
            </a:pPr>
            <a:r>
              <a:rPr lang="en-US" sz="1900" dirty="0" err="1">
                <a:solidFill>
                  <a:srgbClr val="FF0000"/>
                </a:solidFill>
              </a:rPr>
              <a:t>Geburtstag</a:t>
            </a:r>
            <a:r>
              <a:rPr lang="en-US" sz="1900" dirty="0">
                <a:solidFill>
                  <a:srgbClr val="FF0000"/>
                </a:solidFill>
              </a:rPr>
              <a:t>/Alter</a:t>
            </a:r>
          </a:p>
          <a:p>
            <a:pPr lvl="2">
              <a:buFont typeface="Webdings" pitchFamily="18" charset="2"/>
              <a:buChar char="r"/>
            </a:pPr>
            <a:r>
              <a:rPr lang="en-US" sz="1900" dirty="0">
                <a:solidFill>
                  <a:srgbClr val="FF0000"/>
                </a:solidFill>
              </a:rPr>
              <a:t>Religion</a:t>
            </a:r>
          </a:p>
          <a:p>
            <a:pPr lvl="2">
              <a:buFont typeface="Webdings" pitchFamily="18" charset="2"/>
              <a:buChar char="r"/>
            </a:pPr>
            <a:r>
              <a:rPr lang="en-US" sz="1900" dirty="0" err="1">
                <a:solidFill>
                  <a:srgbClr val="FF0000"/>
                </a:solidFill>
              </a:rPr>
              <a:t>Größe</a:t>
            </a:r>
            <a:r>
              <a:rPr lang="en-US" sz="1900" dirty="0">
                <a:solidFill>
                  <a:srgbClr val="FF0000"/>
                </a:solidFill>
              </a:rPr>
              <a:t>, </a:t>
            </a:r>
            <a:r>
              <a:rPr lang="en-US" sz="1900" dirty="0" err="1">
                <a:solidFill>
                  <a:srgbClr val="FF0000"/>
                </a:solidFill>
              </a:rPr>
              <a:t>Gewicht</a:t>
            </a:r>
            <a:r>
              <a:rPr lang="en-US" sz="1900" dirty="0">
                <a:solidFill>
                  <a:srgbClr val="FF0000"/>
                </a:solidFill>
              </a:rPr>
              <a:t>, </a:t>
            </a:r>
            <a:r>
              <a:rPr lang="en-US" sz="1900" dirty="0" err="1">
                <a:solidFill>
                  <a:srgbClr val="FF0000"/>
                </a:solidFill>
              </a:rPr>
              <a:t>Haarfarbe</a:t>
            </a:r>
            <a:endParaRPr lang="en-US" sz="1900" dirty="0">
              <a:solidFill>
                <a:srgbClr val="FF0000"/>
              </a:solidFill>
            </a:endParaRPr>
          </a:p>
          <a:p>
            <a:pPr lvl="2">
              <a:buFont typeface="Webdings" pitchFamily="18" charset="2"/>
              <a:buChar char="r"/>
            </a:pPr>
            <a:r>
              <a:rPr lang="en-US" sz="1900" dirty="0" err="1">
                <a:solidFill>
                  <a:srgbClr val="FF0000"/>
                </a:solidFill>
              </a:rPr>
              <a:t>Eltern</a:t>
            </a:r>
            <a:endParaRPr lang="en-US" sz="1900" dirty="0">
              <a:solidFill>
                <a:srgbClr val="FF0000"/>
              </a:solidFill>
            </a:endParaRPr>
          </a:p>
          <a:p>
            <a:pPr lvl="2">
              <a:buFont typeface="Webdings" pitchFamily="18" charset="2"/>
              <a:buChar char="r"/>
            </a:pPr>
            <a:r>
              <a:rPr lang="en-US" sz="1900" dirty="0" err="1">
                <a:solidFill>
                  <a:srgbClr val="FF0000"/>
                </a:solidFill>
              </a:rPr>
              <a:t>Anzahl</a:t>
            </a:r>
            <a:r>
              <a:rPr lang="en-US" sz="1900" dirty="0">
                <a:solidFill>
                  <a:srgbClr val="FF0000"/>
                </a:solidFill>
              </a:rPr>
              <a:t> der </a:t>
            </a:r>
            <a:r>
              <a:rPr lang="en-US" sz="1900" dirty="0" err="1">
                <a:solidFill>
                  <a:srgbClr val="FF0000"/>
                </a:solidFill>
              </a:rPr>
              <a:t>Geschwister</a:t>
            </a:r>
            <a:r>
              <a:rPr lang="en-US" sz="1900" dirty="0">
                <a:solidFill>
                  <a:srgbClr val="FF0000"/>
                </a:solidFill>
              </a:rPr>
              <a:t>/Kinder</a:t>
            </a:r>
          </a:p>
          <a:p>
            <a:pPr lvl="2">
              <a:buFont typeface="Webdings" pitchFamily="18" charset="2"/>
              <a:buChar char="r"/>
            </a:pPr>
            <a:r>
              <a:rPr lang="en-US" sz="1900" dirty="0" err="1">
                <a:solidFill>
                  <a:srgbClr val="FF0000"/>
                </a:solidFill>
              </a:rPr>
              <a:t>Foto</a:t>
            </a:r>
            <a:endParaRPr lang="en-US" sz="1900" dirty="0">
              <a:solidFill>
                <a:srgbClr val="FF0000"/>
              </a:solidFill>
            </a:endParaRPr>
          </a:p>
          <a:p>
            <a:pPr lvl="2">
              <a:buFont typeface="Webdings" pitchFamily="18" charset="2"/>
              <a:buChar char="r"/>
            </a:pPr>
            <a:endParaRPr lang="en-US" sz="2000" dirty="0">
              <a:solidFill>
                <a:srgbClr val="CC0000"/>
              </a:solidFill>
            </a:endParaRPr>
          </a:p>
          <a:p>
            <a:pPr lvl="2"/>
            <a:endParaRPr lang="en-US" sz="2000" dirty="0">
              <a:solidFill>
                <a:srgbClr val="CC0000"/>
              </a:solidFill>
            </a:endParaRPr>
          </a:p>
        </p:txBody>
      </p:sp>
      <p:pic>
        <p:nvPicPr>
          <p:cNvPr id="10242" name="Picture 2" descr="C:\Users\Hharamasz\AppData\Local\Microsoft\Windows\INetCache\IE\LRRGI4YT\check-mark[1]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2057400"/>
            <a:ext cx="1357312" cy="12198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3" name="Picture 3" descr="C:\Users\Hharamasz\AppData\Local\Microsoft\Windows\INetCache\IE\Q9J2B6VU\PngMedium-X-icon-10336[1].gi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500" y="2057400"/>
            <a:ext cx="1199819" cy="11998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7136693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000" dirty="0">
                <a:cs typeface="Arial" charset="0"/>
              </a:rPr>
              <a:t>Resume - </a:t>
            </a:r>
            <a:r>
              <a:rPr lang="en-US" sz="2000" dirty="0"/>
              <a:t>“Dos and Don’ts” </a:t>
            </a:r>
            <a:endParaRPr lang="de-DE" sz="2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16622B-5242-4B7D-8933-E1CB2CB7150F}" type="slidenum">
              <a:rPr lang="en-US" smtClean="0"/>
              <a:pPr/>
              <a:t>14</a:t>
            </a:fld>
            <a:endParaRPr lang="en-US" dirty="0"/>
          </a:p>
        </p:txBody>
      </p:sp>
      <p:sp>
        <p:nvSpPr>
          <p:cNvPr id="5" name="Rectangle 13"/>
          <p:cNvSpPr txBox="1">
            <a:spLocks noChangeArrowheads="1"/>
          </p:cNvSpPr>
          <p:nvPr/>
        </p:nvSpPr>
        <p:spPr bwMode="auto">
          <a:xfrm>
            <a:off x="1066800" y="2912302"/>
            <a:ext cx="4038600" cy="29718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ebdings" pitchFamily="18" charset="2"/>
              <a:buNone/>
            </a:pPr>
            <a:r>
              <a:rPr lang="en-US" sz="3600" b="1" dirty="0">
                <a:solidFill>
                  <a:srgbClr val="00CC00"/>
                </a:solidFill>
                <a:latin typeface="Arial Black" pitchFamily="34" charset="0"/>
              </a:rPr>
              <a:t>	  </a:t>
            </a:r>
            <a:r>
              <a:rPr lang="en-US" sz="3600" b="1" dirty="0">
                <a:solidFill>
                  <a:schemeClr val="tx2"/>
                </a:solidFill>
                <a:latin typeface="Arial Black" pitchFamily="34" charset="0"/>
              </a:rPr>
              <a:t>	</a:t>
            </a:r>
            <a:endParaRPr lang="en-US" sz="3600" b="1" u="sng" dirty="0">
              <a:solidFill>
                <a:srgbClr val="009900"/>
              </a:solidFill>
            </a:endParaRPr>
          </a:p>
          <a:p>
            <a:pPr>
              <a:buFont typeface="Arial" charset="0"/>
              <a:buNone/>
            </a:pPr>
            <a:r>
              <a:rPr lang="en-US" sz="1900" dirty="0"/>
              <a:t>Ilse </a:t>
            </a:r>
            <a:r>
              <a:rPr lang="en-US" sz="1900" dirty="0" err="1"/>
              <a:t>Mustermann</a:t>
            </a:r>
            <a:endParaRPr lang="en-US" sz="1900" dirty="0"/>
          </a:p>
          <a:p>
            <a:pPr>
              <a:buFont typeface="Arial" charset="0"/>
              <a:buNone/>
            </a:pPr>
            <a:r>
              <a:rPr lang="en-US" sz="1900" dirty="0" err="1"/>
              <a:t>Mustermannstrasse</a:t>
            </a:r>
            <a:r>
              <a:rPr lang="en-US" sz="1900" dirty="0"/>
              <a:t> 1</a:t>
            </a:r>
          </a:p>
          <a:p>
            <a:pPr>
              <a:buFont typeface="Arial" charset="0"/>
              <a:buNone/>
            </a:pPr>
            <a:r>
              <a:rPr lang="en-US" sz="1900" dirty="0"/>
              <a:t>11111 Munich</a:t>
            </a:r>
          </a:p>
          <a:p>
            <a:pPr>
              <a:buFont typeface="Arial" charset="0"/>
              <a:buNone/>
            </a:pPr>
            <a:r>
              <a:rPr lang="en-US" sz="1900" dirty="0"/>
              <a:t>Germany</a:t>
            </a:r>
          </a:p>
          <a:p>
            <a:pPr>
              <a:buFont typeface="Arial" charset="0"/>
              <a:buNone/>
            </a:pPr>
            <a:r>
              <a:rPr lang="en-US" sz="1900" dirty="0"/>
              <a:t>Ilse.Mustermann@mail.de </a:t>
            </a:r>
          </a:p>
          <a:p>
            <a:pPr>
              <a:buFont typeface="Arial" charset="0"/>
              <a:buNone/>
            </a:pPr>
            <a:r>
              <a:rPr lang="en-US" sz="1900" dirty="0"/>
              <a:t>+49 89 123 4567</a:t>
            </a:r>
          </a:p>
        </p:txBody>
      </p:sp>
      <p:sp>
        <p:nvSpPr>
          <p:cNvPr id="6" name="Rectangle 13"/>
          <p:cNvSpPr txBox="1">
            <a:spLocks noChangeArrowheads="1"/>
          </p:cNvSpPr>
          <p:nvPr/>
        </p:nvSpPr>
        <p:spPr bwMode="auto">
          <a:xfrm>
            <a:off x="4876800" y="3048000"/>
            <a:ext cx="4876800" cy="38862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marL="342900" indent="-342900" eaLnBrk="0" hangingPunct="0">
              <a:spcBef>
                <a:spcPct val="20000"/>
              </a:spcBef>
              <a:buFont typeface="Webdings" pitchFamily="18" charset="2"/>
              <a:buNone/>
              <a:defRPr/>
            </a:pPr>
            <a:r>
              <a:rPr lang="en-US" sz="3600" b="1" dirty="0">
                <a:solidFill>
                  <a:srgbClr val="00CC00"/>
                </a:solidFill>
                <a:latin typeface="Arial Black" pitchFamily="34" charset="0"/>
              </a:rPr>
              <a:t>	  	</a:t>
            </a:r>
            <a:endParaRPr lang="en-US" sz="3600" b="1" u="sng" dirty="0">
              <a:solidFill>
                <a:srgbClr val="009900"/>
              </a:solidFill>
              <a:latin typeface="Trebuchet MS"/>
            </a:endParaRPr>
          </a:p>
          <a:p>
            <a:pPr>
              <a:buFont typeface="Arial" charset="0"/>
              <a:buNone/>
            </a:pPr>
            <a:r>
              <a:rPr lang="en-US" sz="2000" dirty="0">
                <a:solidFill>
                  <a:srgbClr val="FF0000"/>
                </a:solidFill>
                <a:cs typeface="MV Boli" panose="02000500030200090000" pitchFamily="2" charset="0"/>
              </a:rPr>
              <a:t>Andrea </a:t>
            </a:r>
            <a:r>
              <a:rPr lang="en-US" sz="2000" dirty="0" err="1">
                <a:solidFill>
                  <a:srgbClr val="FF0000"/>
                </a:solidFill>
                <a:cs typeface="MV Boli" panose="02000500030200090000" pitchFamily="2" charset="0"/>
              </a:rPr>
              <a:t>Mustermann</a:t>
            </a:r>
            <a:endParaRPr lang="en-US" sz="2000" dirty="0">
              <a:solidFill>
                <a:srgbClr val="FF0000"/>
              </a:solidFill>
              <a:cs typeface="MV Boli" panose="02000500030200090000" pitchFamily="2" charset="0"/>
            </a:endParaRPr>
          </a:p>
          <a:p>
            <a:pPr>
              <a:buFont typeface="Arial" charset="0"/>
              <a:buNone/>
            </a:pPr>
            <a:r>
              <a:rPr lang="en-US" sz="2000" dirty="0" err="1">
                <a:solidFill>
                  <a:srgbClr val="FF0000"/>
                </a:solidFill>
                <a:cs typeface="MV Boli" panose="02000500030200090000" pitchFamily="2" charset="0"/>
              </a:rPr>
              <a:t>Mustermannstraße</a:t>
            </a:r>
            <a:r>
              <a:rPr lang="en-US" sz="2000" dirty="0">
                <a:solidFill>
                  <a:srgbClr val="FF0000"/>
                </a:solidFill>
                <a:cs typeface="MV Boli" panose="02000500030200090000" pitchFamily="2" charset="0"/>
              </a:rPr>
              <a:t> 2</a:t>
            </a:r>
          </a:p>
          <a:p>
            <a:pPr>
              <a:buFont typeface="Arial" charset="0"/>
              <a:buNone/>
            </a:pPr>
            <a:r>
              <a:rPr lang="en-US" sz="2000" dirty="0">
                <a:solidFill>
                  <a:srgbClr val="FF0000"/>
                </a:solidFill>
                <a:cs typeface="MV Boli" panose="02000500030200090000" pitchFamily="2" charset="0"/>
              </a:rPr>
              <a:t>11111 </a:t>
            </a:r>
            <a:r>
              <a:rPr lang="en-US" sz="2000" dirty="0" err="1">
                <a:solidFill>
                  <a:srgbClr val="FF0000"/>
                </a:solidFill>
                <a:cs typeface="MV Boli" panose="02000500030200090000" pitchFamily="2" charset="0"/>
              </a:rPr>
              <a:t>München</a:t>
            </a:r>
            <a:endParaRPr lang="en-US" sz="2000" dirty="0">
              <a:solidFill>
                <a:srgbClr val="FF0000"/>
              </a:solidFill>
              <a:cs typeface="MV Boli" panose="02000500030200090000" pitchFamily="2" charset="0"/>
            </a:endParaRPr>
          </a:p>
          <a:p>
            <a:pPr>
              <a:buFont typeface="Arial" charset="0"/>
              <a:buNone/>
            </a:pPr>
            <a:r>
              <a:rPr lang="en-US" sz="2000" dirty="0">
                <a:solidFill>
                  <a:srgbClr val="FF0000"/>
                </a:solidFill>
                <a:cs typeface="MV Boli" panose="02000500030200090000" pitchFamily="2" charset="0"/>
              </a:rPr>
              <a:t>partyanimal666@mail.com</a:t>
            </a:r>
          </a:p>
          <a:p>
            <a:pPr>
              <a:buFont typeface="Arial" charset="0"/>
              <a:buNone/>
            </a:pPr>
            <a:r>
              <a:rPr lang="en-US" sz="2000" dirty="0" err="1">
                <a:solidFill>
                  <a:srgbClr val="FF0000"/>
                </a:solidFill>
                <a:cs typeface="MV Boli" panose="02000500030200090000" pitchFamily="2" charset="0"/>
              </a:rPr>
              <a:t>ledig</a:t>
            </a:r>
            <a:endParaRPr lang="en-US" sz="2000" dirty="0">
              <a:solidFill>
                <a:srgbClr val="FF0000"/>
              </a:solidFill>
              <a:cs typeface="MV Boli" panose="02000500030200090000" pitchFamily="2" charset="0"/>
            </a:endParaRPr>
          </a:p>
          <a:p>
            <a:pPr>
              <a:buFont typeface="Arial" charset="0"/>
              <a:buNone/>
            </a:pPr>
            <a:r>
              <a:rPr lang="en-US" sz="2000" dirty="0">
                <a:solidFill>
                  <a:srgbClr val="FF0000"/>
                </a:solidFill>
                <a:cs typeface="MV Boli" panose="02000500030200090000" pitchFamily="2" charset="0"/>
              </a:rPr>
              <a:t>2 Kinder, 1,70m, 60 kg, blond</a:t>
            </a:r>
          </a:p>
          <a:p>
            <a:pPr lvl="2">
              <a:buFont typeface="Webdings" pitchFamily="18" charset="2"/>
              <a:buChar char="r"/>
            </a:pPr>
            <a:endParaRPr lang="en-US" sz="2000" dirty="0">
              <a:solidFill>
                <a:srgbClr val="CC0000"/>
              </a:solidFill>
            </a:endParaRPr>
          </a:p>
          <a:p>
            <a:pPr lvl="2"/>
            <a:endParaRPr lang="en-US" sz="2000" dirty="0">
              <a:solidFill>
                <a:srgbClr val="CC0000"/>
              </a:solidFill>
            </a:endParaRPr>
          </a:p>
        </p:txBody>
      </p:sp>
      <p:pic>
        <p:nvPicPr>
          <p:cNvPr id="10242" name="Picture 2" descr="C:\Users\Hharamasz\AppData\Local\Microsoft\Windows\INetCache\IE\LRRGI4YT\check-mark[1]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2057400"/>
            <a:ext cx="1357312" cy="12198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3" name="Picture 3" descr="C:\Users\Hharamasz\AppData\Local\Microsoft\Windows\INetCache\IE\Q9J2B6VU\PngMedium-X-icon-10336[1].gi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500" y="2057400"/>
            <a:ext cx="1199819" cy="11998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8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718716" y="3277263"/>
            <a:ext cx="968084" cy="11209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77986214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000" dirty="0">
                <a:solidFill>
                  <a:prstClr val="white"/>
                </a:solidFill>
              </a:rPr>
              <a:t>Resume - </a:t>
            </a:r>
            <a:r>
              <a:rPr lang="en-US" sz="2000" dirty="0" err="1">
                <a:solidFill>
                  <a:prstClr val="white"/>
                </a:solidFill>
              </a:rPr>
              <a:t>Persönlicher</a:t>
            </a:r>
            <a:r>
              <a:rPr lang="en-US" sz="2000" dirty="0">
                <a:solidFill>
                  <a:prstClr val="white"/>
                </a:solidFill>
              </a:rPr>
              <a:t> </a:t>
            </a:r>
            <a:r>
              <a:rPr lang="en-US" sz="2000" dirty="0" err="1">
                <a:solidFill>
                  <a:prstClr val="white"/>
                </a:solidFill>
              </a:rPr>
              <a:t>Werdegang</a:t>
            </a:r>
            <a:endParaRPr lang="de-DE" sz="2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16622B-5242-4B7D-8933-E1CB2CB7150F}" type="slidenum">
              <a:rPr lang="en-US" smtClean="0"/>
              <a:pPr/>
              <a:t>15</a:t>
            </a:fld>
            <a:endParaRPr lang="en-US" dirty="0"/>
          </a:p>
        </p:txBody>
      </p:sp>
      <p:sp>
        <p:nvSpPr>
          <p:cNvPr id="5" name="Rectangle 5"/>
          <p:cNvSpPr txBox="1">
            <a:spLocks noChangeArrowheads="1"/>
          </p:cNvSpPr>
          <p:nvPr/>
        </p:nvSpPr>
        <p:spPr bwMode="auto">
          <a:xfrm>
            <a:off x="381000" y="1828800"/>
            <a:ext cx="8382000" cy="4525963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14350" indent="-514350">
              <a:lnSpc>
                <a:spcPct val="110000"/>
              </a:lnSpc>
              <a:buFont typeface="+mj-lt"/>
              <a:buAutoNum type="arabicPeriod"/>
            </a:pPr>
            <a:r>
              <a:rPr lang="en-US" sz="1900" dirty="0">
                <a:solidFill>
                  <a:schemeClr val="tx2"/>
                </a:solidFill>
              </a:rPr>
              <a:t>Auf </a:t>
            </a:r>
            <a:r>
              <a:rPr lang="en-US" sz="1900" dirty="0" err="1">
                <a:solidFill>
                  <a:schemeClr val="tx2"/>
                </a:solidFill>
              </a:rPr>
              <a:t>welche</a:t>
            </a:r>
            <a:r>
              <a:rPr lang="en-US" sz="1900" dirty="0">
                <a:solidFill>
                  <a:schemeClr val="tx2"/>
                </a:solidFill>
              </a:rPr>
              <a:t> Position </a:t>
            </a:r>
            <a:r>
              <a:rPr lang="en-US" sz="1900" dirty="0" err="1">
                <a:solidFill>
                  <a:schemeClr val="tx2"/>
                </a:solidFill>
              </a:rPr>
              <a:t>bewerben</a:t>
            </a:r>
            <a:r>
              <a:rPr lang="en-US" sz="1900" dirty="0">
                <a:solidFill>
                  <a:schemeClr val="tx2"/>
                </a:solidFill>
              </a:rPr>
              <a:t> Sie </a:t>
            </a:r>
            <a:r>
              <a:rPr lang="en-US" sz="1900" dirty="0" err="1">
                <a:solidFill>
                  <a:schemeClr val="tx2"/>
                </a:solidFill>
              </a:rPr>
              <a:t>sich</a:t>
            </a:r>
            <a:r>
              <a:rPr lang="en-US" sz="1900" dirty="0">
                <a:solidFill>
                  <a:schemeClr val="tx2"/>
                </a:solidFill>
              </a:rPr>
              <a:t>? </a:t>
            </a:r>
            <a:r>
              <a:rPr lang="en-US" sz="1900" dirty="0" err="1">
                <a:solidFill>
                  <a:schemeClr val="tx2"/>
                </a:solidFill>
              </a:rPr>
              <a:t>Wichtig</a:t>
            </a:r>
            <a:r>
              <a:rPr lang="en-US" sz="1900" dirty="0">
                <a:solidFill>
                  <a:schemeClr val="tx2"/>
                </a:solidFill>
              </a:rPr>
              <a:t> für das J-1 </a:t>
            </a:r>
            <a:r>
              <a:rPr lang="en-US" sz="1900" dirty="0" err="1">
                <a:solidFill>
                  <a:schemeClr val="tx2"/>
                </a:solidFill>
              </a:rPr>
              <a:t>Visum</a:t>
            </a:r>
            <a:r>
              <a:rPr lang="en-US" sz="1900" dirty="0">
                <a:solidFill>
                  <a:schemeClr val="tx2"/>
                </a:solidFill>
              </a:rPr>
              <a:t>!</a:t>
            </a:r>
            <a:br>
              <a:rPr lang="en-US" sz="1900" dirty="0">
                <a:solidFill>
                  <a:schemeClr val="tx2"/>
                </a:solidFill>
              </a:rPr>
            </a:br>
            <a:endParaRPr lang="en-US" sz="1900" dirty="0">
              <a:solidFill>
                <a:schemeClr val="tx2"/>
              </a:solidFill>
            </a:endParaRPr>
          </a:p>
          <a:p>
            <a:pPr marL="514350" indent="-514350">
              <a:lnSpc>
                <a:spcPct val="110000"/>
              </a:lnSpc>
              <a:buFont typeface="+mj-lt"/>
              <a:buAutoNum type="arabicPeriod"/>
            </a:pPr>
            <a:r>
              <a:rPr lang="en-US" sz="1900" dirty="0">
                <a:solidFill>
                  <a:schemeClr val="tx2"/>
                </a:solidFill>
              </a:rPr>
              <a:t>Welches Ziel (“objective”) </a:t>
            </a:r>
            <a:r>
              <a:rPr lang="en-US" sz="1900" dirty="0" err="1">
                <a:solidFill>
                  <a:schemeClr val="tx2"/>
                </a:solidFill>
              </a:rPr>
              <a:t>verfolgen</a:t>
            </a:r>
            <a:r>
              <a:rPr lang="en-US" sz="1900" dirty="0">
                <a:solidFill>
                  <a:schemeClr val="tx2"/>
                </a:solidFill>
              </a:rPr>
              <a:t> Sie?</a:t>
            </a:r>
          </a:p>
          <a:p>
            <a:pPr lvl="1">
              <a:lnSpc>
                <a:spcPct val="110000"/>
              </a:lnSpc>
              <a:buFont typeface="Wingdings" panose="05000000000000000000" pitchFamily="2" charset="2"/>
              <a:buChar char="Ø"/>
            </a:pPr>
            <a:r>
              <a:rPr lang="en-US" sz="1900" dirty="0">
                <a:solidFill>
                  <a:schemeClr val="tx2"/>
                </a:solidFill>
              </a:rPr>
              <a:t>Kurz, </a:t>
            </a:r>
            <a:r>
              <a:rPr lang="en-US" sz="1900" dirty="0" err="1">
                <a:solidFill>
                  <a:schemeClr val="tx2"/>
                </a:solidFill>
              </a:rPr>
              <a:t>präzise</a:t>
            </a:r>
            <a:r>
              <a:rPr lang="en-US" sz="1900" dirty="0">
                <a:solidFill>
                  <a:schemeClr val="tx2"/>
                </a:solidFill>
              </a:rPr>
              <a:t>, </a:t>
            </a:r>
            <a:r>
              <a:rPr lang="en-US" sz="1900" b="1" dirty="0" err="1">
                <a:solidFill>
                  <a:schemeClr val="tx2"/>
                </a:solidFill>
              </a:rPr>
              <a:t>nicht</a:t>
            </a:r>
            <a:r>
              <a:rPr lang="en-US" sz="1900" b="1" dirty="0">
                <a:solidFill>
                  <a:schemeClr val="tx2"/>
                </a:solidFill>
              </a:rPr>
              <a:t> </a:t>
            </a:r>
            <a:r>
              <a:rPr lang="en-US" sz="1900" b="1" dirty="0" err="1">
                <a:solidFill>
                  <a:schemeClr val="tx2"/>
                </a:solidFill>
              </a:rPr>
              <a:t>mehr</a:t>
            </a:r>
            <a:r>
              <a:rPr lang="en-US" sz="1900" b="1" dirty="0">
                <a:solidFill>
                  <a:schemeClr val="tx2"/>
                </a:solidFill>
              </a:rPr>
              <a:t> </a:t>
            </a:r>
            <a:r>
              <a:rPr lang="en-US" sz="1900" b="1" dirty="0" err="1">
                <a:solidFill>
                  <a:schemeClr val="tx2"/>
                </a:solidFill>
              </a:rPr>
              <a:t>als</a:t>
            </a:r>
            <a:r>
              <a:rPr lang="en-US" sz="1900" b="1" dirty="0">
                <a:solidFill>
                  <a:schemeClr val="tx2"/>
                </a:solidFill>
              </a:rPr>
              <a:t> </a:t>
            </a:r>
            <a:r>
              <a:rPr lang="en-US" sz="1900" b="1" dirty="0" err="1">
                <a:solidFill>
                  <a:schemeClr val="tx2"/>
                </a:solidFill>
              </a:rPr>
              <a:t>zwei</a:t>
            </a:r>
            <a:r>
              <a:rPr lang="en-US" sz="1900" b="1" dirty="0">
                <a:solidFill>
                  <a:schemeClr val="tx2"/>
                </a:solidFill>
              </a:rPr>
              <a:t> </a:t>
            </a:r>
            <a:r>
              <a:rPr lang="en-US" sz="1900" b="1" dirty="0" err="1">
                <a:solidFill>
                  <a:schemeClr val="tx2"/>
                </a:solidFill>
              </a:rPr>
              <a:t>Sätze</a:t>
            </a:r>
            <a:endParaRPr lang="en-US" sz="1900" b="1" dirty="0">
              <a:solidFill>
                <a:schemeClr val="tx2"/>
              </a:solidFill>
            </a:endParaRPr>
          </a:p>
          <a:p>
            <a:pPr lvl="1">
              <a:lnSpc>
                <a:spcPct val="110000"/>
              </a:lnSpc>
              <a:buFont typeface="Wingdings" panose="05000000000000000000" pitchFamily="2" charset="2"/>
              <a:buChar char="Ø"/>
            </a:pPr>
            <a:endParaRPr lang="en-US" sz="1900" b="1" dirty="0">
              <a:solidFill>
                <a:schemeClr val="tx2"/>
              </a:solidFill>
            </a:endParaRPr>
          </a:p>
          <a:p>
            <a:pPr marL="514350" indent="-514350">
              <a:lnSpc>
                <a:spcPct val="110000"/>
              </a:lnSpc>
              <a:buFont typeface="+mj-lt"/>
              <a:buAutoNum type="arabicPeriod"/>
            </a:pPr>
            <a:r>
              <a:rPr lang="en-US" sz="1900" dirty="0" err="1">
                <a:solidFill>
                  <a:schemeClr val="tx2"/>
                </a:solidFill>
              </a:rPr>
              <a:t>Akademischer</a:t>
            </a:r>
            <a:r>
              <a:rPr lang="en-US" sz="1900" dirty="0">
                <a:solidFill>
                  <a:schemeClr val="tx2"/>
                </a:solidFill>
              </a:rPr>
              <a:t> </a:t>
            </a:r>
            <a:r>
              <a:rPr lang="en-US" sz="1900" dirty="0" err="1">
                <a:solidFill>
                  <a:schemeClr val="tx2"/>
                </a:solidFill>
              </a:rPr>
              <a:t>Hintergrund</a:t>
            </a:r>
            <a:endParaRPr lang="en-US" sz="1900" dirty="0">
              <a:solidFill>
                <a:schemeClr val="tx2"/>
              </a:solidFill>
            </a:endParaRPr>
          </a:p>
          <a:p>
            <a:pPr lvl="1">
              <a:lnSpc>
                <a:spcPct val="110000"/>
              </a:lnSpc>
              <a:buFont typeface="Wingdings" panose="05000000000000000000" pitchFamily="2" charset="2"/>
              <a:buChar char="Ø"/>
            </a:pPr>
            <a:r>
              <a:rPr lang="en-US" sz="1900" dirty="0" err="1">
                <a:solidFill>
                  <a:schemeClr val="tx2"/>
                </a:solidFill>
              </a:rPr>
              <a:t>Aufzählung</a:t>
            </a:r>
            <a:r>
              <a:rPr lang="en-US" sz="1900" dirty="0">
                <a:solidFill>
                  <a:schemeClr val="tx2"/>
                </a:solidFill>
              </a:rPr>
              <a:t> in </a:t>
            </a:r>
            <a:r>
              <a:rPr lang="en-US" sz="1900" b="1" dirty="0" err="1">
                <a:solidFill>
                  <a:schemeClr val="tx2"/>
                </a:solidFill>
              </a:rPr>
              <a:t>umgekehrt</a:t>
            </a:r>
            <a:r>
              <a:rPr lang="en-US" sz="1900" b="1" dirty="0">
                <a:solidFill>
                  <a:schemeClr val="tx2"/>
                </a:solidFill>
              </a:rPr>
              <a:t> </a:t>
            </a:r>
            <a:r>
              <a:rPr lang="en-US" sz="1900" b="1" dirty="0" err="1">
                <a:solidFill>
                  <a:schemeClr val="tx2"/>
                </a:solidFill>
              </a:rPr>
              <a:t>chronologischer</a:t>
            </a:r>
            <a:r>
              <a:rPr lang="en-US" sz="1900" b="1" dirty="0">
                <a:solidFill>
                  <a:schemeClr val="tx2"/>
                </a:solidFill>
              </a:rPr>
              <a:t> </a:t>
            </a:r>
            <a:r>
              <a:rPr lang="en-US" sz="1900" b="1" dirty="0" err="1">
                <a:solidFill>
                  <a:schemeClr val="tx2"/>
                </a:solidFill>
              </a:rPr>
              <a:t>Reihenfolge</a:t>
            </a:r>
            <a:r>
              <a:rPr lang="en-US" sz="1900" dirty="0">
                <a:solidFill>
                  <a:schemeClr val="tx2"/>
                </a:solidFill>
              </a:rPr>
              <a:t>, </a:t>
            </a:r>
            <a:r>
              <a:rPr lang="en-US" sz="1900" dirty="0" err="1">
                <a:solidFill>
                  <a:schemeClr val="tx2"/>
                </a:solidFill>
              </a:rPr>
              <a:t>beginnend</a:t>
            </a:r>
            <a:r>
              <a:rPr lang="en-US" sz="1900" dirty="0">
                <a:solidFill>
                  <a:schemeClr val="tx2"/>
                </a:solidFill>
              </a:rPr>
              <a:t> </a:t>
            </a:r>
            <a:r>
              <a:rPr lang="en-US" sz="1900" dirty="0" err="1">
                <a:solidFill>
                  <a:schemeClr val="tx2"/>
                </a:solidFill>
              </a:rPr>
              <a:t>mit</a:t>
            </a:r>
            <a:r>
              <a:rPr lang="en-US" sz="1900" dirty="0">
                <a:solidFill>
                  <a:schemeClr val="tx2"/>
                </a:solidFill>
              </a:rPr>
              <a:t> </a:t>
            </a:r>
            <a:r>
              <a:rPr lang="en-US" sz="1900" dirty="0" err="1">
                <a:solidFill>
                  <a:schemeClr val="tx2"/>
                </a:solidFill>
              </a:rPr>
              <a:t>Ihrem</a:t>
            </a:r>
            <a:r>
              <a:rPr lang="en-US" sz="1900" dirty="0">
                <a:solidFill>
                  <a:schemeClr val="tx2"/>
                </a:solidFill>
              </a:rPr>
              <a:t> </a:t>
            </a:r>
            <a:r>
              <a:rPr lang="en-US" sz="1900" b="1" dirty="0" err="1">
                <a:solidFill>
                  <a:schemeClr val="tx2"/>
                </a:solidFill>
              </a:rPr>
              <a:t>jetzigen</a:t>
            </a:r>
            <a:r>
              <a:rPr lang="en-US" sz="1900" dirty="0">
                <a:solidFill>
                  <a:schemeClr val="tx2"/>
                </a:solidFill>
              </a:rPr>
              <a:t> Studium</a:t>
            </a:r>
          </a:p>
          <a:p>
            <a:pPr lvl="1">
              <a:lnSpc>
                <a:spcPct val="110000"/>
              </a:lnSpc>
              <a:buFont typeface="Wingdings" panose="05000000000000000000" pitchFamily="2" charset="2"/>
              <a:buChar char="Ø"/>
            </a:pPr>
            <a:endParaRPr lang="en-US" sz="1900" dirty="0">
              <a:solidFill>
                <a:schemeClr val="tx2"/>
              </a:solidFill>
            </a:endParaRPr>
          </a:p>
          <a:p>
            <a:pPr marL="514350" indent="-514350">
              <a:lnSpc>
                <a:spcPct val="110000"/>
              </a:lnSpc>
              <a:buFont typeface="+mj-lt"/>
              <a:buAutoNum type="arabicPeriod"/>
            </a:pPr>
            <a:r>
              <a:rPr lang="en-US" sz="1900" dirty="0" err="1">
                <a:solidFill>
                  <a:schemeClr val="tx2"/>
                </a:solidFill>
              </a:rPr>
              <a:t>Fokus</a:t>
            </a:r>
            <a:r>
              <a:rPr lang="en-US" sz="1900" dirty="0">
                <a:solidFill>
                  <a:schemeClr val="tx2"/>
                </a:solidFill>
              </a:rPr>
              <a:t> auf </a:t>
            </a:r>
            <a:r>
              <a:rPr lang="en-US" sz="1900" dirty="0" err="1">
                <a:solidFill>
                  <a:schemeClr val="tx2"/>
                </a:solidFill>
              </a:rPr>
              <a:t>besondere</a:t>
            </a:r>
            <a:r>
              <a:rPr lang="en-US" sz="1900" dirty="0">
                <a:solidFill>
                  <a:schemeClr val="tx2"/>
                </a:solidFill>
              </a:rPr>
              <a:t> </a:t>
            </a:r>
            <a:r>
              <a:rPr lang="en-US" sz="1900" dirty="0" err="1">
                <a:solidFill>
                  <a:schemeClr val="tx2"/>
                </a:solidFill>
              </a:rPr>
              <a:t>Fähigkeiten</a:t>
            </a:r>
            <a:r>
              <a:rPr lang="en-US" sz="1900" dirty="0">
                <a:solidFill>
                  <a:schemeClr val="tx2"/>
                </a:solidFill>
              </a:rPr>
              <a:t> und </a:t>
            </a:r>
            <a:r>
              <a:rPr lang="en-US" sz="1900" dirty="0" err="1">
                <a:solidFill>
                  <a:schemeClr val="tx2"/>
                </a:solidFill>
              </a:rPr>
              <a:t>Errungenschaften</a:t>
            </a:r>
            <a:r>
              <a:rPr lang="en-US" sz="2100" dirty="0">
                <a:solidFill>
                  <a:schemeClr val="tx2"/>
                </a:solidFill>
              </a:rPr>
              <a:t>	</a:t>
            </a:r>
          </a:p>
          <a:p>
            <a:pPr>
              <a:lnSpc>
                <a:spcPct val="90000"/>
              </a:lnSpc>
              <a:buFont typeface="Wingdings" pitchFamily="2" charset="2"/>
              <a:buChar char="Ø"/>
            </a:pPr>
            <a:endParaRPr lang="en-US" sz="2400" dirty="0"/>
          </a:p>
          <a:p>
            <a:pPr marL="0" indent="0">
              <a:lnSpc>
                <a:spcPct val="90000"/>
              </a:lnSpc>
              <a:buNone/>
            </a:pPr>
            <a:endParaRPr lang="en-US" sz="1600" dirty="0"/>
          </a:p>
          <a:p>
            <a:pPr>
              <a:lnSpc>
                <a:spcPct val="90000"/>
              </a:lnSpc>
              <a:buFont typeface="Wingdings" pitchFamily="2" charset="2"/>
              <a:buChar char="v"/>
            </a:pPr>
            <a:endParaRPr lang="en-US" sz="2000" dirty="0"/>
          </a:p>
          <a:p>
            <a:pPr>
              <a:lnSpc>
                <a:spcPct val="90000"/>
              </a:lnSpc>
              <a:buFont typeface="Wingdings" pitchFamily="2" charset="2"/>
              <a:buChar char="v"/>
            </a:pP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28061594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000" dirty="0">
                <a:solidFill>
                  <a:prstClr val="white"/>
                </a:solidFill>
              </a:rPr>
              <a:t>Resume - </a:t>
            </a:r>
            <a:r>
              <a:rPr lang="en-US" sz="2000" dirty="0" err="1">
                <a:solidFill>
                  <a:prstClr val="white"/>
                </a:solidFill>
              </a:rPr>
              <a:t>Berufserfahrung</a:t>
            </a:r>
            <a:endParaRPr lang="de-DE" sz="2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16622B-5242-4B7D-8933-E1CB2CB7150F}" type="slidenum">
              <a:rPr lang="en-US" smtClean="0"/>
              <a:pPr/>
              <a:t>16</a:t>
            </a:fld>
            <a:endParaRPr lang="en-US" dirty="0"/>
          </a:p>
        </p:txBody>
      </p:sp>
      <p:sp>
        <p:nvSpPr>
          <p:cNvPr id="5" name="Rectangle 5"/>
          <p:cNvSpPr txBox="1">
            <a:spLocks noChangeArrowheads="1"/>
          </p:cNvSpPr>
          <p:nvPr/>
        </p:nvSpPr>
        <p:spPr bwMode="auto">
          <a:xfrm>
            <a:off x="381000" y="1828800"/>
            <a:ext cx="8382000" cy="4525963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14350" indent="-514350">
              <a:buFont typeface="+mj-lt"/>
              <a:buAutoNum type="arabicPeriod" startAt="5"/>
            </a:pPr>
            <a:r>
              <a:rPr lang="en-US" sz="1900" dirty="0" err="1">
                <a:solidFill>
                  <a:schemeClr val="tx2"/>
                </a:solidFill>
              </a:rPr>
              <a:t>Berufserfahrung</a:t>
            </a:r>
            <a:endParaRPr lang="en-US" sz="1900" dirty="0">
              <a:solidFill>
                <a:schemeClr val="tx2"/>
              </a:solidFill>
            </a:endParaRPr>
          </a:p>
          <a:p>
            <a:pPr lvl="1">
              <a:buFont typeface="Wingdings" panose="05000000000000000000" pitchFamily="2" charset="2"/>
              <a:buChar char="Ø"/>
            </a:pPr>
            <a:r>
              <a:rPr lang="en-US" sz="1900" dirty="0" err="1">
                <a:solidFill>
                  <a:schemeClr val="tx2"/>
                </a:solidFill>
              </a:rPr>
              <a:t>Umgekehrt</a:t>
            </a:r>
            <a:r>
              <a:rPr lang="en-US" sz="1900" dirty="0">
                <a:solidFill>
                  <a:schemeClr val="tx2"/>
                </a:solidFill>
              </a:rPr>
              <a:t> </a:t>
            </a:r>
            <a:r>
              <a:rPr lang="en-US" sz="1900" dirty="0" err="1">
                <a:solidFill>
                  <a:schemeClr val="tx2"/>
                </a:solidFill>
              </a:rPr>
              <a:t>chronologische</a:t>
            </a:r>
            <a:r>
              <a:rPr lang="en-US" sz="1900" dirty="0">
                <a:solidFill>
                  <a:schemeClr val="tx2"/>
                </a:solidFill>
              </a:rPr>
              <a:t> </a:t>
            </a:r>
            <a:r>
              <a:rPr lang="en-US" sz="1900" dirty="0" err="1">
                <a:solidFill>
                  <a:schemeClr val="tx2"/>
                </a:solidFill>
              </a:rPr>
              <a:t>Aufzählung</a:t>
            </a:r>
            <a:r>
              <a:rPr lang="en-US" sz="1900" dirty="0">
                <a:solidFill>
                  <a:schemeClr val="tx2"/>
                </a:solidFill>
              </a:rPr>
              <a:t> von </a:t>
            </a:r>
            <a:r>
              <a:rPr lang="en-US" sz="1900" dirty="0" err="1">
                <a:solidFill>
                  <a:schemeClr val="tx2"/>
                </a:solidFill>
              </a:rPr>
              <a:t>Praktika</a:t>
            </a:r>
            <a:r>
              <a:rPr lang="en-US" sz="1900" dirty="0">
                <a:solidFill>
                  <a:schemeClr val="tx2"/>
                </a:solidFill>
              </a:rPr>
              <a:t>, </a:t>
            </a:r>
            <a:r>
              <a:rPr lang="en-US" sz="1900" dirty="0" err="1">
                <a:solidFill>
                  <a:schemeClr val="tx2"/>
                </a:solidFill>
              </a:rPr>
              <a:t>früheren</a:t>
            </a:r>
            <a:r>
              <a:rPr lang="en-US" sz="1900" dirty="0">
                <a:solidFill>
                  <a:schemeClr val="tx2"/>
                </a:solidFill>
              </a:rPr>
              <a:t> </a:t>
            </a:r>
            <a:r>
              <a:rPr lang="en-US" sz="1900" dirty="0" err="1">
                <a:solidFill>
                  <a:schemeClr val="tx2"/>
                </a:solidFill>
              </a:rPr>
              <a:t>Beschäftigungen</a:t>
            </a:r>
            <a:r>
              <a:rPr lang="en-US" sz="1900" dirty="0">
                <a:solidFill>
                  <a:schemeClr val="tx2"/>
                </a:solidFill>
              </a:rPr>
              <a:t>, etc.	</a:t>
            </a:r>
            <a:br>
              <a:rPr lang="en-US" sz="1900" dirty="0">
                <a:solidFill>
                  <a:schemeClr val="tx2"/>
                </a:solidFill>
              </a:rPr>
            </a:br>
            <a:endParaRPr lang="en-US" sz="1900" dirty="0">
              <a:solidFill>
                <a:schemeClr val="tx2"/>
              </a:solidFill>
            </a:endParaRPr>
          </a:p>
          <a:p>
            <a:pPr lvl="1">
              <a:buFont typeface="Arial" panose="020B0604020202020204" pitchFamily="34" charset="0"/>
              <a:buChar char="•"/>
            </a:pPr>
            <a:r>
              <a:rPr lang="de-DE" sz="1900" dirty="0">
                <a:solidFill>
                  <a:schemeClr val="tx2"/>
                </a:solidFill>
              </a:rPr>
              <a:t>Name und Ort des ehemaligen Arbeitgebers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de-DE" sz="1900" dirty="0">
                <a:solidFill>
                  <a:schemeClr val="tx2"/>
                </a:solidFill>
              </a:rPr>
              <a:t>Art der </a:t>
            </a:r>
            <a:r>
              <a:rPr lang="de-DE" sz="1900" b="1" dirty="0">
                <a:solidFill>
                  <a:schemeClr val="tx2"/>
                </a:solidFill>
              </a:rPr>
              <a:t>Tätigkeit</a:t>
            </a:r>
            <a:r>
              <a:rPr lang="de-DE" sz="1900" dirty="0">
                <a:solidFill>
                  <a:schemeClr val="tx2"/>
                </a:solidFill>
              </a:rPr>
              <a:t> und Zeitraum der Beschäftigung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de-DE" sz="1900" b="1" dirty="0">
                <a:solidFill>
                  <a:schemeClr val="tx2"/>
                </a:solidFill>
              </a:rPr>
              <a:t>Nicht nur </a:t>
            </a:r>
            <a:r>
              <a:rPr lang="de-DE" sz="1900" dirty="0">
                <a:solidFill>
                  <a:schemeClr val="tx2"/>
                </a:solidFill>
              </a:rPr>
              <a:t>Titel der Position, sondern auch </a:t>
            </a:r>
            <a:r>
              <a:rPr lang="de-DE" sz="1900" b="1" dirty="0">
                <a:solidFill>
                  <a:schemeClr val="tx2"/>
                </a:solidFill>
              </a:rPr>
              <a:t>kurze Beschreibung der Tätigkeit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de-DE" sz="1900" dirty="0">
                <a:solidFill>
                  <a:schemeClr val="tx2"/>
                </a:solidFill>
              </a:rPr>
              <a:t>Betonen Sie die Aufgaben und erlernten Fähigkeiten, welche speziell für diese Position von Vorteil sind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de-DE" sz="1900" b="1" dirty="0">
                <a:solidFill>
                  <a:schemeClr val="tx2"/>
                </a:solidFill>
              </a:rPr>
              <a:t>Leerzeiten vermeiden </a:t>
            </a:r>
            <a:r>
              <a:rPr lang="de-DE" sz="1900" dirty="0">
                <a:solidFill>
                  <a:schemeClr val="tx2"/>
                </a:solidFill>
              </a:rPr>
              <a:t>(Freiwilligendienst</a:t>
            </a:r>
            <a:r>
              <a:rPr lang="de-DE" sz="1900" i="1" dirty="0">
                <a:solidFill>
                  <a:schemeClr val="tx2"/>
                </a:solidFill>
              </a:rPr>
              <a:t>,</a:t>
            </a:r>
            <a:r>
              <a:rPr lang="de-DE" sz="1900" dirty="0">
                <a:solidFill>
                  <a:schemeClr val="tx2"/>
                </a:solidFill>
              </a:rPr>
              <a:t> anderweitige sinnvolle Beschäftigung, etc.)</a:t>
            </a:r>
          </a:p>
          <a:p>
            <a:pPr lvl="1">
              <a:lnSpc>
                <a:spcPct val="90000"/>
              </a:lnSpc>
              <a:buFont typeface="Wingdings" panose="05000000000000000000" pitchFamily="2" charset="2"/>
              <a:buChar char="Ø"/>
            </a:pPr>
            <a:endParaRPr lang="en-US" sz="2400" dirty="0">
              <a:solidFill>
                <a:schemeClr val="tx2"/>
              </a:solidFill>
            </a:endParaRPr>
          </a:p>
          <a:p>
            <a:pPr marL="0" indent="0">
              <a:lnSpc>
                <a:spcPct val="90000"/>
              </a:lnSpc>
              <a:buNone/>
            </a:pPr>
            <a:endParaRPr lang="en-US" sz="2400" dirty="0"/>
          </a:p>
          <a:p>
            <a:pPr>
              <a:lnSpc>
                <a:spcPct val="90000"/>
              </a:lnSpc>
              <a:buFont typeface="Wingdings" pitchFamily="2" charset="2"/>
              <a:buChar char="v"/>
            </a:pPr>
            <a:endParaRPr lang="en-US" sz="1600" dirty="0"/>
          </a:p>
          <a:p>
            <a:pPr>
              <a:lnSpc>
                <a:spcPct val="90000"/>
              </a:lnSpc>
              <a:buFont typeface="Wingdings" pitchFamily="2" charset="2"/>
              <a:buChar char="v"/>
            </a:pPr>
            <a:endParaRPr lang="en-US" sz="2000" dirty="0"/>
          </a:p>
          <a:p>
            <a:pPr>
              <a:lnSpc>
                <a:spcPct val="90000"/>
              </a:lnSpc>
              <a:buFont typeface="Wingdings" pitchFamily="2" charset="2"/>
              <a:buChar char="v"/>
            </a:pP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50665276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000" dirty="0"/>
              <a:t>Resume - </a:t>
            </a:r>
            <a:r>
              <a:rPr lang="en-US" sz="2000" dirty="0" err="1"/>
              <a:t>Beispiele</a:t>
            </a:r>
            <a:endParaRPr lang="de-DE" sz="2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16622B-5242-4B7D-8933-E1CB2CB7150F}" type="slidenum">
              <a:rPr lang="en-US" smtClean="0"/>
              <a:pPr/>
              <a:t>17</a:t>
            </a:fld>
            <a:endParaRPr lang="en-US" dirty="0"/>
          </a:p>
        </p:txBody>
      </p:sp>
      <p:sp>
        <p:nvSpPr>
          <p:cNvPr id="5" name="Rectangle 5"/>
          <p:cNvSpPr txBox="1">
            <a:spLocks noChangeArrowheads="1"/>
          </p:cNvSpPr>
          <p:nvPr/>
        </p:nvSpPr>
        <p:spPr bwMode="auto">
          <a:xfrm>
            <a:off x="457200" y="1219200"/>
            <a:ext cx="8153400" cy="48768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90000"/>
              </a:lnSpc>
              <a:buFont typeface="Arial" charset="0"/>
              <a:buNone/>
            </a:pPr>
            <a:r>
              <a:rPr lang="en-US" sz="1800" b="1" dirty="0">
                <a:solidFill>
                  <a:schemeClr val="tx2"/>
                </a:solidFill>
              </a:rPr>
              <a:t>Objective</a:t>
            </a:r>
          </a:p>
          <a:p>
            <a:pPr>
              <a:lnSpc>
                <a:spcPct val="90000"/>
              </a:lnSpc>
              <a:buFont typeface="Arial" charset="0"/>
              <a:buNone/>
            </a:pPr>
            <a:r>
              <a:rPr lang="en-US" sz="1800" dirty="0">
                <a:solidFill>
                  <a:schemeClr val="tx2"/>
                </a:solidFill>
              </a:rPr>
              <a:t>	To acquire an intern position in the Careers &amp; Education Department at the German American Chamber of Commerce, Inc. allowing me to use and improve my skills in the fields of customer service and event management.</a:t>
            </a:r>
            <a:br>
              <a:rPr lang="en-US" sz="1800" dirty="0">
                <a:solidFill>
                  <a:schemeClr val="tx2"/>
                </a:solidFill>
              </a:rPr>
            </a:br>
            <a:br>
              <a:rPr lang="en-US" sz="1800" dirty="0">
                <a:solidFill>
                  <a:schemeClr val="tx2"/>
                </a:solidFill>
              </a:rPr>
            </a:br>
            <a:br>
              <a:rPr lang="en-US" sz="1800" dirty="0">
                <a:solidFill>
                  <a:schemeClr val="tx2"/>
                </a:solidFill>
              </a:rPr>
            </a:br>
            <a:endParaRPr lang="en-US" sz="1800" dirty="0">
              <a:solidFill>
                <a:schemeClr val="tx2"/>
              </a:solidFill>
            </a:endParaRPr>
          </a:p>
          <a:p>
            <a:pPr>
              <a:lnSpc>
                <a:spcPct val="90000"/>
              </a:lnSpc>
              <a:buFont typeface="Arial" charset="0"/>
              <a:buNone/>
            </a:pPr>
            <a:r>
              <a:rPr lang="de-DE" sz="1800" b="1" dirty="0">
                <a:solidFill>
                  <a:schemeClr val="tx2"/>
                </a:solidFill>
              </a:rPr>
              <a:t>Education</a:t>
            </a:r>
          </a:p>
          <a:p>
            <a:pPr>
              <a:lnSpc>
                <a:spcPct val="90000"/>
              </a:lnSpc>
            </a:pPr>
            <a:r>
              <a:rPr lang="de-DE" sz="1800" dirty="0">
                <a:solidFill>
                  <a:schemeClr val="tx2"/>
                </a:solidFill>
              </a:rPr>
              <a:t>2009 – </a:t>
            </a:r>
            <a:r>
              <a:rPr lang="de-DE" sz="1800" dirty="0" err="1">
                <a:solidFill>
                  <a:schemeClr val="tx2"/>
                </a:solidFill>
              </a:rPr>
              <a:t>Present</a:t>
            </a:r>
            <a:endParaRPr lang="de-DE" sz="1800" dirty="0">
              <a:solidFill>
                <a:schemeClr val="tx2"/>
              </a:solidFill>
            </a:endParaRPr>
          </a:p>
          <a:p>
            <a:pPr>
              <a:lnSpc>
                <a:spcPct val="90000"/>
              </a:lnSpc>
              <a:buFont typeface="Arial" pitchFamily="34" charset="0"/>
              <a:buNone/>
            </a:pPr>
            <a:r>
              <a:rPr lang="de-DE" sz="1800" dirty="0">
                <a:solidFill>
                  <a:schemeClr val="tx2"/>
                </a:solidFill>
              </a:rPr>
              <a:t>	Mustermann Universität Musterstadt</a:t>
            </a:r>
          </a:p>
          <a:p>
            <a:pPr>
              <a:lnSpc>
                <a:spcPct val="90000"/>
              </a:lnSpc>
              <a:buFont typeface="Arial" pitchFamily="34" charset="0"/>
              <a:buNone/>
            </a:pPr>
            <a:r>
              <a:rPr lang="de-DE" sz="1800" dirty="0">
                <a:solidFill>
                  <a:schemeClr val="tx2"/>
                </a:solidFill>
              </a:rPr>
              <a:t>	B.A. English </a:t>
            </a:r>
            <a:r>
              <a:rPr lang="de-DE" sz="1800" dirty="0" err="1">
                <a:solidFill>
                  <a:schemeClr val="tx2"/>
                </a:solidFill>
              </a:rPr>
              <a:t>and</a:t>
            </a:r>
            <a:r>
              <a:rPr lang="de-DE" sz="1800" dirty="0">
                <a:solidFill>
                  <a:schemeClr val="tx2"/>
                </a:solidFill>
              </a:rPr>
              <a:t> American Studies</a:t>
            </a:r>
          </a:p>
          <a:p>
            <a:pPr>
              <a:lnSpc>
                <a:spcPct val="90000"/>
              </a:lnSpc>
            </a:pPr>
            <a:r>
              <a:rPr lang="de-DE" sz="1800" dirty="0">
                <a:solidFill>
                  <a:schemeClr val="tx2"/>
                </a:solidFill>
              </a:rPr>
              <a:t>2000 – 2009  </a:t>
            </a:r>
          </a:p>
          <a:p>
            <a:pPr>
              <a:lnSpc>
                <a:spcPct val="90000"/>
              </a:lnSpc>
              <a:buFont typeface="Arial" pitchFamily="34" charset="0"/>
              <a:buNone/>
            </a:pPr>
            <a:r>
              <a:rPr lang="de-DE" sz="1800" dirty="0">
                <a:solidFill>
                  <a:schemeClr val="tx2"/>
                </a:solidFill>
              </a:rPr>
              <a:t>	Martin-Luther-Gymnasium Musterstadt</a:t>
            </a:r>
          </a:p>
        </p:txBody>
      </p:sp>
      <p:sp>
        <p:nvSpPr>
          <p:cNvPr id="6" name="Rectangle 6"/>
          <p:cNvSpPr txBox="1">
            <a:spLocks noChangeArrowheads="1"/>
          </p:cNvSpPr>
          <p:nvPr/>
        </p:nvSpPr>
        <p:spPr bwMode="auto">
          <a:xfrm>
            <a:off x="5011655" y="3094037"/>
            <a:ext cx="4038600" cy="4525963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Arial" charset="0"/>
              <a:buNone/>
            </a:pPr>
            <a:r>
              <a:rPr lang="en-US" sz="1800" b="1" dirty="0">
                <a:solidFill>
                  <a:srgbClr val="FF0000"/>
                </a:solidFill>
              </a:rPr>
              <a:t>Education</a:t>
            </a:r>
          </a:p>
          <a:p>
            <a:pPr>
              <a:buFont typeface="Arial" charset="0"/>
              <a:buNone/>
            </a:pPr>
            <a:r>
              <a:rPr lang="en-US" sz="1800" dirty="0">
                <a:solidFill>
                  <a:srgbClr val="FF0000"/>
                </a:solidFill>
              </a:rPr>
              <a:t>1996 - 2000</a:t>
            </a:r>
          </a:p>
          <a:p>
            <a:pPr>
              <a:buFont typeface="Arial" charset="0"/>
              <a:buNone/>
            </a:pPr>
            <a:r>
              <a:rPr lang="en-US" sz="1800" dirty="0">
                <a:solidFill>
                  <a:srgbClr val="FF0000"/>
                </a:solidFill>
              </a:rPr>
              <a:t>Elementary School </a:t>
            </a:r>
            <a:r>
              <a:rPr lang="en-US" sz="1800" dirty="0" err="1">
                <a:solidFill>
                  <a:srgbClr val="FF0000"/>
                </a:solidFill>
              </a:rPr>
              <a:t>Musterstadt</a:t>
            </a:r>
            <a:r>
              <a:rPr lang="en-US" sz="1800" dirty="0">
                <a:solidFill>
                  <a:srgbClr val="FF0000"/>
                </a:solidFill>
              </a:rPr>
              <a:t> </a:t>
            </a:r>
          </a:p>
          <a:p>
            <a:pPr>
              <a:buFont typeface="Arial" charset="0"/>
              <a:buNone/>
            </a:pPr>
            <a:r>
              <a:rPr lang="en-US" sz="1800" dirty="0">
                <a:solidFill>
                  <a:srgbClr val="FF0000"/>
                </a:solidFill>
              </a:rPr>
              <a:t>2000 - 2009 </a:t>
            </a:r>
          </a:p>
          <a:p>
            <a:pPr>
              <a:buFont typeface="Arial" charset="0"/>
              <a:buNone/>
            </a:pPr>
            <a:r>
              <a:rPr lang="en-US" sz="1800" dirty="0">
                <a:solidFill>
                  <a:srgbClr val="FF0000"/>
                </a:solidFill>
              </a:rPr>
              <a:t>High School </a:t>
            </a:r>
            <a:r>
              <a:rPr lang="en-US" sz="1800" dirty="0" err="1">
                <a:solidFill>
                  <a:srgbClr val="FF0000"/>
                </a:solidFill>
              </a:rPr>
              <a:t>Musterstadt</a:t>
            </a:r>
            <a:endParaRPr lang="en-US" sz="1800" dirty="0">
              <a:solidFill>
                <a:srgbClr val="FF0000"/>
              </a:solidFill>
            </a:endParaRPr>
          </a:p>
          <a:p>
            <a:pPr>
              <a:buFont typeface="Arial" charset="0"/>
              <a:buNone/>
            </a:pPr>
            <a:r>
              <a:rPr lang="en-US" sz="1800" dirty="0">
                <a:solidFill>
                  <a:srgbClr val="FF0000"/>
                </a:solidFill>
              </a:rPr>
              <a:t>2009 –  …	</a:t>
            </a:r>
          </a:p>
          <a:p>
            <a:pPr>
              <a:buFont typeface="Arial" charset="0"/>
              <a:buNone/>
            </a:pPr>
            <a:r>
              <a:rPr lang="en-US" sz="1800" dirty="0" err="1">
                <a:solidFill>
                  <a:srgbClr val="FF0000"/>
                </a:solidFill>
              </a:rPr>
              <a:t>Mustermann</a:t>
            </a:r>
            <a:r>
              <a:rPr lang="en-US" sz="1800" dirty="0">
                <a:solidFill>
                  <a:srgbClr val="FF0000"/>
                </a:solidFill>
              </a:rPr>
              <a:t> University </a:t>
            </a:r>
            <a:r>
              <a:rPr lang="en-US" sz="1800" dirty="0" err="1">
                <a:solidFill>
                  <a:srgbClr val="FF0000"/>
                </a:solidFill>
              </a:rPr>
              <a:t>Musterstadt</a:t>
            </a:r>
            <a:endParaRPr lang="en-US" sz="1800" dirty="0">
              <a:solidFill>
                <a:srgbClr val="FF0000"/>
              </a:solidFill>
            </a:endParaRPr>
          </a:p>
        </p:txBody>
      </p:sp>
      <p:pic>
        <p:nvPicPr>
          <p:cNvPr id="7" name="Picture 2" descr="C:\Users\Hharamasz\AppData\Local\Microsoft\Windows\INetCache\IE\LRRGI4YT\check-mark[1]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4093" y="2819400"/>
            <a:ext cx="522662" cy="4697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3" descr="C:\Users\Hharamasz\AppData\Local\Microsoft\Windows\INetCache\IE\Q9J2B6VU\PngMedium-X-icon-10336[1].gi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4600" y="2857500"/>
            <a:ext cx="490455" cy="4904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771199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000" dirty="0"/>
              <a:t>Resume - </a:t>
            </a:r>
            <a:r>
              <a:rPr lang="en-US" sz="2000" dirty="0" err="1"/>
              <a:t>Beispiele</a:t>
            </a:r>
            <a:endParaRPr lang="de-DE" sz="2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16622B-5242-4B7D-8933-E1CB2CB7150F}" type="slidenum">
              <a:rPr lang="en-US" smtClean="0"/>
              <a:pPr/>
              <a:t>18</a:t>
            </a:fld>
            <a:endParaRPr lang="en-US" dirty="0"/>
          </a:p>
        </p:txBody>
      </p:sp>
      <p:sp>
        <p:nvSpPr>
          <p:cNvPr id="5" name="Rectangle 5"/>
          <p:cNvSpPr txBox="1">
            <a:spLocks noChangeArrowheads="1"/>
          </p:cNvSpPr>
          <p:nvPr/>
        </p:nvSpPr>
        <p:spPr bwMode="auto">
          <a:xfrm>
            <a:off x="304800" y="1447800"/>
            <a:ext cx="4419600" cy="4525963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rmAutofit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80000"/>
              </a:lnSpc>
              <a:buFont typeface="Arial" charset="0"/>
              <a:buNone/>
            </a:pPr>
            <a:r>
              <a:rPr lang="en-US" sz="1800" b="1" dirty="0">
                <a:solidFill>
                  <a:schemeClr val="tx2"/>
                </a:solidFill>
              </a:rPr>
              <a:t>Professional Experience</a:t>
            </a:r>
          </a:p>
          <a:p>
            <a:pPr>
              <a:lnSpc>
                <a:spcPct val="80000"/>
              </a:lnSpc>
              <a:buFont typeface="Arial" charset="0"/>
              <a:buNone/>
            </a:pPr>
            <a:endParaRPr lang="en-US" sz="1800" b="1" dirty="0">
              <a:solidFill>
                <a:schemeClr val="tx2"/>
              </a:solidFill>
            </a:endParaRPr>
          </a:p>
          <a:p>
            <a:r>
              <a:rPr lang="en-US" sz="1800" dirty="0">
                <a:solidFill>
                  <a:schemeClr val="tx2"/>
                </a:solidFill>
              </a:rPr>
              <a:t>Sept. 2011 – Nov. 2011                     </a:t>
            </a:r>
          </a:p>
          <a:p>
            <a:pPr>
              <a:buFont typeface="Arial" charset="0"/>
              <a:buNone/>
            </a:pPr>
            <a:r>
              <a:rPr lang="en-US" sz="1800" dirty="0">
                <a:solidFill>
                  <a:schemeClr val="tx2"/>
                </a:solidFill>
              </a:rPr>
              <a:t>	Intern at </a:t>
            </a:r>
            <a:r>
              <a:rPr lang="en-US" sz="1800" dirty="0" err="1">
                <a:solidFill>
                  <a:schemeClr val="tx2"/>
                </a:solidFill>
              </a:rPr>
              <a:t>Irgend</a:t>
            </a:r>
            <a:r>
              <a:rPr lang="en-US" sz="1800" dirty="0">
                <a:solidFill>
                  <a:schemeClr val="tx2"/>
                </a:solidFill>
              </a:rPr>
              <a:t>, Eine, und </a:t>
            </a:r>
            <a:r>
              <a:rPr lang="en-US" sz="1800" dirty="0" err="1">
                <a:solidFill>
                  <a:schemeClr val="tx2"/>
                </a:solidFill>
              </a:rPr>
              <a:t>Sonstwas</a:t>
            </a:r>
            <a:endParaRPr lang="en-US" sz="1800" dirty="0">
              <a:solidFill>
                <a:schemeClr val="tx2"/>
              </a:solidFill>
            </a:endParaRPr>
          </a:p>
          <a:p>
            <a:pPr>
              <a:buFont typeface="Arial" charset="0"/>
              <a:buNone/>
            </a:pPr>
            <a:r>
              <a:rPr lang="en-US" sz="1800" dirty="0">
                <a:solidFill>
                  <a:schemeClr val="tx2"/>
                </a:solidFill>
              </a:rPr>
              <a:t>	Regensburg, Germany</a:t>
            </a:r>
          </a:p>
          <a:p>
            <a:pPr>
              <a:buFont typeface="Arial" charset="0"/>
              <a:buNone/>
            </a:pPr>
            <a:r>
              <a:rPr lang="en-US" sz="1800" dirty="0">
                <a:solidFill>
                  <a:schemeClr val="tx2"/>
                </a:solidFill>
              </a:rPr>
              <a:t>	Supported Client Relations Division. Executed membership drive events which resulted in 10% growth in new accounts.</a:t>
            </a:r>
            <a:br>
              <a:rPr lang="en-US" sz="1800" dirty="0">
                <a:solidFill>
                  <a:schemeClr val="tx2"/>
                </a:solidFill>
              </a:rPr>
            </a:br>
            <a:endParaRPr lang="en-US" sz="1800" dirty="0">
              <a:solidFill>
                <a:schemeClr val="tx2"/>
              </a:solidFill>
            </a:endParaRPr>
          </a:p>
          <a:p>
            <a:r>
              <a:rPr lang="en-US" sz="1800" dirty="0">
                <a:solidFill>
                  <a:schemeClr val="tx2"/>
                </a:solidFill>
              </a:rPr>
              <a:t>March 2010 – May 2010 </a:t>
            </a:r>
            <a:br>
              <a:rPr lang="en-US" sz="1800" dirty="0">
                <a:solidFill>
                  <a:schemeClr val="tx2"/>
                </a:solidFill>
              </a:rPr>
            </a:br>
            <a:r>
              <a:rPr lang="en-US" sz="1800" dirty="0">
                <a:solidFill>
                  <a:schemeClr val="tx2"/>
                </a:solidFill>
              </a:rPr>
              <a:t>Intern at Richman Retailers</a:t>
            </a:r>
          </a:p>
          <a:p>
            <a:pPr>
              <a:buFont typeface="Arial" pitchFamily="34" charset="0"/>
              <a:buNone/>
            </a:pPr>
            <a:r>
              <a:rPr lang="en-US" sz="1800" dirty="0">
                <a:solidFill>
                  <a:schemeClr val="tx2"/>
                </a:solidFill>
              </a:rPr>
              <a:t>	Munich, Germany</a:t>
            </a:r>
          </a:p>
          <a:p>
            <a:pPr>
              <a:buFont typeface="Arial" charset="0"/>
              <a:buNone/>
            </a:pPr>
            <a:r>
              <a:rPr lang="en-US" sz="1800" dirty="0">
                <a:solidFill>
                  <a:schemeClr val="tx2"/>
                </a:solidFill>
              </a:rPr>
              <a:t>	Responded to customer inquiries and suggestions to improve service. Cross-trained in Sales and Marketing departments.</a:t>
            </a:r>
          </a:p>
          <a:p>
            <a:pPr>
              <a:lnSpc>
                <a:spcPct val="80000"/>
              </a:lnSpc>
              <a:buFont typeface="Arial" charset="0"/>
              <a:buNone/>
            </a:pPr>
            <a:endParaRPr lang="en-US" sz="1800" dirty="0"/>
          </a:p>
        </p:txBody>
      </p:sp>
      <p:sp>
        <p:nvSpPr>
          <p:cNvPr id="6" name="Rectangle 6"/>
          <p:cNvSpPr txBox="1">
            <a:spLocks noChangeArrowheads="1"/>
          </p:cNvSpPr>
          <p:nvPr/>
        </p:nvSpPr>
        <p:spPr bwMode="auto">
          <a:xfrm>
            <a:off x="5041900" y="1468436"/>
            <a:ext cx="3886200" cy="4525963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80000"/>
              </a:lnSpc>
              <a:buFont typeface="Arial" charset="0"/>
              <a:buNone/>
            </a:pPr>
            <a:r>
              <a:rPr lang="en-US" sz="1800" dirty="0">
                <a:solidFill>
                  <a:srgbClr val="FF0000"/>
                </a:solidFill>
              </a:rPr>
              <a:t>Professional Experience</a:t>
            </a:r>
          </a:p>
          <a:p>
            <a:pPr>
              <a:lnSpc>
                <a:spcPct val="80000"/>
              </a:lnSpc>
              <a:buFont typeface="Arial" charset="0"/>
              <a:buNone/>
            </a:pPr>
            <a:endParaRPr lang="en-US" sz="1800" dirty="0">
              <a:solidFill>
                <a:srgbClr val="FF0000"/>
              </a:solidFill>
            </a:endParaRPr>
          </a:p>
          <a:p>
            <a:pPr>
              <a:lnSpc>
                <a:spcPct val="80000"/>
              </a:lnSpc>
              <a:buFont typeface="Arial" charset="0"/>
              <a:buNone/>
            </a:pPr>
            <a:r>
              <a:rPr lang="en-US" sz="1800" dirty="0">
                <a:solidFill>
                  <a:srgbClr val="FF0000"/>
                </a:solidFill>
              </a:rPr>
              <a:t>2007 – 2008 </a:t>
            </a:r>
          </a:p>
          <a:p>
            <a:pPr>
              <a:lnSpc>
                <a:spcPct val="80000"/>
              </a:lnSpc>
              <a:buFont typeface="Arial" charset="0"/>
              <a:buNone/>
            </a:pPr>
            <a:r>
              <a:rPr lang="en-US" sz="1800" dirty="0">
                <a:solidFill>
                  <a:srgbClr val="FF0000"/>
                </a:solidFill>
              </a:rPr>
              <a:t>Bartending at Bar XX</a:t>
            </a:r>
          </a:p>
          <a:p>
            <a:pPr>
              <a:lnSpc>
                <a:spcPct val="80000"/>
              </a:lnSpc>
              <a:buFont typeface="Arial" charset="0"/>
              <a:buNone/>
            </a:pPr>
            <a:endParaRPr lang="en-US" sz="1800" dirty="0">
              <a:solidFill>
                <a:srgbClr val="FF0000"/>
              </a:solidFill>
            </a:endParaRPr>
          </a:p>
          <a:p>
            <a:pPr>
              <a:lnSpc>
                <a:spcPct val="80000"/>
              </a:lnSpc>
              <a:buFont typeface="Arial" charset="0"/>
              <a:buNone/>
            </a:pPr>
            <a:r>
              <a:rPr lang="en-US" sz="1800" dirty="0">
                <a:solidFill>
                  <a:srgbClr val="FF0000"/>
                </a:solidFill>
              </a:rPr>
              <a:t>2008 – 2009 </a:t>
            </a:r>
          </a:p>
          <a:p>
            <a:pPr>
              <a:lnSpc>
                <a:spcPct val="80000"/>
              </a:lnSpc>
              <a:buFont typeface="Arial" charset="0"/>
              <a:buNone/>
            </a:pPr>
            <a:r>
              <a:rPr lang="en-US" sz="1800" dirty="0">
                <a:solidFill>
                  <a:srgbClr val="FF0000"/>
                </a:solidFill>
              </a:rPr>
              <a:t>Employed at XYZ</a:t>
            </a:r>
            <a:r>
              <a:rPr lang="en-US" sz="1800" dirty="0">
                <a:solidFill>
                  <a:srgbClr val="FF0000"/>
                </a:solidFill>
                <a:latin typeface="MV Boli" pitchFamily="2" charset="0"/>
              </a:rPr>
              <a:t> </a:t>
            </a:r>
          </a:p>
          <a:p>
            <a:pPr>
              <a:lnSpc>
                <a:spcPct val="80000"/>
              </a:lnSpc>
              <a:buFont typeface="Arial" charset="0"/>
              <a:buNone/>
            </a:pPr>
            <a:endParaRPr lang="en-US" sz="1600" dirty="0">
              <a:solidFill>
                <a:schemeClr val="folHlink"/>
              </a:solidFill>
              <a:latin typeface="MV Boli" pitchFamily="2" charset="0"/>
            </a:endParaRPr>
          </a:p>
          <a:p>
            <a:pPr>
              <a:lnSpc>
                <a:spcPct val="80000"/>
              </a:lnSpc>
              <a:buFont typeface="Arial" charset="0"/>
              <a:buNone/>
            </a:pPr>
            <a:endParaRPr lang="en-US" sz="1600" dirty="0">
              <a:solidFill>
                <a:schemeClr val="folHlink"/>
              </a:solidFill>
              <a:latin typeface="MV Boli" pitchFamily="2" charset="0"/>
            </a:endParaRPr>
          </a:p>
          <a:p>
            <a:pPr>
              <a:lnSpc>
                <a:spcPct val="80000"/>
              </a:lnSpc>
              <a:buFont typeface="Arial" charset="0"/>
              <a:buNone/>
            </a:pPr>
            <a:endParaRPr lang="en-US" sz="1600" dirty="0">
              <a:solidFill>
                <a:schemeClr val="folHlink"/>
              </a:solidFill>
              <a:latin typeface="MV Boli" pitchFamily="2" charset="0"/>
            </a:endParaRPr>
          </a:p>
          <a:p>
            <a:pPr>
              <a:lnSpc>
                <a:spcPct val="80000"/>
              </a:lnSpc>
              <a:buFont typeface="Arial" charset="0"/>
              <a:buNone/>
            </a:pPr>
            <a:endParaRPr lang="en-US" sz="1600" dirty="0">
              <a:solidFill>
                <a:schemeClr val="folHlink"/>
              </a:solidFill>
              <a:latin typeface="MV Boli" pitchFamily="2" charset="0"/>
            </a:endParaRPr>
          </a:p>
        </p:txBody>
      </p:sp>
      <p:pic>
        <p:nvPicPr>
          <p:cNvPr id="9" name="Picture 2" descr="C:\Users\Hharamasz\AppData\Local\Microsoft\Windows\INetCache\IE\LRRGI4YT\check-mark[1]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3200" y="1233568"/>
            <a:ext cx="522662" cy="4697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3" descr="C:\Users\Hharamasz\AppData\Local\Microsoft\Windows\INetCache\IE\Q9J2B6VU\PngMedium-X-icon-10336[1].gi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6200" y="1262895"/>
            <a:ext cx="490455" cy="4904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6048294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000" dirty="0" err="1"/>
              <a:t>Beispiele</a:t>
            </a:r>
            <a:endParaRPr lang="de-DE" sz="2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16622B-5242-4B7D-8933-E1CB2CB7150F}" type="slidenum">
              <a:rPr lang="en-US" smtClean="0"/>
              <a:pPr/>
              <a:t>19</a:t>
            </a:fld>
            <a:endParaRPr lang="en-US" dirty="0"/>
          </a:p>
        </p:txBody>
      </p:sp>
      <p:sp>
        <p:nvSpPr>
          <p:cNvPr id="5" name="Rectangle 5"/>
          <p:cNvSpPr txBox="1">
            <a:spLocks noChangeArrowheads="1"/>
          </p:cNvSpPr>
          <p:nvPr/>
        </p:nvSpPr>
        <p:spPr bwMode="auto">
          <a:xfrm>
            <a:off x="393700" y="1417637"/>
            <a:ext cx="4038600" cy="4525963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Arial" charset="0"/>
              <a:buNone/>
            </a:pPr>
            <a:r>
              <a:rPr lang="en-US" sz="1800" b="1" dirty="0">
                <a:solidFill>
                  <a:schemeClr val="tx2"/>
                </a:solidFill>
              </a:rPr>
              <a:t>Skills</a:t>
            </a:r>
          </a:p>
          <a:p>
            <a:pPr>
              <a:buFont typeface="Arial" charset="0"/>
              <a:buNone/>
            </a:pPr>
            <a:r>
              <a:rPr lang="en-US" sz="1800" dirty="0">
                <a:solidFill>
                  <a:schemeClr val="tx2"/>
                </a:solidFill>
              </a:rPr>
              <a:t>Languages           </a:t>
            </a:r>
          </a:p>
          <a:p>
            <a:pPr>
              <a:buFont typeface="Arial" charset="0"/>
              <a:buNone/>
            </a:pPr>
            <a:r>
              <a:rPr lang="en-US" sz="1800" dirty="0">
                <a:solidFill>
                  <a:schemeClr val="tx2"/>
                </a:solidFill>
              </a:rPr>
              <a:t> 	German – native</a:t>
            </a:r>
          </a:p>
          <a:p>
            <a:pPr>
              <a:buFont typeface="Arial" charset="0"/>
              <a:buNone/>
            </a:pPr>
            <a:r>
              <a:rPr lang="en-US" sz="1800" dirty="0">
                <a:solidFill>
                  <a:schemeClr val="tx2"/>
                </a:solidFill>
              </a:rPr>
              <a:t> 	English – fluent</a:t>
            </a:r>
          </a:p>
          <a:p>
            <a:pPr>
              <a:buFont typeface="Arial" charset="0"/>
              <a:buNone/>
            </a:pPr>
            <a:r>
              <a:rPr lang="en-US" sz="1800" dirty="0">
                <a:solidFill>
                  <a:schemeClr val="tx2"/>
                </a:solidFill>
              </a:rPr>
              <a:t> 	Italian - advanced</a:t>
            </a:r>
          </a:p>
          <a:p>
            <a:pPr>
              <a:buFont typeface="Arial" charset="0"/>
              <a:buNone/>
            </a:pPr>
            <a:r>
              <a:rPr lang="en-US" sz="1800" dirty="0">
                <a:solidFill>
                  <a:schemeClr val="tx2"/>
                </a:solidFill>
              </a:rPr>
              <a:t> 	</a:t>
            </a:r>
          </a:p>
          <a:p>
            <a:pPr>
              <a:buFont typeface="Arial" charset="0"/>
              <a:buNone/>
            </a:pPr>
            <a:r>
              <a:rPr lang="en-US" sz="1800" b="1" dirty="0">
                <a:solidFill>
                  <a:schemeClr val="tx2"/>
                </a:solidFill>
              </a:rPr>
              <a:t>International Experience</a:t>
            </a:r>
            <a:endParaRPr lang="en-US" sz="1800" dirty="0">
              <a:solidFill>
                <a:schemeClr val="tx2"/>
              </a:solidFill>
            </a:endParaRPr>
          </a:p>
          <a:p>
            <a:r>
              <a:rPr lang="en-US" sz="1800" dirty="0">
                <a:solidFill>
                  <a:schemeClr val="tx2"/>
                </a:solidFill>
              </a:rPr>
              <a:t>June 2007 – Dec. 2007     </a:t>
            </a:r>
          </a:p>
          <a:p>
            <a:pPr>
              <a:buFont typeface="Arial" charset="0"/>
              <a:buNone/>
            </a:pPr>
            <a:r>
              <a:rPr lang="en-US" sz="1800" dirty="0">
                <a:solidFill>
                  <a:schemeClr val="tx2"/>
                </a:solidFill>
              </a:rPr>
              <a:t>	Work and Travel Australia</a:t>
            </a:r>
          </a:p>
          <a:p>
            <a:r>
              <a:rPr lang="en-US" sz="1800" dirty="0">
                <a:solidFill>
                  <a:schemeClr val="tx2"/>
                </a:solidFill>
              </a:rPr>
              <a:t>July 2004 – Aug. 2004                </a:t>
            </a:r>
          </a:p>
          <a:p>
            <a:pPr>
              <a:buFont typeface="Arial" charset="0"/>
              <a:buNone/>
            </a:pPr>
            <a:r>
              <a:rPr lang="en-US" sz="1800" dirty="0">
                <a:solidFill>
                  <a:schemeClr val="tx2"/>
                </a:solidFill>
              </a:rPr>
              <a:t>	Student exchange to Italy</a:t>
            </a:r>
          </a:p>
          <a:p>
            <a:pPr>
              <a:lnSpc>
                <a:spcPct val="80000"/>
              </a:lnSpc>
            </a:pPr>
            <a:endParaRPr lang="en-US" sz="1800" dirty="0"/>
          </a:p>
        </p:txBody>
      </p:sp>
      <p:sp>
        <p:nvSpPr>
          <p:cNvPr id="6" name="Rectangle 6"/>
          <p:cNvSpPr txBox="1">
            <a:spLocks noChangeArrowheads="1"/>
          </p:cNvSpPr>
          <p:nvPr/>
        </p:nvSpPr>
        <p:spPr bwMode="auto">
          <a:xfrm>
            <a:off x="4660900" y="1524000"/>
            <a:ext cx="4038600" cy="4525963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80000"/>
              </a:lnSpc>
              <a:buFont typeface="Arial" charset="0"/>
              <a:buNone/>
            </a:pPr>
            <a:r>
              <a:rPr lang="en-US" sz="1800" b="1" dirty="0">
                <a:solidFill>
                  <a:srgbClr val="FF0000"/>
                </a:solidFill>
              </a:rPr>
              <a:t>Skills</a:t>
            </a:r>
          </a:p>
          <a:p>
            <a:pPr>
              <a:lnSpc>
                <a:spcPct val="80000"/>
              </a:lnSpc>
              <a:buFont typeface="Arial" charset="0"/>
              <a:buNone/>
            </a:pPr>
            <a:r>
              <a:rPr lang="en-US" sz="1800" dirty="0">
                <a:solidFill>
                  <a:srgbClr val="FF0000"/>
                </a:solidFill>
              </a:rPr>
              <a:t>Languages	</a:t>
            </a:r>
          </a:p>
          <a:p>
            <a:pPr>
              <a:lnSpc>
                <a:spcPct val="80000"/>
              </a:lnSpc>
              <a:buFont typeface="Arial" charset="0"/>
              <a:buNone/>
            </a:pPr>
            <a:r>
              <a:rPr lang="en-US" sz="1800" dirty="0">
                <a:solidFill>
                  <a:srgbClr val="FF0000"/>
                </a:solidFill>
              </a:rPr>
              <a:t>German 	very good</a:t>
            </a:r>
          </a:p>
          <a:p>
            <a:pPr>
              <a:lnSpc>
                <a:spcPct val="80000"/>
              </a:lnSpc>
              <a:buFont typeface="Arial" charset="0"/>
              <a:buNone/>
            </a:pPr>
            <a:r>
              <a:rPr lang="en-US" sz="1800" dirty="0">
                <a:solidFill>
                  <a:srgbClr val="FF0000"/>
                </a:solidFill>
              </a:rPr>
              <a:t>Italian	a little bit, not very good</a:t>
            </a:r>
          </a:p>
          <a:p>
            <a:pPr>
              <a:lnSpc>
                <a:spcPct val="80000"/>
              </a:lnSpc>
              <a:buFont typeface="Arial" charset="0"/>
              <a:buNone/>
            </a:pPr>
            <a:r>
              <a:rPr lang="en-US" sz="1800" dirty="0">
                <a:solidFill>
                  <a:srgbClr val="FF0000"/>
                </a:solidFill>
              </a:rPr>
              <a:t>French	enough to order in restaurants 	or ask for directions</a:t>
            </a:r>
          </a:p>
          <a:p>
            <a:pPr>
              <a:lnSpc>
                <a:spcPct val="80000"/>
              </a:lnSpc>
              <a:buFont typeface="Arial" charset="0"/>
              <a:buNone/>
            </a:pPr>
            <a:endParaRPr lang="en-US" sz="1800" dirty="0">
              <a:solidFill>
                <a:srgbClr val="FF0000"/>
              </a:solidFill>
            </a:endParaRPr>
          </a:p>
          <a:p>
            <a:pPr>
              <a:lnSpc>
                <a:spcPct val="80000"/>
              </a:lnSpc>
              <a:buFont typeface="Arial" charset="0"/>
              <a:buNone/>
            </a:pPr>
            <a:r>
              <a:rPr lang="en-US" sz="1800" b="1" dirty="0">
                <a:solidFill>
                  <a:srgbClr val="FF0000"/>
                </a:solidFill>
              </a:rPr>
              <a:t>Stays abroad</a:t>
            </a:r>
          </a:p>
          <a:p>
            <a:pPr>
              <a:lnSpc>
                <a:spcPct val="80000"/>
              </a:lnSpc>
              <a:buFont typeface="Arial" charset="0"/>
              <a:buNone/>
            </a:pPr>
            <a:r>
              <a:rPr lang="en-US" sz="1800" dirty="0">
                <a:solidFill>
                  <a:srgbClr val="FF0000"/>
                </a:solidFill>
              </a:rPr>
              <a:t>2006 	Family holiday </a:t>
            </a:r>
          </a:p>
          <a:p>
            <a:pPr>
              <a:lnSpc>
                <a:spcPct val="80000"/>
              </a:lnSpc>
              <a:buFont typeface="Arial" charset="0"/>
              <a:buNone/>
            </a:pPr>
            <a:r>
              <a:rPr lang="en-US" sz="1800" dirty="0">
                <a:solidFill>
                  <a:srgbClr val="FF0000"/>
                </a:solidFill>
              </a:rPr>
              <a:t>		in the Dominican Republic</a:t>
            </a:r>
          </a:p>
          <a:p>
            <a:pPr>
              <a:lnSpc>
                <a:spcPct val="80000"/>
              </a:lnSpc>
              <a:buFont typeface="Arial" charset="0"/>
              <a:buNone/>
            </a:pPr>
            <a:r>
              <a:rPr lang="en-US" sz="1800" dirty="0">
                <a:solidFill>
                  <a:srgbClr val="FF0000"/>
                </a:solidFill>
              </a:rPr>
              <a:t>2007 	“Abi-</a:t>
            </a:r>
            <a:r>
              <a:rPr lang="en-US" sz="1800" dirty="0" err="1">
                <a:solidFill>
                  <a:srgbClr val="FF0000"/>
                </a:solidFill>
              </a:rPr>
              <a:t>Fahrt</a:t>
            </a:r>
            <a:r>
              <a:rPr lang="en-US" sz="1800" dirty="0">
                <a:solidFill>
                  <a:srgbClr val="FF0000"/>
                </a:solidFill>
              </a:rPr>
              <a:t>”, Spain</a:t>
            </a:r>
          </a:p>
          <a:p>
            <a:pPr>
              <a:lnSpc>
                <a:spcPct val="80000"/>
              </a:lnSpc>
              <a:buFont typeface="Arial" charset="0"/>
              <a:buNone/>
            </a:pPr>
            <a:endParaRPr lang="en-US" sz="1800" dirty="0">
              <a:solidFill>
                <a:schemeClr val="accent2"/>
              </a:solidFill>
              <a:latin typeface="MV Boli" pitchFamily="2" charset="0"/>
            </a:endParaRPr>
          </a:p>
          <a:p>
            <a:pPr>
              <a:lnSpc>
                <a:spcPct val="80000"/>
              </a:lnSpc>
              <a:buFont typeface="Arial" charset="0"/>
              <a:buNone/>
            </a:pPr>
            <a:endParaRPr lang="en-US" sz="1800" dirty="0"/>
          </a:p>
        </p:txBody>
      </p:sp>
      <p:pic>
        <p:nvPicPr>
          <p:cNvPr id="9" name="Picture 2" descr="C:\Users\Hharamasz\AppData\Local\Microsoft\Windows\INetCache\IE\LRRGI4YT\check-mark[1]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1182769"/>
            <a:ext cx="522662" cy="4697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3" descr="C:\Users\Hharamasz\AppData\Local\Microsoft\Windows\INetCache\IE\Q9J2B6VU\PngMedium-X-icon-10336[1].gi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0200" y="1219200"/>
            <a:ext cx="490455" cy="4904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4729265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www.go-j1.com/fileadmin/ahk_gaccny_j1visaservice/sliderj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4648200"/>
            <a:ext cx="7661275" cy="18745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000" dirty="0" err="1"/>
              <a:t>Überblick</a:t>
            </a:r>
            <a:endParaRPr lang="en-US" sz="2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524000"/>
            <a:ext cx="8229600" cy="4525963"/>
          </a:xfrm>
        </p:spPr>
        <p:txBody>
          <a:bodyPr/>
          <a:lstStyle/>
          <a:p>
            <a:pPr marL="514350" indent="-514350">
              <a:lnSpc>
                <a:spcPct val="150000"/>
              </a:lnSpc>
              <a:spcBef>
                <a:spcPts val="0"/>
              </a:spcBef>
              <a:buFont typeface="+mj-lt"/>
              <a:buAutoNum type="arabicPeriod"/>
            </a:pPr>
            <a:endParaRPr lang="de-DE" sz="1900" b="1" dirty="0">
              <a:solidFill>
                <a:schemeClr val="tx2"/>
              </a:solidFill>
            </a:endParaRPr>
          </a:p>
          <a:p>
            <a:pPr marL="514350" indent="-514350">
              <a:lnSpc>
                <a:spcPct val="150000"/>
              </a:lnSpc>
              <a:spcBef>
                <a:spcPts val="0"/>
              </a:spcBef>
              <a:buFont typeface="+mj-lt"/>
              <a:buAutoNum type="arabicPeriod"/>
            </a:pPr>
            <a:r>
              <a:rPr lang="de-DE" sz="1900" b="1" dirty="0">
                <a:solidFill>
                  <a:schemeClr val="tx2"/>
                </a:solidFill>
              </a:rPr>
              <a:t>Wer sind wir? </a:t>
            </a:r>
          </a:p>
          <a:p>
            <a:pPr marL="514350" indent="-514350">
              <a:lnSpc>
                <a:spcPct val="150000"/>
              </a:lnSpc>
              <a:spcBef>
                <a:spcPts val="0"/>
              </a:spcBef>
              <a:buFont typeface="+mj-lt"/>
              <a:buAutoNum type="arabicPeriod"/>
            </a:pPr>
            <a:r>
              <a:rPr lang="de-DE" sz="1900" b="1" dirty="0">
                <a:solidFill>
                  <a:schemeClr val="tx2"/>
                </a:solidFill>
              </a:rPr>
              <a:t>Wie findet man einen Praktikumsplatz?</a:t>
            </a:r>
          </a:p>
          <a:p>
            <a:pPr marL="514350" indent="-514350">
              <a:lnSpc>
                <a:spcPct val="150000"/>
              </a:lnSpc>
              <a:spcBef>
                <a:spcPts val="0"/>
              </a:spcBef>
              <a:buFont typeface="+mj-lt"/>
              <a:buAutoNum type="arabicPeriod"/>
            </a:pPr>
            <a:r>
              <a:rPr lang="de-DE" sz="1900" b="1" dirty="0">
                <a:solidFill>
                  <a:schemeClr val="tx2"/>
                </a:solidFill>
              </a:rPr>
              <a:t>Bewerbungsunterlagen</a:t>
            </a:r>
          </a:p>
          <a:p>
            <a:pPr marL="514350" indent="-514350">
              <a:lnSpc>
                <a:spcPct val="150000"/>
              </a:lnSpc>
              <a:spcBef>
                <a:spcPts val="0"/>
              </a:spcBef>
              <a:buFont typeface="+mj-lt"/>
              <a:buAutoNum type="arabicPeriod"/>
            </a:pPr>
            <a:r>
              <a:rPr lang="de-DE" sz="1900" b="1" dirty="0">
                <a:solidFill>
                  <a:schemeClr val="tx2"/>
                </a:solidFill>
              </a:rPr>
              <a:t>J-1 Visumsantrag</a:t>
            </a:r>
          </a:p>
          <a:p>
            <a:pPr marL="514350" indent="-514350">
              <a:lnSpc>
                <a:spcPct val="150000"/>
              </a:lnSpc>
              <a:spcBef>
                <a:spcPts val="0"/>
              </a:spcBef>
              <a:buFont typeface="+mj-lt"/>
              <a:buAutoNum type="arabicPeriod"/>
            </a:pPr>
            <a:r>
              <a:rPr lang="de-DE" sz="1900" b="1" dirty="0">
                <a:solidFill>
                  <a:schemeClr val="tx2"/>
                </a:solidFill>
              </a:rPr>
              <a:t>Auf dem Weg in die USA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9502906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000" dirty="0"/>
              <a:t>Resume - </a:t>
            </a:r>
            <a:r>
              <a:rPr lang="en-US" sz="2000" dirty="0" err="1"/>
              <a:t>Referenzen</a:t>
            </a:r>
            <a:endParaRPr lang="de-DE" sz="2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150000"/>
              </a:lnSpc>
              <a:buFont typeface="Arial" charset="0"/>
              <a:buNone/>
            </a:pPr>
            <a:r>
              <a:rPr lang="en-US" sz="1900" b="1" dirty="0" err="1">
                <a:solidFill>
                  <a:schemeClr val="tx2"/>
                </a:solidFill>
              </a:rPr>
              <a:t>Referenzen</a:t>
            </a:r>
            <a:endParaRPr lang="en-US" sz="1900" b="1" dirty="0">
              <a:solidFill>
                <a:schemeClr val="tx2"/>
              </a:solidFill>
            </a:endParaRPr>
          </a:p>
          <a:p>
            <a:pPr>
              <a:lnSpc>
                <a:spcPct val="150000"/>
              </a:lnSpc>
              <a:spcBef>
                <a:spcPts val="0"/>
              </a:spcBef>
              <a:buFont typeface="Arial" charset="0"/>
              <a:buNone/>
            </a:pPr>
            <a:endParaRPr lang="en-US" sz="1900" b="1" dirty="0">
              <a:solidFill>
                <a:schemeClr val="tx2"/>
              </a:solidFill>
            </a:endParaRPr>
          </a:p>
          <a:p>
            <a:pPr>
              <a:lnSpc>
                <a:spcPct val="150000"/>
              </a:lnSpc>
            </a:pPr>
            <a:r>
              <a:rPr lang="en-US" sz="1900" dirty="0" err="1">
                <a:solidFill>
                  <a:schemeClr val="tx2"/>
                </a:solidFill>
              </a:rPr>
              <a:t>Geben</a:t>
            </a:r>
            <a:r>
              <a:rPr lang="en-US" sz="1900" dirty="0">
                <a:solidFill>
                  <a:schemeClr val="tx2"/>
                </a:solidFill>
              </a:rPr>
              <a:t> </a:t>
            </a:r>
            <a:r>
              <a:rPr lang="en-US" sz="1900" dirty="0" err="1">
                <a:solidFill>
                  <a:schemeClr val="tx2"/>
                </a:solidFill>
              </a:rPr>
              <a:t>Sie</a:t>
            </a:r>
            <a:r>
              <a:rPr lang="en-US" sz="1900" dirty="0">
                <a:solidFill>
                  <a:schemeClr val="tx2"/>
                </a:solidFill>
              </a:rPr>
              <a:t> </a:t>
            </a:r>
            <a:r>
              <a:rPr lang="en-US" sz="1900" dirty="0" err="1">
                <a:solidFill>
                  <a:schemeClr val="tx2"/>
                </a:solidFill>
              </a:rPr>
              <a:t>hier</a:t>
            </a:r>
            <a:r>
              <a:rPr lang="en-US" sz="1900" dirty="0">
                <a:solidFill>
                  <a:schemeClr val="tx2"/>
                </a:solidFill>
              </a:rPr>
              <a:t> </a:t>
            </a:r>
            <a:r>
              <a:rPr lang="en-US" sz="1900" dirty="0" err="1">
                <a:solidFill>
                  <a:schemeClr val="tx2"/>
                </a:solidFill>
              </a:rPr>
              <a:t>Namen</a:t>
            </a:r>
            <a:r>
              <a:rPr lang="en-US" sz="1900" dirty="0">
                <a:solidFill>
                  <a:schemeClr val="tx2"/>
                </a:solidFill>
              </a:rPr>
              <a:t> von </a:t>
            </a:r>
            <a:r>
              <a:rPr lang="en-US" sz="1900" dirty="0" err="1">
                <a:solidFill>
                  <a:schemeClr val="tx2"/>
                </a:solidFill>
              </a:rPr>
              <a:t>ehemaligen</a:t>
            </a:r>
            <a:r>
              <a:rPr lang="en-US" sz="1900" dirty="0">
                <a:solidFill>
                  <a:schemeClr val="tx2"/>
                </a:solidFill>
              </a:rPr>
              <a:t> </a:t>
            </a:r>
            <a:r>
              <a:rPr lang="en-US" sz="1900" dirty="0" err="1">
                <a:solidFill>
                  <a:schemeClr val="tx2"/>
                </a:solidFill>
              </a:rPr>
              <a:t>Arbeitgebern</a:t>
            </a:r>
            <a:r>
              <a:rPr lang="en-US" sz="1900" dirty="0">
                <a:solidFill>
                  <a:schemeClr val="tx2"/>
                </a:solidFill>
              </a:rPr>
              <a:t>, </a:t>
            </a:r>
            <a:r>
              <a:rPr lang="en-US" sz="1900" dirty="0" err="1">
                <a:solidFill>
                  <a:schemeClr val="tx2"/>
                </a:solidFill>
              </a:rPr>
              <a:t>Professoren</a:t>
            </a:r>
            <a:r>
              <a:rPr lang="en-US" sz="1900" dirty="0">
                <a:solidFill>
                  <a:schemeClr val="tx2"/>
                </a:solidFill>
              </a:rPr>
              <a:t>, etc. an, </a:t>
            </a:r>
            <a:r>
              <a:rPr lang="en-US" sz="1900" dirty="0" err="1">
                <a:solidFill>
                  <a:schemeClr val="tx2"/>
                </a:solidFill>
              </a:rPr>
              <a:t>welche</a:t>
            </a:r>
            <a:r>
              <a:rPr lang="en-US" sz="1900" dirty="0">
                <a:solidFill>
                  <a:schemeClr val="tx2"/>
                </a:solidFill>
              </a:rPr>
              <a:t> </a:t>
            </a:r>
            <a:r>
              <a:rPr lang="en-US" sz="1900" dirty="0" err="1">
                <a:solidFill>
                  <a:schemeClr val="tx2"/>
                </a:solidFill>
              </a:rPr>
              <a:t>Ihr</a:t>
            </a:r>
            <a:r>
              <a:rPr lang="en-US" sz="1900" dirty="0">
                <a:solidFill>
                  <a:schemeClr val="tx2"/>
                </a:solidFill>
              </a:rPr>
              <a:t> </a:t>
            </a:r>
            <a:r>
              <a:rPr lang="en-US" sz="1900" dirty="0" err="1">
                <a:solidFill>
                  <a:schemeClr val="tx2"/>
                </a:solidFill>
              </a:rPr>
              <a:t>zukünftiger</a:t>
            </a:r>
            <a:r>
              <a:rPr lang="en-US" sz="1900" dirty="0">
                <a:solidFill>
                  <a:schemeClr val="tx2"/>
                </a:solidFill>
              </a:rPr>
              <a:t> </a:t>
            </a:r>
            <a:r>
              <a:rPr lang="en-US" sz="1900" dirty="0" err="1">
                <a:solidFill>
                  <a:schemeClr val="tx2"/>
                </a:solidFill>
              </a:rPr>
              <a:t>Arbeitgeber</a:t>
            </a:r>
            <a:r>
              <a:rPr lang="en-US" sz="1900" dirty="0">
                <a:solidFill>
                  <a:schemeClr val="tx2"/>
                </a:solidFill>
              </a:rPr>
              <a:t> </a:t>
            </a:r>
            <a:r>
              <a:rPr lang="en-US" sz="1900" dirty="0" err="1">
                <a:solidFill>
                  <a:schemeClr val="tx2"/>
                </a:solidFill>
              </a:rPr>
              <a:t>gegebenenfalls</a:t>
            </a:r>
            <a:r>
              <a:rPr lang="en-US" sz="1900" dirty="0">
                <a:solidFill>
                  <a:schemeClr val="tx2"/>
                </a:solidFill>
              </a:rPr>
              <a:t> </a:t>
            </a:r>
            <a:r>
              <a:rPr lang="en-US" sz="1900" dirty="0" err="1">
                <a:solidFill>
                  <a:schemeClr val="tx2"/>
                </a:solidFill>
              </a:rPr>
              <a:t>kontaktieren</a:t>
            </a:r>
            <a:r>
              <a:rPr lang="en-US" sz="1900" dirty="0">
                <a:solidFill>
                  <a:schemeClr val="tx2"/>
                </a:solidFill>
              </a:rPr>
              <a:t> </a:t>
            </a:r>
            <a:r>
              <a:rPr lang="en-US" sz="1900" dirty="0" err="1">
                <a:solidFill>
                  <a:schemeClr val="tx2"/>
                </a:solidFill>
              </a:rPr>
              <a:t>kann</a:t>
            </a:r>
            <a:r>
              <a:rPr lang="en-US" sz="1900" dirty="0">
                <a:solidFill>
                  <a:schemeClr val="tx2"/>
                </a:solidFill>
              </a:rPr>
              <a:t>, um </a:t>
            </a:r>
            <a:r>
              <a:rPr lang="en-US" sz="1900" dirty="0" err="1">
                <a:solidFill>
                  <a:schemeClr val="tx2"/>
                </a:solidFill>
              </a:rPr>
              <a:t>Informationen</a:t>
            </a:r>
            <a:r>
              <a:rPr lang="en-US" sz="1900" dirty="0">
                <a:solidFill>
                  <a:schemeClr val="tx2"/>
                </a:solidFill>
              </a:rPr>
              <a:t> </a:t>
            </a:r>
            <a:r>
              <a:rPr lang="en-US" sz="1900" dirty="0" err="1">
                <a:solidFill>
                  <a:schemeClr val="tx2"/>
                </a:solidFill>
              </a:rPr>
              <a:t>über</a:t>
            </a:r>
            <a:r>
              <a:rPr lang="en-US" sz="1900" dirty="0">
                <a:solidFill>
                  <a:schemeClr val="tx2"/>
                </a:solidFill>
              </a:rPr>
              <a:t> </a:t>
            </a:r>
            <a:r>
              <a:rPr lang="en-US" sz="1900" dirty="0" err="1">
                <a:solidFill>
                  <a:schemeClr val="tx2"/>
                </a:solidFill>
              </a:rPr>
              <a:t>Sie</a:t>
            </a:r>
            <a:r>
              <a:rPr lang="en-US" sz="1900" dirty="0">
                <a:solidFill>
                  <a:schemeClr val="tx2"/>
                </a:solidFill>
              </a:rPr>
              <a:t> </a:t>
            </a:r>
            <a:r>
              <a:rPr lang="en-US" sz="1900" dirty="0" err="1">
                <a:solidFill>
                  <a:schemeClr val="tx2"/>
                </a:solidFill>
              </a:rPr>
              <a:t>einzuholen</a:t>
            </a:r>
            <a:endParaRPr lang="en-US" sz="1900" dirty="0">
              <a:solidFill>
                <a:schemeClr val="tx2"/>
              </a:solidFill>
            </a:endParaRPr>
          </a:p>
          <a:p>
            <a:pPr>
              <a:lnSpc>
                <a:spcPct val="150000"/>
              </a:lnSpc>
            </a:pPr>
            <a:endParaRPr lang="en-US" sz="1900" dirty="0">
              <a:solidFill>
                <a:schemeClr val="tx2"/>
              </a:solidFill>
            </a:endParaRPr>
          </a:p>
          <a:p>
            <a:pPr>
              <a:lnSpc>
                <a:spcPct val="150000"/>
              </a:lnSpc>
            </a:pPr>
            <a:r>
              <a:rPr lang="en-US" sz="1900" dirty="0" err="1">
                <a:solidFill>
                  <a:schemeClr val="tx2"/>
                </a:solidFill>
              </a:rPr>
              <a:t>Ansonsten</a:t>
            </a:r>
            <a:r>
              <a:rPr lang="en-US" sz="1900" dirty="0">
                <a:solidFill>
                  <a:schemeClr val="tx2"/>
                </a:solidFill>
              </a:rPr>
              <a:t> </a:t>
            </a:r>
            <a:r>
              <a:rPr lang="en-US" sz="1900" dirty="0" err="1">
                <a:solidFill>
                  <a:schemeClr val="tx2"/>
                </a:solidFill>
              </a:rPr>
              <a:t>sollte</a:t>
            </a:r>
            <a:r>
              <a:rPr lang="en-US" sz="1900" dirty="0">
                <a:solidFill>
                  <a:schemeClr val="tx2"/>
                </a:solidFill>
              </a:rPr>
              <a:t> </a:t>
            </a:r>
            <a:r>
              <a:rPr lang="en-US" sz="1900" dirty="0" err="1">
                <a:solidFill>
                  <a:schemeClr val="tx2"/>
                </a:solidFill>
              </a:rPr>
              <a:t>folgender</a:t>
            </a:r>
            <a:r>
              <a:rPr lang="en-US" sz="1900" dirty="0">
                <a:solidFill>
                  <a:schemeClr val="tx2"/>
                </a:solidFill>
              </a:rPr>
              <a:t> </a:t>
            </a:r>
            <a:r>
              <a:rPr lang="en-US" sz="1900" dirty="0" err="1">
                <a:solidFill>
                  <a:schemeClr val="tx2"/>
                </a:solidFill>
              </a:rPr>
              <a:t>Hinweis</a:t>
            </a:r>
            <a:r>
              <a:rPr lang="en-US" sz="1900" dirty="0">
                <a:solidFill>
                  <a:schemeClr val="tx2"/>
                </a:solidFill>
              </a:rPr>
              <a:t> </a:t>
            </a:r>
            <a:r>
              <a:rPr lang="en-US" sz="1900" dirty="0" err="1">
                <a:solidFill>
                  <a:schemeClr val="tx2"/>
                </a:solidFill>
              </a:rPr>
              <a:t>zu</a:t>
            </a:r>
            <a:r>
              <a:rPr lang="en-US" sz="1900" dirty="0">
                <a:solidFill>
                  <a:schemeClr val="tx2"/>
                </a:solidFill>
              </a:rPr>
              <a:t> </a:t>
            </a:r>
            <a:r>
              <a:rPr lang="en-US" sz="1900" dirty="0" err="1">
                <a:solidFill>
                  <a:schemeClr val="tx2"/>
                </a:solidFill>
              </a:rPr>
              <a:t>finden</a:t>
            </a:r>
            <a:r>
              <a:rPr lang="en-US" sz="1900" dirty="0">
                <a:solidFill>
                  <a:schemeClr val="tx2"/>
                </a:solidFill>
              </a:rPr>
              <a:t> sein: 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US" sz="1900" dirty="0">
                <a:solidFill>
                  <a:schemeClr val="tx2"/>
                </a:solidFill>
              </a:rPr>
              <a:t>	“References available upon request”</a:t>
            </a:r>
          </a:p>
          <a:p>
            <a:pPr marL="0" indent="0">
              <a:buNone/>
            </a:pPr>
            <a:endParaRPr lang="de-D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16622B-5242-4B7D-8933-E1CB2CB7150F}" type="slidenum">
              <a:rPr lang="en-US" smtClean="0"/>
              <a:pPr/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2047433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000" dirty="0"/>
              <a:t>Resume - </a:t>
            </a:r>
            <a:r>
              <a:rPr lang="en-US" sz="2000" dirty="0" err="1"/>
              <a:t>Bemerkung</a:t>
            </a:r>
            <a:endParaRPr lang="de-DE" sz="2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16622B-5242-4B7D-8933-E1CB2CB7150F}" type="slidenum">
              <a:rPr lang="en-US" smtClean="0"/>
              <a:pPr/>
              <a:t>21</a:t>
            </a:fld>
            <a:endParaRPr lang="en-US" dirty="0"/>
          </a:p>
        </p:txBody>
      </p:sp>
      <p:sp>
        <p:nvSpPr>
          <p:cNvPr id="5" name="Rectangle 8"/>
          <p:cNvSpPr txBox="1">
            <a:spLocks noChangeArrowheads="1"/>
          </p:cNvSpPr>
          <p:nvPr/>
        </p:nvSpPr>
        <p:spPr bwMode="auto">
          <a:xfrm>
            <a:off x="228600" y="1524000"/>
            <a:ext cx="8229600" cy="4525963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Arial" charset="0"/>
              <a:buNone/>
            </a:pPr>
            <a:r>
              <a:rPr lang="en-US" dirty="0"/>
              <a:t>	</a:t>
            </a:r>
          </a:p>
          <a:p>
            <a:pPr algn="ctr">
              <a:lnSpc>
                <a:spcPct val="150000"/>
              </a:lnSpc>
              <a:buFont typeface="Arial" charset="0"/>
              <a:buNone/>
            </a:pPr>
            <a:r>
              <a:rPr lang="en-US" sz="1900" dirty="0">
                <a:latin typeface="+mj-lt"/>
              </a:rPr>
              <a:t>	</a:t>
            </a:r>
            <a:r>
              <a:rPr lang="en-US" sz="1900" b="1" dirty="0" err="1">
                <a:solidFill>
                  <a:srgbClr val="009900"/>
                </a:solidFill>
                <a:latin typeface="+mj-lt"/>
              </a:rPr>
              <a:t>Wichtig</a:t>
            </a:r>
            <a:r>
              <a:rPr lang="en-US" sz="1900" b="1" dirty="0">
                <a:solidFill>
                  <a:srgbClr val="009900"/>
                </a:solidFill>
                <a:latin typeface="+mj-lt"/>
              </a:rPr>
              <a:t>!</a:t>
            </a:r>
          </a:p>
          <a:p>
            <a:pPr algn="ctr">
              <a:lnSpc>
                <a:spcPct val="150000"/>
              </a:lnSpc>
              <a:buFont typeface="Arial" charset="0"/>
              <a:buNone/>
            </a:pPr>
            <a:r>
              <a:rPr lang="en-US" sz="1900" dirty="0">
                <a:latin typeface="+mj-lt"/>
              </a:rPr>
              <a:t>	</a:t>
            </a:r>
            <a:r>
              <a:rPr lang="en-US" sz="1900" dirty="0">
                <a:solidFill>
                  <a:schemeClr val="tx2"/>
                </a:solidFill>
                <a:latin typeface="+mj-lt"/>
              </a:rPr>
              <a:t>Um </a:t>
            </a:r>
            <a:r>
              <a:rPr lang="en-US" sz="1900" dirty="0" err="1">
                <a:solidFill>
                  <a:schemeClr val="tx2"/>
                </a:solidFill>
                <a:latin typeface="+mj-lt"/>
              </a:rPr>
              <a:t>ein</a:t>
            </a:r>
            <a:r>
              <a:rPr lang="en-US" sz="1900" dirty="0">
                <a:solidFill>
                  <a:schemeClr val="tx2"/>
                </a:solidFill>
                <a:latin typeface="+mj-lt"/>
              </a:rPr>
              <a:t> </a:t>
            </a:r>
            <a:r>
              <a:rPr lang="en-US" sz="1900" dirty="0" err="1">
                <a:solidFill>
                  <a:schemeClr val="tx2"/>
                </a:solidFill>
                <a:latin typeface="+mj-lt"/>
              </a:rPr>
              <a:t>erfolgreiches</a:t>
            </a:r>
            <a:r>
              <a:rPr lang="en-US" sz="1900" dirty="0">
                <a:solidFill>
                  <a:schemeClr val="tx2"/>
                </a:solidFill>
                <a:latin typeface="+mj-lt"/>
              </a:rPr>
              <a:t> Resume </a:t>
            </a:r>
            <a:r>
              <a:rPr lang="en-US" sz="1900" dirty="0" err="1">
                <a:solidFill>
                  <a:schemeClr val="tx2"/>
                </a:solidFill>
                <a:latin typeface="+mj-lt"/>
              </a:rPr>
              <a:t>zu</a:t>
            </a:r>
            <a:r>
              <a:rPr lang="en-US" sz="1900" dirty="0">
                <a:solidFill>
                  <a:schemeClr val="tx2"/>
                </a:solidFill>
                <a:latin typeface="+mj-lt"/>
              </a:rPr>
              <a:t> </a:t>
            </a:r>
            <a:r>
              <a:rPr lang="en-US" sz="1900" dirty="0" err="1">
                <a:solidFill>
                  <a:schemeClr val="tx2"/>
                </a:solidFill>
                <a:latin typeface="+mj-lt"/>
              </a:rPr>
              <a:t>verfassen</a:t>
            </a:r>
            <a:r>
              <a:rPr lang="en-US" sz="1900" dirty="0">
                <a:solidFill>
                  <a:schemeClr val="tx2"/>
                </a:solidFill>
                <a:latin typeface="+mj-lt"/>
              </a:rPr>
              <a:t>, </a:t>
            </a:r>
            <a:r>
              <a:rPr lang="en-US" sz="1900" dirty="0" err="1">
                <a:solidFill>
                  <a:schemeClr val="tx2"/>
                </a:solidFill>
                <a:latin typeface="+mj-lt"/>
              </a:rPr>
              <a:t>müssen</a:t>
            </a:r>
            <a:r>
              <a:rPr lang="en-US" sz="1900" dirty="0">
                <a:solidFill>
                  <a:schemeClr val="tx2"/>
                </a:solidFill>
                <a:latin typeface="+mj-lt"/>
              </a:rPr>
              <a:t> Sie </a:t>
            </a:r>
            <a:r>
              <a:rPr lang="en-US" sz="1900" dirty="0" err="1">
                <a:solidFill>
                  <a:schemeClr val="tx2"/>
                </a:solidFill>
                <a:latin typeface="+mj-lt"/>
              </a:rPr>
              <a:t>sich</a:t>
            </a:r>
            <a:r>
              <a:rPr lang="en-US" sz="1900" dirty="0">
                <a:solidFill>
                  <a:schemeClr val="tx2"/>
                </a:solidFill>
                <a:latin typeface="+mj-lt"/>
              </a:rPr>
              <a:t> </a:t>
            </a:r>
            <a:r>
              <a:rPr lang="en-US" sz="1900" dirty="0" err="1">
                <a:solidFill>
                  <a:schemeClr val="tx2"/>
                </a:solidFill>
                <a:latin typeface="+mj-lt"/>
              </a:rPr>
              <a:t>als</a:t>
            </a:r>
            <a:r>
              <a:rPr lang="en-US" sz="1900" dirty="0">
                <a:solidFill>
                  <a:schemeClr val="tx2"/>
                </a:solidFill>
                <a:latin typeface="+mj-lt"/>
              </a:rPr>
              <a:t> </a:t>
            </a:r>
            <a:r>
              <a:rPr lang="en-US" sz="1900" dirty="0" err="1">
                <a:solidFill>
                  <a:schemeClr val="tx2"/>
                </a:solidFill>
                <a:latin typeface="+mj-lt"/>
              </a:rPr>
              <a:t>Produkt</a:t>
            </a:r>
            <a:r>
              <a:rPr lang="en-US" sz="1900" dirty="0">
                <a:solidFill>
                  <a:schemeClr val="tx2"/>
                </a:solidFill>
                <a:latin typeface="+mj-lt"/>
              </a:rPr>
              <a:t> verstehen – </a:t>
            </a:r>
            <a:r>
              <a:rPr lang="en-US" sz="1900" dirty="0" err="1">
                <a:solidFill>
                  <a:schemeClr val="tx2"/>
                </a:solidFill>
                <a:latin typeface="+mj-lt"/>
              </a:rPr>
              <a:t>Ihr</a:t>
            </a:r>
            <a:r>
              <a:rPr lang="en-US" sz="1900" dirty="0">
                <a:solidFill>
                  <a:schemeClr val="tx2"/>
                </a:solidFill>
                <a:latin typeface="+mj-lt"/>
              </a:rPr>
              <a:t> </a:t>
            </a:r>
            <a:r>
              <a:rPr lang="en-US" sz="1900" dirty="0" err="1">
                <a:solidFill>
                  <a:schemeClr val="tx2"/>
                </a:solidFill>
                <a:latin typeface="+mj-lt"/>
              </a:rPr>
              <a:t>Lebenslauf</a:t>
            </a:r>
            <a:r>
              <a:rPr lang="en-US" sz="1900" dirty="0">
                <a:solidFill>
                  <a:schemeClr val="tx2"/>
                </a:solidFill>
                <a:latin typeface="+mj-lt"/>
              </a:rPr>
              <a:t> </a:t>
            </a:r>
            <a:r>
              <a:rPr lang="en-US" sz="1900" dirty="0" err="1">
                <a:solidFill>
                  <a:schemeClr val="tx2"/>
                </a:solidFill>
                <a:latin typeface="+mj-lt"/>
              </a:rPr>
              <a:t>ist</a:t>
            </a:r>
            <a:r>
              <a:rPr lang="en-US" sz="1900" dirty="0">
                <a:solidFill>
                  <a:schemeClr val="tx2"/>
                </a:solidFill>
                <a:latin typeface="+mj-lt"/>
              </a:rPr>
              <a:t> </a:t>
            </a:r>
            <a:r>
              <a:rPr lang="en-US" sz="1900" dirty="0" err="1">
                <a:solidFill>
                  <a:schemeClr val="tx2"/>
                </a:solidFill>
                <a:latin typeface="+mj-lt"/>
              </a:rPr>
              <a:t>Ihr</a:t>
            </a:r>
            <a:r>
              <a:rPr lang="en-US" sz="1900" dirty="0">
                <a:solidFill>
                  <a:schemeClr val="tx2"/>
                </a:solidFill>
                <a:latin typeface="+mj-lt"/>
              </a:rPr>
              <a:t> “Sales Tool.”</a:t>
            </a:r>
          </a:p>
          <a:p>
            <a:pPr algn="ctr">
              <a:lnSpc>
                <a:spcPct val="150000"/>
              </a:lnSpc>
              <a:buFont typeface="Arial" charset="0"/>
              <a:buNone/>
            </a:pPr>
            <a:r>
              <a:rPr lang="en-US" sz="1900" dirty="0">
                <a:solidFill>
                  <a:schemeClr val="tx2"/>
                </a:solidFill>
                <a:latin typeface="+mj-lt"/>
              </a:rPr>
              <a:t>	Ein </a:t>
            </a:r>
            <a:r>
              <a:rPr lang="en-US" sz="1900" dirty="0" err="1">
                <a:solidFill>
                  <a:schemeClr val="tx2"/>
                </a:solidFill>
                <a:latin typeface="+mj-lt"/>
              </a:rPr>
              <a:t>Lebenslauf</a:t>
            </a:r>
            <a:r>
              <a:rPr lang="en-US" sz="1900" dirty="0">
                <a:solidFill>
                  <a:schemeClr val="tx2"/>
                </a:solidFill>
                <a:latin typeface="+mj-lt"/>
              </a:rPr>
              <a:t> </a:t>
            </a:r>
            <a:r>
              <a:rPr lang="en-US" sz="1900" dirty="0" err="1">
                <a:solidFill>
                  <a:schemeClr val="tx2"/>
                </a:solidFill>
                <a:latin typeface="+mj-lt"/>
              </a:rPr>
              <a:t>sollte</a:t>
            </a:r>
            <a:r>
              <a:rPr lang="en-US" sz="1900" dirty="0">
                <a:solidFill>
                  <a:schemeClr val="tx2"/>
                </a:solidFill>
                <a:latin typeface="+mj-lt"/>
              </a:rPr>
              <a:t> </a:t>
            </a:r>
            <a:r>
              <a:rPr lang="en-US" sz="1900" dirty="0" err="1">
                <a:solidFill>
                  <a:schemeClr val="tx2"/>
                </a:solidFill>
                <a:latin typeface="+mj-lt"/>
              </a:rPr>
              <a:t>übersichtlich</a:t>
            </a:r>
            <a:r>
              <a:rPr lang="en-US" sz="1900" dirty="0">
                <a:solidFill>
                  <a:schemeClr val="tx2"/>
                </a:solidFill>
                <a:latin typeface="+mj-lt"/>
              </a:rPr>
              <a:t> und </a:t>
            </a:r>
            <a:r>
              <a:rPr lang="en-US" sz="1900" dirty="0" err="1">
                <a:solidFill>
                  <a:schemeClr val="tx2"/>
                </a:solidFill>
                <a:latin typeface="+mj-lt"/>
              </a:rPr>
              <a:t>einfach</a:t>
            </a:r>
            <a:r>
              <a:rPr lang="en-US" sz="1900" dirty="0">
                <a:solidFill>
                  <a:schemeClr val="tx2"/>
                </a:solidFill>
                <a:latin typeface="+mj-lt"/>
              </a:rPr>
              <a:t> </a:t>
            </a:r>
            <a:r>
              <a:rPr lang="en-US" sz="1900" dirty="0" err="1">
                <a:solidFill>
                  <a:schemeClr val="tx2"/>
                </a:solidFill>
                <a:latin typeface="+mj-lt"/>
              </a:rPr>
              <a:t>zu</a:t>
            </a:r>
            <a:r>
              <a:rPr lang="en-US" sz="1900" dirty="0">
                <a:solidFill>
                  <a:schemeClr val="tx2"/>
                </a:solidFill>
                <a:latin typeface="+mj-lt"/>
              </a:rPr>
              <a:t> </a:t>
            </a:r>
            <a:r>
              <a:rPr lang="en-US" sz="1900" dirty="0" err="1">
                <a:solidFill>
                  <a:schemeClr val="tx2"/>
                </a:solidFill>
                <a:latin typeface="+mj-lt"/>
              </a:rPr>
              <a:t>lesen</a:t>
            </a:r>
            <a:r>
              <a:rPr lang="en-US" sz="1900" dirty="0">
                <a:solidFill>
                  <a:schemeClr val="tx2"/>
                </a:solidFill>
                <a:latin typeface="+mj-lt"/>
              </a:rPr>
              <a:t> sein.</a:t>
            </a:r>
          </a:p>
          <a:p>
            <a:pPr algn="ctr">
              <a:lnSpc>
                <a:spcPct val="150000"/>
              </a:lnSpc>
              <a:buFont typeface="Arial" charset="0"/>
              <a:buNone/>
            </a:pPr>
            <a:endParaRPr lang="en-US" sz="1900" dirty="0">
              <a:solidFill>
                <a:schemeClr val="tx2"/>
              </a:solidFill>
              <a:latin typeface="+mj-lt"/>
            </a:endParaRPr>
          </a:p>
          <a:p>
            <a:pPr algn="ctr">
              <a:lnSpc>
                <a:spcPct val="150000"/>
              </a:lnSpc>
              <a:buFont typeface="Arial" charset="0"/>
              <a:buNone/>
            </a:pPr>
            <a:endParaRPr lang="en-US" sz="1900" dirty="0">
              <a:solidFill>
                <a:schemeClr val="tx2"/>
              </a:solidFill>
              <a:latin typeface="+mj-lt"/>
            </a:endParaRPr>
          </a:p>
          <a:p>
            <a:pPr algn="ctr">
              <a:lnSpc>
                <a:spcPct val="150000"/>
              </a:lnSpc>
              <a:buFont typeface="Arial" charset="0"/>
              <a:buNone/>
            </a:pPr>
            <a:r>
              <a:rPr lang="en-US" sz="1900" dirty="0" err="1">
                <a:solidFill>
                  <a:schemeClr val="tx2"/>
                </a:solidFill>
                <a:latin typeface="+mj-lt"/>
              </a:rPr>
              <a:t>Wir</a:t>
            </a:r>
            <a:r>
              <a:rPr lang="en-US" sz="1900" dirty="0">
                <a:solidFill>
                  <a:schemeClr val="tx2"/>
                </a:solidFill>
                <a:latin typeface="+mj-lt"/>
              </a:rPr>
              <a:t> </a:t>
            </a:r>
            <a:r>
              <a:rPr lang="en-US" sz="1900" dirty="0" err="1">
                <a:solidFill>
                  <a:schemeClr val="tx2"/>
                </a:solidFill>
                <a:latin typeface="+mj-lt"/>
              </a:rPr>
              <a:t>bieten</a:t>
            </a:r>
            <a:r>
              <a:rPr lang="en-US" sz="1900" dirty="0">
                <a:solidFill>
                  <a:schemeClr val="tx2"/>
                </a:solidFill>
                <a:latin typeface="+mj-lt"/>
              </a:rPr>
              <a:t> </a:t>
            </a:r>
            <a:r>
              <a:rPr lang="en-US" sz="1900" dirty="0" err="1">
                <a:solidFill>
                  <a:schemeClr val="tx2"/>
                </a:solidFill>
                <a:latin typeface="+mj-lt"/>
              </a:rPr>
              <a:t>einen</a:t>
            </a:r>
            <a:r>
              <a:rPr lang="en-US" sz="1900" dirty="0">
                <a:solidFill>
                  <a:schemeClr val="tx2"/>
                </a:solidFill>
                <a:latin typeface="+mj-lt"/>
              </a:rPr>
              <a:t> “Resume-Building Workshop” an! Bei Interesse </a:t>
            </a:r>
            <a:r>
              <a:rPr lang="en-US" sz="1900" dirty="0" err="1">
                <a:solidFill>
                  <a:schemeClr val="tx2"/>
                </a:solidFill>
                <a:latin typeface="+mj-lt"/>
              </a:rPr>
              <a:t>melden</a:t>
            </a:r>
            <a:r>
              <a:rPr lang="en-US" sz="1900" dirty="0">
                <a:solidFill>
                  <a:schemeClr val="tx2"/>
                </a:solidFill>
                <a:latin typeface="+mj-lt"/>
              </a:rPr>
              <a:t> Sie </a:t>
            </a:r>
            <a:r>
              <a:rPr lang="en-US" sz="1900" dirty="0" err="1">
                <a:solidFill>
                  <a:schemeClr val="tx2"/>
                </a:solidFill>
                <a:latin typeface="+mj-lt"/>
              </a:rPr>
              <a:t>sich</a:t>
            </a:r>
            <a:r>
              <a:rPr lang="en-US" sz="1900" dirty="0">
                <a:solidFill>
                  <a:schemeClr val="tx2"/>
                </a:solidFill>
                <a:latin typeface="+mj-lt"/>
              </a:rPr>
              <a:t> bitte </a:t>
            </a:r>
            <a:r>
              <a:rPr lang="en-US" sz="1900" dirty="0" err="1">
                <a:solidFill>
                  <a:schemeClr val="tx2"/>
                </a:solidFill>
                <a:latin typeface="+mj-lt"/>
              </a:rPr>
              <a:t>bei</a:t>
            </a:r>
            <a:r>
              <a:rPr lang="en-US" sz="1900" dirty="0">
                <a:solidFill>
                  <a:schemeClr val="tx2"/>
                </a:solidFill>
                <a:latin typeface="+mj-lt"/>
              </a:rPr>
              <a:t> mir.</a:t>
            </a:r>
          </a:p>
        </p:txBody>
      </p:sp>
      <p:sp>
        <p:nvSpPr>
          <p:cNvPr id="3" name="Arrow: Right 2">
            <a:extLst>
              <a:ext uri="{FF2B5EF4-FFF2-40B4-BE49-F238E27FC236}">
                <a16:creationId xmlns:a16="http://schemas.microsoft.com/office/drawing/2014/main" id="{B67020FC-BBCC-1FF8-7992-4FC751E2E58C}"/>
              </a:ext>
            </a:extLst>
          </p:cNvPr>
          <p:cNvSpPr/>
          <p:nvPr/>
        </p:nvSpPr>
        <p:spPr>
          <a:xfrm>
            <a:off x="4191000" y="4267200"/>
            <a:ext cx="685800" cy="609600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956662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000" dirty="0"/>
              <a:t>Cover Letter - </a:t>
            </a:r>
            <a:r>
              <a:rPr lang="en-US" sz="2000" dirty="0" err="1"/>
              <a:t>Struktur</a:t>
            </a:r>
            <a:endParaRPr lang="de-DE" sz="2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16622B-5242-4B7D-8933-E1CB2CB7150F}" type="slidenum">
              <a:rPr lang="en-US" smtClean="0"/>
              <a:pPr/>
              <a:t>22</a:t>
            </a:fld>
            <a:endParaRPr lang="en-US" dirty="0"/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381000" y="1714500"/>
            <a:ext cx="8229600" cy="4525963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0" hangingPunct="0">
              <a:lnSpc>
                <a:spcPct val="150000"/>
              </a:lnSpc>
              <a:spcBef>
                <a:spcPct val="20000"/>
              </a:spcBef>
            </a:pPr>
            <a:r>
              <a:rPr lang="de-DE" sz="1900" b="1" dirty="0">
                <a:solidFill>
                  <a:schemeClr val="tx2"/>
                </a:solidFill>
              </a:rPr>
              <a:t>3 Hauptpunkte:</a:t>
            </a:r>
          </a:p>
          <a:p>
            <a:pPr lvl="1">
              <a:lnSpc>
                <a:spcPct val="150000"/>
              </a:lnSpc>
              <a:spcBef>
                <a:spcPct val="20000"/>
              </a:spcBef>
            </a:pPr>
            <a:r>
              <a:rPr lang="de-DE" sz="1900" dirty="0">
                <a:solidFill>
                  <a:schemeClr val="tx2"/>
                </a:solidFill>
              </a:rPr>
              <a:t>1. Absatz – </a:t>
            </a:r>
            <a:r>
              <a:rPr lang="de-DE" sz="1900" b="1" dirty="0">
                <a:solidFill>
                  <a:schemeClr val="tx2"/>
                </a:solidFill>
              </a:rPr>
              <a:t>Warum schreiben Sie?</a:t>
            </a:r>
          </a:p>
          <a:p>
            <a:pPr lvl="1">
              <a:lnSpc>
                <a:spcPct val="150000"/>
              </a:lnSpc>
              <a:spcBef>
                <a:spcPct val="20000"/>
              </a:spcBef>
            </a:pPr>
            <a:r>
              <a:rPr lang="de-DE" sz="1900" dirty="0">
                <a:solidFill>
                  <a:schemeClr val="tx2"/>
                </a:solidFill>
              </a:rPr>
              <a:t>2. Absatz – </a:t>
            </a:r>
            <a:r>
              <a:rPr lang="de-DE" sz="1900" b="1" dirty="0">
                <a:solidFill>
                  <a:schemeClr val="tx2"/>
                </a:solidFill>
              </a:rPr>
              <a:t>Was haben Sie zu bieten?</a:t>
            </a:r>
          </a:p>
          <a:p>
            <a:pPr lvl="1">
              <a:lnSpc>
                <a:spcPct val="150000"/>
              </a:lnSpc>
              <a:spcBef>
                <a:spcPct val="20000"/>
              </a:spcBef>
            </a:pPr>
            <a:r>
              <a:rPr lang="de-DE" sz="1900" dirty="0">
                <a:solidFill>
                  <a:schemeClr val="tx2"/>
                </a:solidFill>
              </a:rPr>
              <a:t>3. Absatz – </a:t>
            </a:r>
            <a:r>
              <a:rPr lang="de-DE" sz="1900" b="1" dirty="0">
                <a:solidFill>
                  <a:schemeClr val="tx2"/>
                </a:solidFill>
              </a:rPr>
              <a:t>Kurze Zusammenfassung </a:t>
            </a:r>
            <a:br>
              <a:rPr lang="de-DE" sz="1900" b="1" dirty="0">
                <a:solidFill>
                  <a:schemeClr val="tx2"/>
                </a:solidFill>
              </a:rPr>
            </a:br>
            <a:r>
              <a:rPr lang="de-DE" sz="1900" b="1" dirty="0">
                <a:solidFill>
                  <a:schemeClr val="tx2"/>
                </a:solidFill>
              </a:rPr>
              <a:t>	</a:t>
            </a:r>
            <a:endParaRPr lang="de-DE" sz="1900" dirty="0">
              <a:solidFill>
                <a:schemeClr val="tx2"/>
              </a:solidFill>
            </a:endParaRPr>
          </a:p>
          <a:p>
            <a:pPr marL="342900" indent="-342900" eaLnBrk="0" hangingPunct="0">
              <a:lnSpc>
                <a:spcPct val="150000"/>
              </a:lnSpc>
              <a:spcBef>
                <a:spcPct val="20000"/>
              </a:spcBef>
              <a:buFont typeface="Wingdings" panose="05000000000000000000" pitchFamily="2" charset="2"/>
              <a:buChar char="Ø"/>
            </a:pPr>
            <a:r>
              <a:rPr lang="de-DE" sz="1900" dirty="0">
                <a:solidFill>
                  <a:schemeClr val="tx2"/>
                </a:solidFill>
              </a:rPr>
              <a:t>An Eigenschaftswörtern </a:t>
            </a:r>
            <a:r>
              <a:rPr lang="de-DE" sz="1900" b="1" dirty="0">
                <a:solidFill>
                  <a:schemeClr val="tx2"/>
                </a:solidFill>
              </a:rPr>
              <a:t>sparen</a:t>
            </a:r>
            <a:r>
              <a:rPr lang="de-DE" sz="1900" dirty="0">
                <a:solidFill>
                  <a:schemeClr val="tx2"/>
                </a:solidFill>
              </a:rPr>
              <a:t> und stattdessen die wichtigsten Erfolge mit </a:t>
            </a:r>
            <a:r>
              <a:rPr lang="de-DE" sz="1900" b="1" i="1" dirty="0">
                <a:solidFill>
                  <a:schemeClr val="tx2"/>
                </a:solidFill>
              </a:rPr>
              <a:t>Action Words</a:t>
            </a:r>
            <a:r>
              <a:rPr lang="de-DE" sz="1900" b="1" dirty="0">
                <a:solidFill>
                  <a:schemeClr val="tx2"/>
                </a:solidFill>
              </a:rPr>
              <a:t> </a:t>
            </a:r>
            <a:r>
              <a:rPr lang="de-DE" sz="1900" dirty="0">
                <a:solidFill>
                  <a:schemeClr val="tx2"/>
                </a:solidFill>
              </a:rPr>
              <a:t>beschreiben!</a:t>
            </a:r>
            <a:endParaRPr lang="en-US" sz="1900" dirty="0"/>
          </a:p>
          <a:p>
            <a:pPr marL="342900" indent="-342900" eaLnBrk="0" hangingPunct="0">
              <a:spcBef>
                <a:spcPct val="20000"/>
              </a:spcBef>
              <a:buFont typeface="Arial" panose="020B0604020202020204" pitchFamily="34" charset="0"/>
              <a:buChar char="•"/>
            </a:pPr>
            <a:endParaRPr lang="de-DE" sz="2400" dirty="0">
              <a:solidFill>
                <a:schemeClr val="tx2"/>
              </a:solidFill>
            </a:endParaRPr>
          </a:p>
          <a:p>
            <a:pPr eaLnBrk="0" hangingPunct="0">
              <a:spcBef>
                <a:spcPct val="20000"/>
              </a:spcBef>
            </a:pPr>
            <a:endParaRPr lang="de-DE" sz="2400" dirty="0">
              <a:solidFill>
                <a:schemeClr val="tx2"/>
              </a:solidFill>
            </a:endParaRPr>
          </a:p>
          <a:p>
            <a:pPr eaLnBrk="0" hangingPunct="0">
              <a:spcBef>
                <a:spcPct val="20000"/>
              </a:spcBef>
            </a:pPr>
            <a:r>
              <a:rPr lang="en-US" sz="2400" dirty="0">
                <a:solidFill>
                  <a:schemeClr val="tx2"/>
                </a:solidFill>
                <a:sym typeface="Wingdings" pitchFamily="2" charset="2"/>
              </a:rPr>
              <a:t>	</a:t>
            </a:r>
            <a:br>
              <a:rPr lang="en-US" sz="2400" dirty="0">
                <a:solidFill>
                  <a:schemeClr val="tx2"/>
                </a:solidFill>
                <a:sym typeface="Wingdings" pitchFamily="2" charset="2"/>
              </a:rPr>
            </a:br>
            <a:r>
              <a:rPr lang="en-US" sz="2400" dirty="0">
                <a:solidFill>
                  <a:schemeClr val="tx2"/>
                </a:solidFill>
                <a:sym typeface="Wingdings" pitchFamily="2" charset="2"/>
              </a:rPr>
              <a:t>	</a:t>
            </a:r>
            <a:endParaRPr lang="de-DE" sz="20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509507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000" dirty="0"/>
              <a:t>Cover Letter: Action Words</a:t>
            </a:r>
            <a:endParaRPr lang="de-DE" sz="2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16622B-5242-4B7D-8933-E1CB2CB7150F}" type="slidenum">
              <a:rPr lang="en-US" smtClean="0"/>
              <a:pPr/>
              <a:t>23</a:t>
            </a:fld>
            <a:endParaRPr lang="en-US" dirty="0"/>
          </a:p>
        </p:txBody>
      </p:sp>
      <p:sp>
        <p:nvSpPr>
          <p:cNvPr id="5" name="Rectangle 4"/>
          <p:cNvSpPr txBox="1">
            <a:spLocks noChangeArrowheads="1"/>
          </p:cNvSpPr>
          <p:nvPr/>
        </p:nvSpPr>
        <p:spPr bwMode="auto">
          <a:xfrm>
            <a:off x="228600" y="1981201"/>
            <a:ext cx="4343400" cy="43434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indent="-342900" eaLnBrk="0" hangingPunct="0">
              <a:spcBef>
                <a:spcPct val="20000"/>
              </a:spcBef>
              <a:buFont typeface="Arial" charset="0"/>
              <a:buChar char="•"/>
            </a:pPr>
            <a:r>
              <a:rPr lang="de-DE" sz="1900" b="1" dirty="0">
                <a:solidFill>
                  <a:schemeClr val="tx2"/>
                </a:solidFill>
              </a:rPr>
              <a:t>achieved</a:t>
            </a:r>
            <a:r>
              <a:rPr lang="de-DE" sz="1900" dirty="0">
                <a:solidFill>
                  <a:schemeClr val="tx2"/>
                </a:solidFill>
              </a:rPr>
              <a:t> (erreicht, erzielt)</a:t>
            </a:r>
          </a:p>
          <a:p>
            <a:pPr marL="342900" indent="-342900" eaLnBrk="0" hangingPunct="0">
              <a:spcBef>
                <a:spcPct val="20000"/>
              </a:spcBef>
              <a:buFont typeface="Arial" charset="0"/>
              <a:buChar char="•"/>
            </a:pPr>
            <a:r>
              <a:rPr lang="de-DE" sz="1900" b="1" dirty="0">
                <a:solidFill>
                  <a:schemeClr val="tx2"/>
                </a:solidFill>
              </a:rPr>
              <a:t>acquired</a:t>
            </a:r>
            <a:r>
              <a:rPr lang="de-DE" sz="1900" dirty="0">
                <a:solidFill>
                  <a:schemeClr val="tx2"/>
                </a:solidFill>
              </a:rPr>
              <a:t> (erworben, erlangt)</a:t>
            </a:r>
          </a:p>
          <a:p>
            <a:pPr marL="342900" indent="-342900" eaLnBrk="0" hangingPunct="0">
              <a:spcBef>
                <a:spcPct val="20000"/>
              </a:spcBef>
              <a:buFont typeface="Arial" charset="0"/>
              <a:buChar char="•"/>
            </a:pPr>
            <a:r>
              <a:rPr lang="en-US" sz="1900" b="1" dirty="0">
                <a:solidFill>
                  <a:schemeClr val="tx2"/>
                </a:solidFill>
              </a:rPr>
              <a:t>compiled</a:t>
            </a:r>
            <a:r>
              <a:rPr lang="en-US" sz="1900" dirty="0">
                <a:solidFill>
                  <a:schemeClr val="tx2"/>
                </a:solidFill>
              </a:rPr>
              <a:t> (</a:t>
            </a:r>
            <a:r>
              <a:rPr lang="en-US" sz="1900" dirty="0" err="1">
                <a:solidFill>
                  <a:schemeClr val="tx2"/>
                </a:solidFill>
              </a:rPr>
              <a:t>erstellt</a:t>
            </a:r>
            <a:r>
              <a:rPr lang="en-US" sz="1900" dirty="0">
                <a:solidFill>
                  <a:schemeClr val="tx2"/>
                </a:solidFill>
              </a:rPr>
              <a:t>)</a:t>
            </a:r>
          </a:p>
          <a:p>
            <a:pPr marL="342900" indent="-342900" eaLnBrk="0" hangingPunct="0">
              <a:spcBef>
                <a:spcPct val="20000"/>
              </a:spcBef>
              <a:buFont typeface="Arial" charset="0"/>
              <a:buChar char="•"/>
            </a:pPr>
            <a:r>
              <a:rPr lang="en-US" sz="1900" b="1" dirty="0">
                <a:solidFill>
                  <a:schemeClr val="tx2"/>
                </a:solidFill>
              </a:rPr>
              <a:t>established</a:t>
            </a:r>
            <a:r>
              <a:rPr lang="en-US" sz="1900" dirty="0">
                <a:solidFill>
                  <a:schemeClr val="tx2"/>
                </a:solidFill>
              </a:rPr>
              <a:t> (</a:t>
            </a:r>
            <a:r>
              <a:rPr lang="en-US" sz="1900" dirty="0" err="1">
                <a:solidFill>
                  <a:schemeClr val="tx2"/>
                </a:solidFill>
              </a:rPr>
              <a:t>eingeführt</a:t>
            </a:r>
            <a:r>
              <a:rPr lang="en-US" sz="1900" dirty="0">
                <a:solidFill>
                  <a:schemeClr val="tx2"/>
                </a:solidFill>
              </a:rPr>
              <a:t>, </a:t>
            </a:r>
            <a:r>
              <a:rPr lang="en-US" sz="1900" dirty="0" err="1">
                <a:solidFill>
                  <a:schemeClr val="tx2"/>
                </a:solidFill>
              </a:rPr>
              <a:t>etabliert</a:t>
            </a:r>
            <a:r>
              <a:rPr lang="en-US" sz="1900" dirty="0">
                <a:solidFill>
                  <a:schemeClr val="tx2"/>
                </a:solidFill>
              </a:rPr>
              <a:t>)</a:t>
            </a:r>
          </a:p>
          <a:p>
            <a:pPr marL="342900" indent="-342900" eaLnBrk="0" hangingPunct="0">
              <a:spcBef>
                <a:spcPct val="20000"/>
              </a:spcBef>
              <a:buFont typeface="Arial" charset="0"/>
              <a:buChar char="•"/>
            </a:pPr>
            <a:r>
              <a:rPr lang="de-DE" sz="1900" b="1" dirty="0">
                <a:solidFill>
                  <a:schemeClr val="tx2"/>
                </a:solidFill>
              </a:rPr>
              <a:t>facilitated</a:t>
            </a:r>
            <a:r>
              <a:rPr lang="de-DE" sz="1900" dirty="0">
                <a:solidFill>
                  <a:schemeClr val="tx2"/>
                </a:solidFill>
              </a:rPr>
              <a:t> (ermöglicht)</a:t>
            </a:r>
          </a:p>
          <a:p>
            <a:pPr marL="342900" indent="-342900" eaLnBrk="0" hangingPunct="0">
              <a:spcBef>
                <a:spcPct val="20000"/>
              </a:spcBef>
              <a:buFont typeface="Arial" charset="0"/>
              <a:buChar char="•"/>
            </a:pPr>
            <a:r>
              <a:rPr lang="de-DE" sz="1900" b="1" dirty="0">
                <a:solidFill>
                  <a:schemeClr val="tx2"/>
                </a:solidFill>
              </a:rPr>
              <a:t>handled</a:t>
            </a:r>
            <a:r>
              <a:rPr lang="de-DE" sz="1900" dirty="0">
                <a:solidFill>
                  <a:schemeClr val="tx2"/>
                </a:solidFill>
              </a:rPr>
              <a:t> (abgewickelt, geführt)</a:t>
            </a:r>
          </a:p>
          <a:p>
            <a:pPr marL="342900" indent="-342900" eaLnBrk="0" hangingPunct="0">
              <a:spcBef>
                <a:spcPct val="20000"/>
              </a:spcBef>
              <a:buFont typeface="Arial" charset="0"/>
              <a:buChar char="•"/>
            </a:pPr>
            <a:r>
              <a:rPr lang="en-US" sz="1900" b="1" dirty="0">
                <a:solidFill>
                  <a:schemeClr val="tx2"/>
                </a:solidFill>
              </a:rPr>
              <a:t>increased</a:t>
            </a:r>
            <a:r>
              <a:rPr lang="en-US" sz="1900" dirty="0">
                <a:solidFill>
                  <a:schemeClr val="tx2"/>
                </a:solidFill>
              </a:rPr>
              <a:t> (</a:t>
            </a:r>
            <a:r>
              <a:rPr lang="en-US" sz="1900" dirty="0" err="1">
                <a:solidFill>
                  <a:schemeClr val="tx2"/>
                </a:solidFill>
              </a:rPr>
              <a:t>gesteigert</a:t>
            </a:r>
            <a:r>
              <a:rPr lang="en-US" sz="1900" dirty="0">
                <a:solidFill>
                  <a:schemeClr val="tx2"/>
                </a:solidFill>
              </a:rPr>
              <a:t>, </a:t>
            </a:r>
            <a:r>
              <a:rPr lang="en-US" sz="1900" dirty="0" err="1">
                <a:solidFill>
                  <a:schemeClr val="tx2"/>
                </a:solidFill>
              </a:rPr>
              <a:t>vermehrt</a:t>
            </a:r>
            <a:r>
              <a:rPr lang="en-US" sz="1900" dirty="0">
                <a:solidFill>
                  <a:schemeClr val="tx2"/>
                </a:solidFill>
              </a:rPr>
              <a:t>)</a:t>
            </a:r>
          </a:p>
          <a:p>
            <a:pPr marL="342900" indent="-342900" eaLnBrk="0" hangingPunct="0">
              <a:spcBef>
                <a:spcPct val="20000"/>
              </a:spcBef>
              <a:buFont typeface="Arial" charset="0"/>
              <a:buChar char="•"/>
            </a:pPr>
            <a:r>
              <a:rPr lang="en-US" sz="1900" b="1" dirty="0">
                <a:solidFill>
                  <a:schemeClr val="tx2"/>
                </a:solidFill>
              </a:rPr>
              <a:t>initiated</a:t>
            </a:r>
            <a:r>
              <a:rPr lang="en-US" sz="1900" dirty="0">
                <a:solidFill>
                  <a:schemeClr val="tx2"/>
                </a:solidFill>
              </a:rPr>
              <a:t> (</a:t>
            </a:r>
            <a:r>
              <a:rPr lang="en-US" sz="1900" dirty="0" err="1">
                <a:solidFill>
                  <a:schemeClr val="tx2"/>
                </a:solidFill>
              </a:rPr>
              <a:t>initiiert</a:t>
            </a:r>
            <a:r>
              <a:rPr lang="en-US" sz="1900" dirty="0">
                <a:solidFill>
                  <a:schemeClr val="tx2"/>
                </a:solidFill>
              </a:rPr>
              <a:t>)</a:t>
            </a:r>
          </a:p>
          <a:p>
            <a:pPr marL="342900" indent="-342900" eaLnBrk="0" hangingPunct="0">
              <a:spcBef>
                <a:spcPct val="20000"/>
              </a:spcBef>
              <a:buFont typeface="Arial" charset="0"/>
              <a:buChar char="•"/>
            </a:pPr>
            <a:r>
              <a:rPr lang="en-US" sz="1900" b="1" dirty="0">
                <a:solidFill>
                  <a:schemeClr val="tx2"/>
                </a:solidFill>
              </a:rPr>
              <a:t>negotiated</a:t>
            </a:r>
            <a:r>
              <a:rPr lang="en-US" sz="1900" dirty="0">
                <a:solidFill>
                  <a:schemeClr val="tx2"/>
                </a:solidFill>
              </a:rPr>
              <a:t> (</a:t>
            </a:r>
            <a:r>
              <a:rPr lang="en-US" sz="1900" dirty="0" err="1">
                <a:solidFill>
                  <a:schemeClr val="tx2"/>
                </a:solidFill>
              </a:rPr>
              <a:t>verhandelt</a:t>
            </a:r>
            <a:r>
              <a:rPr lang="en-US" sz="1900" dirty="0">
                <a:solidFill>
                  <a:schemeClr val="tx2"/>
                </a:solidFill>
              </a:rPr>
              <a:t>)</a:t>
            </a:r>
          </a:p>
          <a:p>
            <a:pPr marL="342900" indent="-342900" eaLnBrk="0" hangingPunct="0">
              <a:spcBef>
                <a:spcPct val="20000"/>
              </a:spcBef>
              <a:buFont typeface="Arial" charset="0"/>
              <a:buChar char="•"/>
            </a:pPr>
            <a:endParaRPr lang="en-US" sz="2000" dirty="0">
              <a:solidFill>
                <a:schemeClr val="tx2"/>
              </a:solidFill>
            </a:endParaRPr>
          </a:p>
        </p:txBody>
      </p:sp>
      <p:sp>
        <p:nvSpPr>
          <p:cNvPr id="6" name="Rectangle 4"/>
          <p:cNvSpPr txBox="1">
            <a:spLocks noChangeArrowheads="1"/>
          </p:cNvSpPr>
          <p:nvPr/>
        </p:nvSpPr>
        <p:spPr bwMode="auto">
          <a:xfrm>
            <a:off x="4724400" y="1981200"/>
            <a:ext cx="4267200" cy="4525963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indent="-342900" eaLnBrk="0" hangingPunct="0">
              <a:spcBef>
                <a:spcPct val="20000"/>
              </a:spcBef>
              <a:buFont typeface="Arial" charset="0"/>
              <a:buChar char="•"/>
            </a:pPr>
            <a:r>
              <a:rPr lang="de-DE" sz="1900" b="1" dirty="0">
                <a:solidFill>
                  <a:schemeClr val="tx2"/>
                </a:solidFill>
              </a:rPr>
              <a:t>obtained</a:t>
            </a:r>
            <a:r>
              <a:rPr lang="de-DE" sz="1900" dirty="0">
                <a:solidFill>
                  <a:schemeClr val="tx2"/>
                </a:solidFill>
              </a:rPr>
              <a:t> (gewonnen, erlangt)</a:t>
            </a:r>
          </a:p>
          <a:p>
            <a:pPr marL="342900" indent="-342900" eaLnBrk="0" hangingPunct="0">
              <a:spcBef>
                <a:spcPct val="20000"/>
              </a:spcBef>
              <a:buFont typeface="Arial" charset="0"/>
              <a:buChar char="•"/>
            </a:pPr>
            <a:r>
              <a:rPr lang="de-DE" sz="1900" b="1" dirty="0">
                <a:solidFill>
                  <a:schemeClr val="tx2"/>
                </a:solidFill>
              </a:rPr>
              <a:t>observed</a:t>
            </a:r>
            <a:r>
              <a:rPr lang="de-DE" sz="1900" dirty="0">
                <a:solidFill>
                  <a:schemeClr val="tx2"/>
                </a:solidFill>
              </a:rPr>
              <a:t> (beobachtet)</a:t>
            </a:r>
          </a:p>
          <a:p>
            <a:pPr marL="342900" indent="-342900" eaLnBrk="0" hangingPunct="0">
              <a:spcBef>
                <a:spcPct val="20000"/>
              </a:spcBef>
              <a:buFont typeface="Arial" charset="0"/>
              <a:buChar char="•"/>
            </a:pPr>
            <a:r>
              <a:rPr lang="de-DE" sz="1900" b="1" dirty="0">
                <a:solidFill>
                  <a:schemeClr val="tx2"/>
                </a:solidFill>
              </a:rPr>
              <a:t>represented</a:t>
            </a:r>
            <a:r>
              <a:rPr lang="de-DE" sz="1900" dirty="0">
                <a:solidFill>
                  <a:schemeClr val="tx2"/>
                </a:solidFill>
              </a:rPr>
              <a:t> (repräsentiert, vertreten)</a:t>
            </a:r>
          </a:p>
          <a:p>
            <a:pPr marL="342900" indent="-342900" eaLnBrk="0" hangingPunct="0">
              <a:spcBef>
                <a:spcPct val="20000"/>
              </a:spcBef>
              <a:buFont typeface="Arial" charset="0"/>
              <a:buChar char="•"/>
            </a:pPr>
            <a:r>
              <a:rPr lang="de-DE" sz="1900" b="1" dirty="0">
                <a:solidFill>
                  <a:schemeClr val="tx2"/>
                </a:solidFill>
              </a:rPr>
              <a:t>responsible</a:t>
            </a:r>
            <a:r>
              <a:rPr lang="de-DE" sz="1900" dirty="0">
                <a:solidFill>
                  <a:schemeClr val="tx2"/>
                </a:solidFill>
              </a:rPr>
              <a:t> (zuständig, verantwortlich)</a:t>
            </a:r>
          </a:p>
          <a:p>
            <a:pPr marL="342900" indent="-342900" eaLnBrk="0" hangingPunct="0">
              <a:spcBef>
                <a:spcPct val="20000"/>
              </a:spcBef>
              <a:buFont typeface="Arial" charset="0"/>
              <a:buChar char="•"/>
            </a:pPr>
            <a:r>
              <a:rPr lang="en-US" sz="1900" b="1" dirty="0">
                <a:solidFill>
                  <a:schemeClr val="tx2"/>
                </a:solidFill>
              </a:rPr>
              <a:t>supervised</a:t>
            </a:r>
            <a:r>
              <a:rPr lang="en-US" sz="1900" dirty="0">
                <a:solidFill>
                  <a:schemeClr val="tx2"/>
                </a:solidFill>
              </a:rPr>
              <a:t> (</a:t>
            </a:r>
            <a:r>
              <a:rPr lang="en-US" sz="1900" dirty="0" err="1">
                <a:solidFill>
                  <a:schemeClr val="tx2"/>
                </a:solidFill>
              </a:rPr>
              <a:t>beaufsichtigt</a:t>
            </a:r>
            <a:r>
              <a:rPr lang="en-US" sz="1900" dirty="0">
                <a:solidFill>
                  <a:schemeClr val="tx2"/>
                </a:solidFill>
              </a:rPr>
              <a:t>)</a:t>
            </a:r>
          </a:p>
          <a:p>
            <a:pPr marL="342900" indent="-342900" eaLnBrk="0" hangingPunct="0">
              <a:spcBef>
                <a:spcPct val="20000"/>
              </a:spcBef>
              <a:buFont typeface="Arial" charset="0"/>
              <a:buChar char="•"/>
            </a:pPr>
            <a:r>
              <a:rPr lang="en-US" sz="1900" b="1" dirty="0">
                <a:solidFill>
                  <a:schemeClr val="tx2"/>
                </a:solidFill>
              </a:rPr>
              <a:t>supported</a:t>
            </a:r>
            <a:r>
              <a:rPr lang="en-US" sz="1900" dirty="0">
                <a:solidFill>
                  <a:schemeClr val="tx2"/>
                </a:solidFill>
              </a:rPr>
              <a:t> (</a:t>
            </a:r>
            <a:r>
              <a:rPr lang="en-US" sz="1900" dirty="0" err="1">
                <a:solidFill>
                  <a:schemeClr val="tx2"/>
                </a:solidFill>
              </a:rPr>
              <a:t>unterstützt</a:t>
            </a:r>
            <a:r>
              <a:rPr lang="en-US" sz="1900" dirty="0">
                <a:solidFill>
                  <a:schemeClr val="tx2"/>
                </a:solidFill>
              </a:rPr>
              <a:t>)</a:t>
            </a:r>
          </a:p>
          <a:p>
            <a:pPr marL="342900" indent="-342900" eaLnBrk="0" hangingPunct="0">
              <a:spcBef>
                <a:spcPct val="20000"/>
              </a:spcBef>
              <a:buFont typeface="Arial" charset="0"/>
              <a:buChar char="•"/>
            </a:pPr>
            <a:r>
              <a:rPr lang="en-US" sz="1900" b="1" dirty="0">
                <a:solidFill>
                  <a:schemeClr val="tx2"/>
                </a:solidFill>
              </a:rPr>
              <a:t>trained</a:t>
            </a:r>
            <a:r>
              <a:rPr lang="en-US" sz="1900" dirty="0">
                <a:solidFill>
                  <a:schemeClr val="tx2"/>
                </a:solidFill>
              </a:rPr>
              <a:t> (</a:t>
            </a:r>
            <a:r>
              <a:rPr lang="en-US" sz="1900" dirty="0" err="1">
                <a:solidFill>
                  <a:schemeClr val="tx2"/>
                </a:solidFill>
              </a:rPr>
              <a:t>geschult</a:t>
            </a:r>
            <a:r>
              <a:rPr lang="en-US" sz="1900" dirty="0">
                <a:solidFill>
                  <a:schemeClr val="tx2"/>
                </a:solidFill>
              </a:rPr>
              <a:t>)</a:t>
            </a:r>
          </a:p>
          <a:p>
            <a:pPr marL="342900" indent="-342900" eaLnBrk="0" hangingPunct="0">
              <a:spcBef>
                <a:spcPct val="20000"/>
              </a:spcBef>
              <a:buFont typeface="Arial" charset="0"/>
              <a:buChar char="•"/>
            </a:pPr>
            <a:r>
              <a:rPr lang="de-DE" sz="1900" b="1" dirty="0">
                <a:solidFill>
                  <a:schemeClr val="tx2"/>
                </a:solidFill>
              </a:rPr>
              <a:t>volunteered</a:t>
            </a:r>
            <a:r>
              <a:rPr lang="de-DE" sz="1900" dirty="0">
                <a:solidFill>
                  <a:schemeClr val="tx2"/>
                </a:solidFill>
              </a:rPr>
              <a:t> (freiwillig)</a:t>
            </a:r>
          </a:p>
        </p:txBody>
      </p:sp>
    </p:spTree>
    <p:extLst>
      <p:ext uri="{BB962C8B-B14F-4D97-AF65-F5344CB8AC3E}">
        <p14:creationId xmlns:p14="http://schemas.microsoft.com/office/powerpoint/2010/main" val="50717249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000" dirty="0"/>
              <a:t>Cover Letter</a:t>
            </a:r>
            <a:endParaRPr lang="de-DE" sz="2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16622B-5242-4B7D-8933-E1CB2CB7150F}" type="slidenum">
              <a:rPr lang="en-US" smtClean="0"/>
              <a:pPr/>
              <a:t>24</a:t>
            </a:fld>
            <a:endParaRPr lang="en-US" dirty="0"/>
          </a:p>
        </p:txBody>
      </p:sp>
      <p:sp>
        <p:nvSpPr>
          <p:cNvPr id="5" name="Rectangle 8"/>
          <p:cNvSpPr txBox="1">
            <a:spLocks noChangeArrowheads="1"/>
          </p:cNvSpPr>
          <p:nvPr/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rmAutofit fontScale="550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70000"/>
              </a:lnSpc>
              <a:buFont typeface="Arial" charset="0"/>
              <a:buNone/>
            </a:pPr>
            <a:r>
              <a:rPr lang="en-US" sz="3400" b="1" dirty="0" err="1">
                <a:solidFill>
                  <a:srgbClr val="009900"/>
                </a:solidFill>
                <a:latin typeface="+mj-lt"/>
              </a:rPr>
              <a:t>Wichtig</a:t>
            </a:r>
            <a:r>
              <a:rPr lang="en-US" sz="3400" b="1" dirty="0">
                <a:solidFill>
                  <a:srgbClr val="009900"/>
                </a:solidFill>
                <a:latin typeface="+mj-lt"/>
              </a:rPr>
              <a:t>!</a:t>
            </a:r>
          </a:p>
          <a:p>
            <a:pPr>
              <a:lnSpc>
                <a:spcPct val="170000"/>
              </a:lnSpc>
            </a:pPr>
            <a:r>
              <a:rPr lang="de-DE" sz="3400" dirty="0">
                <a:solidFill>
                  <a:schemeClr val="tx2"/>
                </a:solidFill>
                <a:latin typeface="+mj-lt"/>
              </a:rPr>
              <a:t>Wenn möglich an die korrekte Kontaktperson adressiert, nicht „</a:t>
            </a:r>
            <a:r>
              <a:rPr lang="de-DE" sz="3400" dirty="0" err="1">
                <a:solidFill>
                  <a:schemeClr val="tx2"/>
                </a:solidFill>
                <a:latin typeface="+mj-lt"/>
              </a:rPr>
              <a:t>To</a:t>
            </a:r>
            <a:r>
              <a:rPr lang="de-DE" sz="3400" dirty="0">
                <a:solidFill>
                  <a:schemeClr val="tx2"/>
                </a:solidFill>
                <a:latin typeface="+mj-lt"/>
              </a:rPr>
              <a:t> </a:t>
            </a:r>
            <a:r>
              <a:rPr lang="de-DE" sz="3400" dirty="0" err="1">
                <a:solidFill>
                  <a:schemeClr val="tx2"/>
                </a:solidFill>
                <a:latin typeface="+mj-lt"/>
              </a:rPr>
              <a:t>Whom</a:t>
            </a:r>
            <a:r>
              <a:rPr lang="de-DE" sz="3400" dirty="0">
                <a:solidFill>
                  <a:schemeClr val="tx2"/>
                </a:solidFill>
                <a:latin typeface="+mj-lt"/>
              </a:rPr>
              <a:t> </a:t>
            </a:r>
            <a:r>
              <a:rPr lang="de-DE" sz="3400" dirty="0" err="1">
                <a:solidFill>
                  <a:schemeClr val="tx2"/>
                </a:solidFill>
                <a:latin typeface="+mj-lt"/>
              </a:rPr>
              <a:t>It</a:t>
            </a:r>
            <a:r>
              <a:rPr lang="de-DE" sz="3400" dirty="0">
                <a:solidFill>
                  <a:schemeClr val="tx2"/>
                </a:solidFill>
                <a:latin typeface="+mj-lt"/>
              </a:rPr>
              <a:t> May </a:t>
            </a:r>
            <a:r>
              <a:rPr lang="de-DE" sz="3400" dirty="0" err="1">
                <a:solidFill>
                  <a:schemeClr val="tx2"/>
                </a:solidFill>
                <a:latin typeface="+mj-lt"/>
              </a:rPr>
              <a:t>Concern</a:t>
            </a:r>
            <a:r>
              <a:rPr lang="de-DE" sz="3400" dirty="0">
                <a:solidFill>
                  <a:schemeClr val="tx2"/>
                </a:solidFill>
                <a:latin typeface="+mj-lt"/>
              </a:rPr>
              <a:t>“</a:t>
            </a:r>
          </a:p>
          <a:p>
            <a:pPr>
              <a:lnSpc>
                <a:spcPct val="170000"/>
              </a:lnSpc>
            </a:pPr>
            <a:r>
              <a:rPr lang="de-DE" sz="3400" dirty="0">
                <a:solidFill>
                  <a:schemeClr val="tx2"/>
                </a:solidFill>
                <a:latin typeface="+mj-lt"/>
              </a:rPr>
              <a:t>Bei Frauen neutrale Anrede „Ms.“</a:t>
            </a:r>
          </a:p>
          <a:p>
            <a:pPr>
              <a:lnSpc>
                <a:spcPct val="170000"/>
              </a:lnSpc>
            </a:pPr>
            <a:r>
              <a:rPr lang="de-DE" sz="3400" dirty="0">
                <a:solidFill>
                  <a:schemeClr val="tx2"/>
                </a:solidFill>
                <a:latin typeface="+mj-lt"/>
              </a:rPr>
              <a:t>Datum im amerikanischen Format (Monat/Tag/Jahr)</a:t>
            </a:r>
          </a:p>
          <a:p>
            <a:pPr>
              <a:lnSpc>
                <a:spcPct val="170000"/>
              </a:lnSpc>
            </a:pPr>
            <a:r>
              <a:rPr lang="de-DE" sz="3400" dirty="0">
                <a:solidFill>
                  <a:schemeClr val="tx2"/>
                </a:solidFill>
                <a:latin typeface="+mj-lt"/>
              </a:rPr>
              <a:t>Keine zu langen Sätze (KISS, </a:t>
            </a:r>
            <a:r>
              <a:rPr lang="de-DE" sz="3400" dirty="0" err="1">
                <a:solidFill>
                  <a:schemeClr val="tx2"/>
                </a:solidFill>
                <a:latin typeface="+mj-lt"/>
              </a:rPr>
              <a:t>keep</a:t>
            </a:r>
            <a:r>
              <a:rPr lang="de-DE" sz="3400" dirty="0">
                <a:solidFill>
                  <a:schemeClr val="tx2"/>
                </a:solidFill>
                <a:latin typeface="+mj-lt"/>
              </a:rPr>
              <a:t> </a:t>
            </a:r>
            <a:r>
              <a:rPr lang="de-DE" sz="3400" dirty="0" err="1">
                <a:solidFill>
                  <a:schemeClr val="tx2"/>
                </a:solidFill>
                <a:latin typeface="+mj-lt"/>
              </a:rPr>
              <a:t>it</a:t>
            </a:r>
            <a:r>
              <a:rPr lang="de-DE" sz="3400" dirty="0">
                <a:solidFill>
                  <a:schemeClr val="tx2"/>
                </a:solidFill>
                <a:latin typeface="+mj-lt"/>
              </a:rPr>
              <a:t> </a:t>
            </a:r>
            <a:r>
              <a:rPr lang="de-DE" sz="3400" dirty="0" err="1">
                <a:solidFill>
                  <a:schemeClr val="tx2"/>
                </a:solidFill>
                <a:latin typeface="+mj-lt"/>
              </a:rPr>
              <a:t>short</a:t>
            </a:r>
            <a:r>
              <a:rPr lang="de-DE" sz="3400" dirty="0">
                <a:solidFill>
                  <a:schemeClr val="tx2"/>
                </a:solidFill>
                <a:latin typeface="+mj-lt"/>
              </a:rPr>
              <a:t> and simple)</a:t>
            </a:r>
          </a:p>
          <a:p>
            <a:pPr>
              <a:lnSpc>
                <a:spcPct val="170000"/>
              </a:lnSpc>
            </a:pPr>
            <a:r>
              <a:rPr lang="de-DE" sz="3400" dirty="0">
                <a:solidFill>
                  <a:schemeClr val="tx2"/>
                </a:solidFill>
                <a:latin typeface="+mj-lt"/>
              </a:rPr>
              <a:t>Nicht länger als eine Seite</a:t>
            </a:r>
          </a:p>
          <a:p>
            <a:pPr>
              <a:lnSpc>
                <a:spcPct val="170000"/>
              </a:lnSpc>
            </a:pPr>
            <a:r>
              <a:rPr lang="de-DE" sz="3400" dirty="0">
                <a:solidFill>
                  <a:schemeClr val="tx2"/>
                </a:solidFill>
                <a:latin typeface="+mj-lt"/>
              </a:rPr>
              <a:t>Auf „Letter“ Format umstellen, da bei DIN A4 beim Ausdrucken ggf. Teile des Briefs abgeschnitten werden</a:t>
            </a:r>
          </a:p>
          <a:p>
            <a:pPr>
              <a:buFont typeface="Arial" pitchFamily="34" charset="0"/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3886918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000" dirty="0"/>
              <a:t>Online Resources</a:t>
            </a:r>
            <a:endParaRPr lang="de-DE" sz="2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>
              <a:lnSpc>
                <a:spcPct val="150000"/>
              </a:lnSpc>
            </a:pPr>
            <a:endParaRPr lang="de-DE" sz="1900" b="1" dirty="0">
              <a:solidFill>
                <a:schemeClr val="tx2"/>
              </a:solidFill>
            </a:endParaRPr>
          </a:p>
          <a:p>
            <a:pPr>
              <a:lnSpc>
                <a:spcPct val="150000"/>
              </a:lnSpc>
            </a:pPr>
            <a:endParaRPr lang="de-DE" sz="1900" b="1" dirty="0">
              <a:solidFill>
                <a:schemeClr val="tx2"/>
              </a:solidFill>
            </a:endParaRPr>
          </a:p>
          <a:p>
            <a:pPr>
              <a:lnSpc>
                <a:spcPct val="150000"/>
              </a:lnSpc>
            </a:pPr>
            <a:r>
              <a:rPr lang="de-DE" sz="1900" b="1" dirty="0">
                <a:solidFill>
                  <a:schemeClr val="tx2"/>
                </a:solidFill>
              </a:rPr>
              <a:t>Monster.com</a:t>
            </a:r>
            <a:br>
              <a:rPr lang="de-DE" sz="1900" b="1" dirty="0">
                <a:solidFill>
                  <a:schemeClr val="tx2"/>
                </a:solidFill>
              </a:rPr>
            </a:br>
            <a:r>
              <a:rPr lang="de-DE" sz="1500" dirty="0">
                <a:solidFill>
                  <a:schemeClr val="tx2"/>
                </a:solidFill>
              </a:rPr>
              <a:t>https://www.monster.com/career-advice/article/how-to-write-a-resume</a:t>
            </a:r>
          </a:p>
          <a:p>
            <a:pPr>
              <a:lnSpc>
                <a:spcPct val="150000"/>
              </a:lnSpc>
            </a:pPr>
            <a:r>
              <a:rPr lang="en-US" sz="1900" b="1" dirty="0">
                <a:solidFill>
                  <a:schemeClr val="tx2"/>
                </a:solidFill>
              </a:rPr>
              <a:t>LinkedIn</a:t>
            </a:r>
            <a:br>
              <a:rPr lang="en-US" sz="1900" b="1" dirty="0">
                <a:solidFill>
                  <a:schemeClr val="tx2"/>
                </a:solidFill>
              </a:rPr>
            </a:br>
            <a:r>
              <a:rPr lang="en-US" sz="1500" dirty="0">
                <a:solidFill>
                  <a:schemeClr val="tx2"/>
                </a:solidFill>
              </a:rPr>
              <a:t>https://www.linkedin.com/pulse/how-write-persuasive-cover-letter-15-minutes-tony-koutsoumbos</a:t>
            </a:r>
          </a:p>
          <a:p>
            <a:pPr>
              <a:lnSpc>
                <a:spcPct val="150000"/>
              </a:lnSpc>
            </a:pPr>
            <a:r>
              <a:rPr lang="en-US" sz="1900" b="1" dirty="0">
                <a:solidFill>
                  <a:schemeClr val="tx2"/>
                </a:solidFill>
              </a:rPr>
              <a:t>The Interview Guys</a:t>
            </a:r>
            <a:br>
              <a:rPr lang="en-US" sz="1900" b="1" dirty="0">
                <a:solidFill>
                  <a:schemeClr val="tx2"/>
                </a:solidFill>
              </a:rPr>
            </a:br>
            <a:r>
              <a:rPr lang="en-US" sz="1500" dirty="0">
                <a:solidFill>
                  <a:schemeClr val="tx2"/>
                </a:solidFill>
              </a:rPr>
              <a:t>http://theinterviewguys.com/how-to-write-a-cover-letter-examples-included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16622B-5242-4B7D-8933-E1CB2CB7150F}" type="slidenum">
              <a:rPr lang="en-US" smtClean="0"/>
              <a:pPr/>
              <a:t>25</a:t>
            </a:fld>
            <a:endParaRPr lang="en-US" dirty="0"/>
          </a:p>
        </p:txBody>
      </p:sp>
      <p:sp>
        <p:nvSpPr>
          <p:cNvPr id="5" name="Arrow: Right 4">
            <a:extLst>
              <a:ext uri="{FF2B5EF4-FFF2-40B4-BE49-F238E27FC236}">
                <a16:creationId xmlns:a16="http://schemas.microsoft.com/office/drawing/2014/main" id="{9F3C15B8-F143-6E70-8856-019150BF82F9}"/>
              </a:ext>
            </a:extLst>
          </p:cNvPr>
          <p:cNvSpPr/>
          <p:nvPr/>
        </p:nvSpPr>
        <p:spPr>
          <a:xfrm>
            <a:off x="838200" y="1905000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004448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219200"/>
            <a:ext cx="9144000" cy="563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67000" y="3048000"/>
            <a:ext cx="6172200" cy="1295400"/>
          </a:xfrm>
        </p:spPr>
        <p:txBody>
          <a:bodyPr/>
          <a:lstStyle/>
          <a:p>
            <a:r>
              <a:rPr lang="en-US" sz="5500" b="1" dirty="0"/>
              <a:t>J-1 </a:t>
            </a:r>
            <a:r>
              <a:rPr lang="en-US" sz="5500" b="1" dirty="0" err="1"/>
              <a:t>Visumsantrag</a:t>
            </a:r>
            <a:endParaRPr lang="en-US" sz="55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1066800" y="2362200"/>
            <a:ext cx="2743200" cy="30162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9000" kern="400" spc="-4000" dirty="0">
                <a:solidFill>
                  <a:schemeClr val="bg1"/>
                </a:solidFill>
                <a:latin typeface="Futura Md BT" pitchFamily="34" charset="0"/>
              </a:rPr>
              <a:t>4     </a:t>
            </a:r>
          </a:p>
        </p:txBody>
      </p:sp>
    </p:spTree>
    <p:extLst>
      <p:ext uri="{BB962C8B-B14F-4D97-AF65-F5344CB8AC3E}">
        <p14:creationId xmlns:p14="http://schemas.microsoft.com/office/powerpoint/2010/main" val="271471310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Rectangle 3"/>
          <p:cNvSpPr>
            <a:spLocks noGrp="1" noChangeArrowheads="1"/>
          </p:cNvSpPr>
          <p:nvPr>
            <p:ph type="body" idx="4294967295"/>
          </p:nvPr>
        </p:nvSpPr>
        <p:spPr bwMode="auto">
          <a:xfrm>
            <a:off x="457200" y="1143000"/>
            <a:ext cx="8218488" cy="3844925"/>
          </a:xfrm>
          <a:prstGeom prst="rect">
            <a:avLst/>
          </a:prstGeom>
          <a:noFill/>
          <a:ln>
            <a:solidFill>
              <a:srgbClr val="003882"/>
            </a:solidFill>
            <a:miter lim="800000"/>
            <a:headEnd/>
            <a:tailEnd/>
          </a:ln>
        </p:spPr>
        <p:txBody>
          <a:bodyPr/>
          <a:lstStyle/>
          <a:p>
            <a:pPr algn="ctr">
              <a:buFont typeface="Arial" charset="0"/>
              <a:buNone/>
            </a:pPr>
            <a:endParaRPr lang="en-US" sz="2800" dirty="0">
              <a:latin typeface="Trebuchet MS" pitchFamily="34" charset="0"/>
            </a:endParaRPr>
          </a:p>
          <a:p>
            <a:pPr algn="ctr">
              <a:lnSpc>
                <a:spcPct val="150000"/>
              </a:lnSpc>
              <a:buFont typeface="Arial" charset="0"/>
              <a:buNone/>
            </a:pPr>
            <a:r>
              <a:rPr lang="de-DE" sz="1900" b="1" dirty="0">
                <a:solidFill>
                  <a:schemeClr val="tx2"/>
                </a:solidFill>
                <a:latin typeface="+mj-lt"/>
              </a:rPr>
              <a:t>Das J-1 Visum ist ein „Exchange Visitor“ Visum,</a:t>
            </a:r>
          </a:p>
          <a:p>
            <a:pPr algn="ctr">
              <a:lnSpc>
                <a:spcPct val="150000"/>
              </a:lnSpc>
              <a:buFont typeface="Arial" charset="0"/>
              <a:buNone/>
            </a:pPr>
            <a:r>
              <a:rPr lang="de-DE" sz="1900" b="1" dirty="0">
                <a:solidFill>
                  <a:schemeClr val="tx2"/>
                </a:solidFill>
                <a:latin typeface="+mj-lt"/>
              </a:rPr>
              <a:t>und berechtigt Teilnehmer eines vom U.S. </a:t>
            </a:r>
          </a:p>
          <a:p>
            <a:pPr algn="ctr">
              <a:lnSpc>
                <a:spcPct val="150000"/>
              </a:lnSpc>
              <a:buFont typeface="Arial" charset="0"/>
              <a:buNone/>
            </a:pPr>
            <a:r>
              <a:rPr lang="de-DE" sz="1900" b="1" dirty="0">
                <a:solidFill>
                  <a:schemeClr val="tx2"/>
                </a:solidFill>
                <a:latin typeface="+mj-lt"/>
              </a:rPr>
              <a:t>Department </a:t>
            </a:r>
            <a:r>
              <a:rPr lang="de-DE" sz="1900" b="1" dirty="0" err="1">
                <a:solidFill>
                  <a:schemeClr val="tx2"/>
                </a:solidFill>
                <a:latin typeface="+mj-lt"/>
              </a:rPr>
              <a:t>of</a:t>
            </a:r>
            <a:r>
              <a:rPr lang="de-DE" sz="1900" b="1" dirty="0">
                <a:solidFill>
                  <a:schemeClr val="tx2"/>
                </a:solidFill>
                <a:latin typeface="+mj-lt"/>
              </a:rPr>
              <a:t> State anerkannten </a:t>
            </a:r>
          </a:p>
          <a:p>
            <a:pPr algn="ctr">
              <a:lnSpc>
                <a:spcPct val="150000"/>
              </a:lnSpc>
              <a:buFont typeface="Arial" charset="0"/>
              <a:buNone/>
            </a:pPr>
            <a:r>
              <a:rPr lang="de-DE" sz="1900" b="1" dirty="0">
                <a:solidFill>
                  <a:schemeClr val="tx2"/>
                </a:solidFill>
                <a:latin typeface="+mj-lt"/>
              </a:rPr>
              <a:t>Austauschprogramms zu einem zeitlich begrenzten </a:t>
            </a:r>
          </a:p>
          <a:p>
            <a:pPr algn="ctr">
              <a:lnSpc>
                <a:spcPct val="150000"/>
              </a:lnSpc>
              <a:buFont typeface="Arial" charset="0"/>
              <a:buNone/>
            </a:pPr>
            <a:r>
              <a:rPr lang="de-DE" sz="1900" b="1" dirty="0">
                <a:solidFill>
                  <a:schemeClr val="tx2"/>
                </a:solidFill>
                <a:latin typeface="+mj-lt"/>
              </a:rPr>
              <a:t>Bildungsaufenthalt in den USA.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54643" y="4267200"/>
            <a:ext cx="4084637" cy="21097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147263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000" dirty="0"/>
              <a:t>J-1 Visa Overview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50000"/>
              </a:lnSpc>
            </a:pPr>
            <a:r>
              <a:rPr lang="en-US" sz="1900" dirty="0">
                <a:solidFill>
                  <a:schemeClr val="tx2"/>
                </a:solidFill>
              </a:rPr>
              <a:t>Regulated by State Department</a:t>
            </a:r>
          </a:p>
          <a:p>
            <a:pPr>
              <a:lnSpc>
                <a:spcPct val="150000"/>
              </a:lnSpc>
            </a:pPr>
            <a:r>
              <a:rPr lang="en-US" sz="1900" dirty="0">
                <a:solidFill>
                  <a:schemeClr val="tx2"/>
                </a:solidFill>
              </a:rPr>
              <a:t>Cultural exchange &amp; public diplomacy</a:t>
            </a:r>
          </a:p>
          <a:p>
            <a:pPr>
              <a:lnSpc>
                <a:spcPct val="150000"/>
              </a:lnSpc>
            </a:pPr>
            <a:r>
              <a:rPr lang="en-US" sz="1900" dirty="0">
                <a:solidFill>
                  <a:schemeClr val="tx2"/>
                </a:solidFill>
              </a:rPr>
              <a:t>Non-immigrant visa; not a “work” visa</a:t>
            </a:r>
          </a:p>
          <a:p>
            <a:pPr>
              <a:lnSpc>
                <a:spcPct val="150000"/>
              </a:lnSpc>
            </a:pPr>
            <a:r>
              <a:rPr lang="en-US" sz="1900" dirty="0">
                <a:solidFill>
                  <a:schemeClr val="tx2"/>
                </a:solidFill>
              </a:rPr>
              <a:t>14 categories under the J-1</a:t>
            </a:r>
          </a:p>
          <a:p>
            <a:pPr lvl="1">
              <a:lnSpc>
                <a:spcPct val="150000"/>
              </a:lnSpc>
            </a:pPr>
            <a:r>
              <a:rPr lang="en-US" sz="1900" dirty="0">
                <a:solidFill>
                  <a:schemeClr val="tx2"/>
                </a:solidFill>
              </a:rPr>
              <a:t>Au pair, Camp Counselor, Trainee, Intern…</a:t>
            </a:r>
          </a:p>
          <a:p>
            <a:pPr>
              <a:lnSpc>
                <a:spcPct val="150000"/>
              </a:lnSpc>
            </a:pPr>
            <a:r>
              <a:rPr lang="en-US" sz="1900" dirty="0">
                <a:solidFill>
                  <a:schemeClr val="tx2"/>
                </a:solidFill>
              </a:rPr>
              <a:t>Requires a designated sponsor organization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16622B-5242-4B7D-8933-E1CB2CB7150F}" type="slidenum">
              <a:rPr lang="en-US" smtClean="0"/>
              <a:pPr/>
              <a:t>28</a:t>
            </a:fld>
            <a:endParaRPr lang="en-US" dirty="0"/>
          </a:p>
        </p:txBody>
      </p:sp>
      <p:pic>
        <p:nvPicPr>
          <p:cNvPr id="5" name="Picture 2" descr="I:\Marketing\1. PROJEKTE\AHK Interne Projekte\CEO_Special_Projects\Seattle-Portland\department_of_state_svg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72200" y="1905000"/>
            <a:ext cx="1905000" cy="19050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50970779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000" dirty="0"/>
              <a:t>J-1 Intern Visa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pPr marL="0" indent="0">
              <a:lnSpc>
                <a:spcPct val="170000"/>
              </a:lnSpc>
              <a:buNone/>
            </a:pPr>
            <a:r>
              <a:rPr lang="en-US" sz="3000" b="1" dirty="0">
                <a:solidFill>
                  <a:schemeClr val="tx2"/>
                </a:solidFill>
                <a:latin typeface="+mj-lt"/>
              </a:rPr>
              <a:t>INTERN</a:t>
            </a:r>
          </a:p>
          <a:p>
            <a:pPr lvl="1">
              <a:lnSpc>
                <a:spcPct val="170000"/>
              </a:lnSpc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2"/>
                </a:solidFill>
                <a:latin typeface="+mj-lt"/>
              </a:rPr>
              <a:t>Students in non-American universities (outside the US!)</a:t>
            </a:r>
          </a:p>
          <a:p>
            <a:pPr lvl="1">
              <a:lnSpc>
                <a:spcPct val="170000"/>
              </a:lnSpc>
              <a:buFont typeface="Arial" panose="020B0604020202020204" pitchFamily="34" charset="0"/>
              <a:buChar char="•"/>
            </a:pPr>
            <a:r>
              <a:rPr lang="en-US" sz="2400" b="1" dirty="0">
                <a:solidFill>
                  <a:schemeClr val="tx2"/>
                </a:solidFill>
                <a:latin typeface="+mj-lt"/>
              </a:rPr>
              <a:t>Current</a:t>
            </a:r>
            <a:r>
              <a:rPr lang="en-US" sz="2400" dirty="0">
                <a:solidFill>
                  <a:schemeClr val="tx2"/>
                </a:solidFill>
                <a:latin typeface="+mj-lt"/>
              </a:rPr>
              <a:t> post-secondary students in…</a:t>
            </a:r>
          </a:p>
          <a:p>
            <a:pPr lvl="2">
              <a:lnSpc>
                <a:spcPct val="170000"/>
              </a:lnSpc>
            </a:pPr>
            <a:r>
              <a:rPr lang="en-US" i="1" dirty="0">
                <a:solidFill>
                  <a:schemeClr val="tx2"/>
                </a:solidFill>
                <a:latin typeface="+mj-lt"/>
              </a:rPr>
              <a:t>(Fach)hochschulen</a:t>
            </a:r>
          </a:p>
          <a:p>
            <a:pPr lvl="2">
              <a:lnSpc>
                <a:spcPct val="170000"/>
              </a:lnSpc>
            </a:pPr>
            <a:r>
              <a:rPr lang="en-US" i="1" dirty="0" err="1">
                <a:solidFill>
                  <a:schemeClr val="tx2"/>
                </a:solidFill>
                <a:latin typeface="+mj-lt"/>
              </a:rPr>
              <a:t>Universitäten</a:t>
            </a:r>
            <a:endParaRPr lang="en-US" i="1" dirty="0">
              <a:solidFill>
                <a:schemeClr val="tx2"/>
              </a:solidFill>
              <a:latin typeface="+mj-lt"/>
            </a:endParaRPr>
          </a:p>
          <a:p>
            <a:pPr lvl="2">
              <a:lnSpc>
                <a:spcPct val="170000"/>
              </a:lnSpc>
            </a:pPr>
            <a:r>
              <a:rPr lang="en-US" i="1" dirty="0">
                <a:solidFill>
                  <a:schemeClr val="tx2"/>
                </a:solidFill>
                <a:latin typeface="+mj-lt"/>
              </a:rPr>
              <a:t>Duale Hochschulen</a:t>
            </a:r>
          </a:p>
          <a:p>
            <a:pPr lvl="1">
              <a:lnSpc>
                <a:spcPct val="170000"/>
              </a:lnSpc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2"/>
                </a:solidFill>
                <a:latin typeface="+mj-lt"/>
              </a:rPr>
              <a:t>Must have one semester of studies completed; must already be enrolled in the 2</a:t>
            </a:r>
            <a:r>
              <a:rPr lang="en-US" sz="2400" baseline="30000" dirty="0">
                <a:solidFill>
                  <a:schemeClr val="tx2"/>
                </a:solidFill>
                <a:latin typeface="+mj-lt"/>
              </a:rPr>
              <a:t>nd</a:t>
            </a:r>
            <a:r>
              <a:rPr lang="en-US" sz="2400" dirty="0">
                <a:solidFill>
                  <a:schemeClr val="tx2"/>
                </a:solidFill>
                <a:latin typeface="+mj-lt"/>
              </a:rPr>
              <a:t> semester at the time of the internship</a:t>
            </a:r>
          </a:p>
          <a:p>
            <a:pPr lvl="1">
              <a:lnSpc>
                <a:spcPct val="170000"/>
              </a:lnSpc>
              <a:buFont typeface="Arial" panose="020B0604020202020204" pitchFamily="34" charset="0"/>
              <a:buChar char="•"/>
            </a:pPr>
            <a:r>
              <a:rPr lang="en-US" sz="2400" b="1" dirty="0">
                <a:solidFill>
                  <a:schemeClr val="tx2"/>
                </a:solidFill>
                <a:latin typeface="+mj-lt"/>
              </a:rPr>
              <a:t>Recent </a:t>
            </a:r>
            <a:r>
              <a:rPr lang="en-US" sz="2400" dirty="0">
                <a:solidFill>
                  <a:schemeClr val="tx2"/>
                </a:solidFill>
                <a:latin typeface="+mj-lt"/>
              </a:rPr>
              <a:t>graduates qualify as well (must start internship within 12 months after graduation)</a:t>
            </a:r>
            <a:endParaRPr lang="en-US" sz="2400" b="1" dirty="0">
              <a:solidFill>
                <a:schemeClr val="tx2"/>
              </a:solidFill>
              <a:latin typeface="+mj-lt"/>
            </a:endParaRPr>
          </a:p>
          <a:p>
            <a:pPr lvl="1">
              <a:lnSpc>
                <a:spcPct val="170000"/>
              </a:lnSpc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2"/>
                </a:solidFill>
                <a:latin typeface="+mj-lt"/>
              </a:rPr>
              <a:t>12 months maximum</a:t>
            </a:r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16622B-5242-4B7D-8933-E1CB2CB7150F}" type="slidenum">
              <a:rPr lang="en-US" smtClean="0"/>
              <a:pPr/>
              <a:t>29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0381978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219200"/>
            <a:ext cx="9144000" cy="563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43200" y="2381865"/>
            <a:ext cx="5715000" cy="1295400"/>
          </a:xfrm>
        </p:spPr>
        <p:txBody>
          <a:bodyPr/>
          <a:lstStyle/>
          <a:p>
            <a:r>
              <a:rPr lang="en-US" sz="4000" b="1" dirty="0"/>
              <a:t>AHK USA</a:t>
            </a:r>
            <a:br>
              <a:rPr lang="en-US" sz="4000" b="1" dirty="0"/>
            </a:br>
            <a:r>
              <a:rPr lang="en-US" sz="4000" b="1" dirty="0"/>
              <a:t>GACC New York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066800" y="2362200"/>
            <a:ext cx="2743200" cy="30162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9000" kern="400" spc="-4000" dirty="0">
                <a:solidFill>
                  <a:schemeClr val="bg1"/>
                </a:solidFill>
                <a:latin typeface="Futura Md BT" pitchFamily="34" charset="0"/>
              </a:rPr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339595615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000" dirty="0"/>
              <a:t>J-1 Trainee Visa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en-US" sz="1900" b="1" dirty="0">
                <a:solidFill>
                  <a:schemeClr val="tx2"/>
                </a:solidFill>
                <a:latin typeface="+mj-lt"/>
              </a:rPr>
              <a:t>TRAINEE</a:t>
            </a:r>
          </a:p>
          <a:p>
            <a:pPr lvl="1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900" dirty="0">
                <a:solidFill>
                  <a:schemeClr val="tx2"/>
                </a:solidFill>
                <a:latin typeface="+mj-lt"/>
              </a:rPr>
              <a:t>Candidate has a university-level degree </a:t>
            </a:r>
            <a:r>
              <a:rPr lang="en-US" sz="1900" b="1" i="1" dirty="0">
                <a:solidFill>
                  <a:schemeClr val="tx2"/>
                </a:solidFill>
                <a:latin typeface="+mj-lt"/>
              </a:rPr>
              <a:t>AND</a:t>
            </a:r>
          </a:p>
          <a:p>
            <a:pPr lvl="1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900" dirty="0">
                <a:solidFill>
                  <a:schemeClr val="tx2"/>
                </a:solidFill>
                <a:latin typeface="+mj-lt"/>
              </a:rPr>
              <a:t>One year of related work experience outside the United States AFTER graduation… </a:t>
            </a:r>
            <a:r>
              <a:rPr lang="en-US" sz="1900" b="1" i="1" dirty="0">
                <a:solidFill>
                  <a:schemeClr val="tx2"/>
                </a:solidFill>
                <a:latin typeface="+mj-lt"/>
              </a:rPr>
              <a:t>OR</a:t>
            </a:r>
          </a:p>
          <a:p>
            <a:pPr lvl="1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900" dirty="0">
                <a:solidFill>
                  <a:schemeClr val="tx2"/>
                </a:solidFill>
                <a:latin typeface="+mj-lt"/>
              </a:rPr>
              <a:t>5 years of relevant work experience outside the U.S. if no formal academic training</a:t>
            </a:r>
          </a:p>
          <a:p>
            <a:pPr lvl="1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900" dirty="0">
                <a:solidFill>
                  <a:schemeClr val="tx2"/>
                </a:solidFill>
                <a:latin typeface="+mj-lt"/>
              </a:rPr>
              <a:t>Degree and work experience must have been obtained outside the U.S.</a:t>
            </a:r>
          </a:p>
          <a:p>
            <a:pPr lvl="1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900" dirty="0">
                <a:solidFill>
                  <a:schemeClr val="tx2"/>
                </a:solidFill>
                <a:latin typeface="+mj-lt"/>
              </a:rPr>
              <a:t>18 months maximum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16622B-5242-4B7D-8933-E1CB2CB7150F}" type="slidenum">
              <a:rPr lang="en-US" smtClean="0"/>
              <a:pPr/>
              <a:t>30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7817931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000" dirty="0"/>
              <a:t>Summary of GACC Programs</a:t>
            </a:r>
          </a:p>
        </p:txBody>
      </p:sp>
      <p:sp>
        <p:nvSpPr>
          <p:cNvPr id="4" name="Text Placeholder 2"/>
          <p:cNvSpPr txBox="1">
            <a:spLocks/>
          </p:cNvSpPr>
          <p:nvPr/>
        </p:nvSpPr>
        <p:spPr>
          <a:xfrm>
            <a:off x="304800" y="1535113"/>
            <a:ext cx="4040188" cy="6397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800" b="1" dirty="0">
                <a:solidFill>
                  <a:schemeClr val="tx2"/>
                </a:solidFill>
              </a:rPr>
              <a:t>	</a:t>
            </a:r>
          </a:p>
        </p:txBody>
      </p:sp>
      <p:sp>
        <p:nvSpPr>
          <p:cNvPr id="6" name="Text Placeholder 4"/>
          <p:cNvSpPr txBox="1">
            <a:spLocks/>
          </p:cNvSpPr>
          <p:nvPr/>
        </p:nvSpPr>
        <p:spPr>
          <a:xfrm>
            <a:off x="4495800" y="1535113"/>
            <a:ext cx="4041775" cy="639762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US" sz="2800" b="1" dirty="0">
              <a:solidFill>
                <a:schemeClr val="tx2"/>
              </a:solidFill>
            </a:endParaRPr>
          </a:p>
        </p:txBody>
      </p:sp>
      <p:sp>
        <p:nvSpPr>
          <p:cNvPr id="9" name="Content Placeholder 3"/>
          <p:cNvSpPr>
            <a:spLocks noGrp="1"/>
          </p:cNvSpPr>
          <p:nvPr>
            <p:ph sz="half" idx="4294967295"/>
          </p:nvPr>
        </p:nvSpPr>
        <p:spPr>
          <a:xfrm>
            <a:off x="455612" y="1560512"/>
            <a:ext cx="4040188" cy="4687887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en-US" sz="1900" b="1" dirty="0">
                <a:solidFill>
                  <a:schemeClr val="tx2"/>
                </a:solidFill>
              </a:rPr>
              <a:t>A J-1 visa is…</a:t>
            </a:r>
          </a:p>
          <a:p>
            <a:pPr marL="0" indent="0">
              <a:lnSpc>
                <a:spcPct val="150000"/>
              </a:lnSpc>
              <a:buNone/>
            </a:pPr>
            <a:endParaRPr lang="en-US" sz="1900" dirty="0">
              <a:solidFill>
                <a:schemeClr val="tx2"/>
              </a:solidFill>
            </a:endParaRPr>
          </a:p>
          <a:p>
            <a:pPr>
              <a:lnSpc>
                <a:spcPct val="150000"/>
              </a:lnSpc>
            </a:pPr>
            <a:r>
              <a:rPr lang="en-US" sz="1900" dirty="0">
                <a:solidFill>
                  <a:schemeClr val="tx2"/>
                </a:solidFill>
              </a:rPr>
              <a:t>A cultural exchange visa</a:t>
            </a:r>
          </a:p>
          <a:p>
            <a:pPr>
              <a:lnSpc>
                <a:spcPct val="150000"/>
              </a:lnSpc>
            </a:pPr>
            <a:r>
              <a:rPr lang="en-US" sz="1900" dirty="0">
                <a:solidFill>
                  <a:schemeClr val="tx2"/>
                </a:solidFill>
              </a:rPr>
              <a:t>Great for students to get practical experience</a:t>
            </a:r>
          </a:p>
          <a:p>
            <a:pPr>
              <a:lnSpc>
                <a:spcPct val="150000"/>
              </a:lnSpc>
            </a:pPr>
            <a:r>
              <a:rPr lang="en-US" sz="1900" dirty="0">
                <a:solidFill>
                  <a:schemeClr val="tx2"/>
                </a:solidFill>
              </a:rPr>
              <a:t>Temporary</a:t>
            </a:r>
          </a:p>
          <a:p>
            <a:pPr>
              <a:lnSpc>
                <a:spcPct val="150000"/>
              </a:lnSpc>
            </a:pPr>
            <a:r>
              <a:rPr lang="en-US" sz="1900" dirty="0">
                <a:solidFill>
                  <a:schemeClr val="tx2"/>
                </a:solidFill>
              </a:rPr>
              <a:t>Used for: Business, Finance, Law, Engineering, Architecture, Marketing, Logistics, Technology, Research…  </a:t>
            </a:r>
          </a:p>
          <a:p>
            <a:endParaRPr lang="en-US" sz="2400" dirty="0">
              <a:solidFill>
                <a:schemeClr val="tx2"/>
              </a:solidFill>
            </a:endParaRPr>
          </a:p>
        </p:txBody>
      </p:sp>
      <p:sp>
        <p:nvSpPr>
          <p:cNvPr id="10" name="Content Placeholder 5"/>
          <p:cNvSpPr>
            <a:spLocks noGrp="1"/>
          </p:cNvSpPr>
          <p:nvPr>
            <p:ph sz="quarter" idx="4294967295"/>
          </p:nvPr>
        </p:nvSpPr>
        <p:spPr>
          <a:xfrm>
            <a:off x="4648200" y="1535113"/>
            <a:ext cx="4041775" cy="3951288"/>
          </a:xfrm>
          <a:prstGeom prst="rect">
            <a:avLst/>
          </a:prstGeom>
        </p:spPr>
        <p:txBody>
          <a:bodyPr/>
          <a:lstStyle/>
          <a:p>
            <a:pPr marL="0" indent="0">
              <a:lnSpc>
                <a:spcPct val="150000"/>
              </a:lnSpc>
              <a:buNone/>
            </a:pPr>
            <a:r>
              <a:rPr lang="en-US" sz="1900" b="1" dirty="0">
                <a:solidFill>
                  <a:schemeClr val="tx2"/>
                </a:solidFill>
              </a:rPr>
              <a:t>A J-1 visa is not… </a:t>
            </a:r>
          </a:p>
          <a:p>
            <a:pPr>
              <a:lnSpc>
                <a:spcPct val="150000"/>
              </a:lnSpc>
            </a:pPr>
            <a:endParaRPr lang="en-US" sz="1900" dirty="0">
              <a:solidFill>
                <a:srgbClr val="FF0000"/>
              </a:solidFill>
            </a:endParaRPr>
          </a:p>
          <a:p>
            <a:pPr>
              <a:lnSpc>
                <a:spcPct val="150000"/>
              </a:lnSpc>
            </a:pPr>
            <a:r>
              <a:rPr lang="en-US" sz="1900" dirty="0">
                <a:solidFill>
                  <a:srgbClr val="FF0000"/>
                </a:solidFill>
              </a:rPr>
              <a:t>A work visa</a:t>
            </a:r>
          </a:p>
          <a:p>
            <a:pPr>
              <a:lnSpc>
                <a:spcPct val="150000"/>
              </a:lnSpc>
            </a:pPr>
            <a:r>
              <a:rPr lang="en-US" sz="1900" dirty="0">
                <a:solidFill>
                  <a:srgbClr val="FF0000"/>
                </a:solidFill>
              </a:rPr>
              <a:t>For unskilled positions</a:t>
            </a:r>
          </a:p>
          <a:p>
            <a:pPr>
              <a:lnSpc>
                <a:spcPct val="150000"/>
              </a:lnSpc>
            </a:pPr>
            <a:r>
              <a:rPr lang="en-US" sz="1900" dirty="0">
                <a:solidFill>
                  <a:srgbClr val="FF0000"/>
                </a:solidFill>
              </a:rPr>
              <a:t>Used for immigration</a:t>
            </a:r>
          </a:p>
          <a:p>
            <a:pPr>
              <a:lnSpc>
                <a:spcPct val="150000"/>
              </a:lnSpc>
            </a:pPr>
            <a:r>
              <a:rPr lang="en-US" sz="1900" dirty="0">
                <a:solidFill>
                  <a:srgbClr val="FF0000"/>
                </a:solidFill>
              </a:rPr>
              <a:t>A “bridge” to another form of residence in the USA</a:t>
            </a:r>
          </a:p>
          <a:p>
            <a:pPr>
              <a:lnSpc>
                <a:spcPct val="150000"/>
              </a:lnSpc>
            </a:pPr>
            <a:r>
              <a:rPr lang="en-US" sz="1900" dirty="0">
                <a:solidFill>
                  <a:srgbClr val="FF0000"/>
                </a:solidFill>
              </a:rPr>
              <a:t>For management positions</a:t>
            </a:r>
          </a:p>
          <a:p>
            <a:endParaRPr lang="en-US" sz="2400" dirty="0">
              <a:solidFill>
                <a:srgbClr val="FF0000"/>
              </a:solidFill>
            </a:endParaRPr>
          </a:p>
          <a:p>
            <a:endParaRPr lang="en-US" sz="2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6069338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000" dirty="0"/>
              <a:t>Auf </a:t>
            </a:r>
            <a:r>
              <a:rPr lang="en-US" sz="2000" dirty="0" err="1"/>
              <a:t>geht’s</a:t>
            </a:r>
            <a:r>
              <a:rPr lang="en-US" sz="2000" dirty="0"/>
              <a:t>!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14400"/>
            <a:ext cx="4900613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" name="Picture 15" descr="A person holding a phone&#10;&#10;Description automatically generated">
            <a:extLst>
              <a:ext uri="{FF2B5EF4-FFF2-40B4-BE49-F238E27FC236}">
                <a16:creationId xmlns:a16="http://schemas.microsoft.com/office/drawing/2014/main" id="{0470B64D-06A4-B66A-C18E-29E7DCFFAD0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1066800"/>
            <a:ext cx="3824328" cy="5412658"/>
          </a:xfrm>
          <a:prstGeom prst="rect">
            <a:avLst/>
          </a:prstGeom>
        </p:spPr>
      </p:pic>
      <p:graphicFrame>
        <p:nvGraphicFramePr>
          <p:cNvPr id="17" name="Table 16">
            <a:extLst>
              <a:ext uri="{FF2B5EF4-FFF2-40B4-BE49-F238E27FC236}">
                <a16:creationId xmlns:a16="http://schemas.microsoft.com/office/drawing/2014/main" id="{E9EA40C4-855B-FAEC-DB89-C692EE6A860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76450390"/>
              </p:ext>
            </p:extLst>
          </p:nvPr>
        </p:nvGraphicFramePr>
        <p:xfrm>
          <a:off x="914400" y="2209800"/>
          <a:ext cx="2941320" cy="3383280"/>
        </p:xfrm>
        <a:graphic>
          <a:graphicData uri="http://schemas.openxmlformats.org/drawingml/2006/table">
            <a:tbl>
              <a:tblPr/>
              <a:tblGrid>
                <a:gridCol w="2941320">
                  <a:extLst>
                    <a:ext uri="{9D8B030D-6E8A-4147-A177-3AD203B41FA5}">
                      <a16:colId xmlns:a16="http://schemas.microsoft.com/office/drawing/2014/main" val="675613286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r>
                        <a:rPr lang="en-US" sz="1200" b="0" i="0">
                          <a:solidFill>
                            <a:srgbClr val="004AAD"/>
                          </a:solidFill>
                          <a:effectLst/>
                          <a:latin typeface="CanvaSans-Regular"/>
                        </a:rPr>
                        <a:t>Anmeldung auf www.go-j1.com via Anmeldeformular</a:t>
                      </a:r>
                      <a:endParaRPr lang="en-US">
                        <a:effectLst/>
                      </a:endParaRPr>
                    </a:p>
                  </a:txBody>
                  <a:tcPr anchor="ctr">
                    <a:lnL w="7620" cap="flat" cmpd="sng" algn="ctr">
                      <a:solidFill>
                        <a:srgbClr val="FF91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FF91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FF91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FF91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8120284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de-DE" sz="1200" b="0" i="0" dirty="0">
                          <a:solidFill>
                            <a:srgbClr val="004AAD"/>
                          </a:solidFill>
                          <a:effectLst/>
                          <a:latin typeface="CanvaSans-Regular"/>
                        </a:rPr>
                        <a:t>Anmeldebestätigung durch die GACC in New York, Antragspaket zusammenstellen, Checkliste im Downloadbereich auf www.goj1.com, virtuelles Interview, GACC- Gebühren zahlen</a:t>
                      </a:r>
                      <a:endParaRPr lang="de-DE" dirty="0">
                        <a:effectLst/>
                      </a:endParaRPr>
                    </a:p>
                  </a:txBody>
                  <a:tcPr anchor="ctr">
                    <a:lnL w="7620" cap="flat" cmpd="sng" algn="ctr">
                      <a:solidFill>
                        <a:srgbClr val="FF91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FF91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FF91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FF91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90172581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de-DE" sz="1200" b="0" i="0">
                          <a:solidFill>
                            <a:srgbClr val="004AAD"/>
                          </a:solidFill>
                          <a:effectLst/>
                          <a:latin typeface="CanvaSans-Regular"/>
                        </a:rPr>
                        <a:t>Einreichung deiner Unterlagen bis spätestens 10 Wochen vor Startdatum deines Praktikums</a:t>
                      </a:r>
                      <a:endParaRPr lang="de-DE">
                        <a:effectLst/>
                      </a:endParaRPr>
                    </a:p>
                  </a:txBody>
                  <a:tcPr anchor="ctr">
                    <a:lnL w="7620" cap="flat" cmpd="sng" algn="ctr">
                      <a:solidFill>
                        <a:srgbClr val="FF91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FF91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FF91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FF91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08147353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de-DE" sz="1200" b="0" i="0">
                          <a:solidFill>
                            <a:srgbClr val="004AAD"/>
                          </a:solidFill>
                          <a:effectLst/>
                          <a:latin typeface="CanvaSans-Regular"/>
                        </a:rPr>
                        <a:t>Ausstellung und Versendung des DS-2019 Berechtigungszertifikats &amp; SEVIS Nummer ca. 6-8 Wochen vor Startdatum (digitale Zustellung)</a:t>
                      </a:r>
                      <a:endParaRPr lang="de-DE">
                        <a:effectLst/>
                      </a:endParaRPr>
                    </a:p>
                  </a:txBody>
                  <a:tcPr anchor="ctr">
                    <a:lnL w="7620" cap="flat" cmpd="sng" algn="ctr">
                      <a:solidFill>
                        <a:srgbClr val="FF91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FF91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FF91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FF91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20540936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de-DE" sz="1200" b="0" i="0" dirty="0">
                          <a:solidFill>
                            <a:srgbClr val="004AAD"/>
                          </a:solidFill>
                          <a:effectLst/>
                          <a:latin typeface="CanvaSans-Regular"/>
                        </a:rPr>
                        <a:t>DS-2019 ausfüllen, SEVIS &amp; Konsulatsgebühr zahlen Konsulatstermin vereinbaren</a:t>
                      </a:r>
                      <a:endParaRPr lang="de-DE" dirty="0">
                        <a:effectLst/>
                      </a:endParaRPr>
                    </a:p>
                  </a:txBody>
                  <a:tcPr anchor="ctr">
                    <a:lnL w="7620" cap="flat" cmpd="sng" algn="ctr">
                      <a:solidFill>
                        <a:srgbClr val="FF91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FF91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FF91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FF91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97317000"/>
                  </a:ext>
                </a:extLst>
              </a:tr>
            </a:tbl>
          </a:graphicData>
        </a:graphic>
      </p:graphicFrame>
      <p:sp>
        <p:nvSpPr>
          <p:cNvPr id="18" name="Rectangle 1">
            <a:extLst>
              <a:ext uri="{FF2B5EF4-FFF2-40B4-BE49-F238E27FC236}">
                <a16:creationId xmlns:a16="http://schemas.microsoft.com/office/drawing/2014/main" id="{DB790827-9838-DE86-C6F7-9A0FF19D402B}"/>
              </a:ext>
            </a:extLst>
          </p:cNvPr>
          <p:cNvSpPr>
            <a:spLocks noChangeArrowheads="1"/>
          </p:cNvSpPr>
          <p:nvPr/>
        </p:nvSpPr>
        <p:spPr bwMode="auto">
          <a:xfrm>
            <a:off x="915035" y="2209324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br>
              <a: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46069338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219200"/>
            <a:ext cx="9144000" cy="563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67000" y="3048000"/>
            <a:ext cx="5715000" cy="1295400"/>
          </a:xfrm>
        </p:spPr>
        <p:txBody>
          <a:bodyPr/>
          <a:lstStyle/>
          <a:p>
            <a:r>
              <a:rPr lang="en-US" sz="5500" b="1" dirty="0"/>
              <a:t>Auf </a:t>
            </a:r>
            <a:r>
              <a:rPr lang="en-US" sz="5500" b="1" dirty="0" err="1"/>
              <a:t>dem</a:t>
            </a:r>
            <a:r>
              <a:rPr lang="en-US" sz="5500" b="1" dirty="0"/>
              <a:t> </a:t>
            </a:r>
            <a:r>
              <a:rPr lang="en-US" sz="5500" b="1" dirty="0" err="1"/>
              <a:t>Weg</a:t>
            </a:r>
            <a:r>
              <a:rPr lang="en-US" sz="5500" b="1" dirty="0"/>
              <a:t> in die USA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066800" y="2362200"/>
            <a:ext cx="2743200" cy="30162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9000" kern="400" spc="-4000" dirty="0">
                <a:solidFill>
                  <a:schemeClr val="bg1"/>
                </a:solidFill>
                <a:latin typeface="Futura Md BT" pitchFamily="34" charset="0"/>
              </a:rPr>
              <a:t>5   </a:t>
            </a:r>
          </a:p>
        </p:txBody>
      </p:sp>
    </p:spTree>
    <p:extLst>
      <p:ext uri="{BB962C8B-B14F-4D97-AF65-F5344CB8AC3E}">
        <p14:creationId xmlns:p14="http://schemas.microsoft.com/office/powerpoint/2010/main" val="2864052102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000" dirty="0"/>
              <a:t>CLUB J-1 Events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4601" y="2362200"/>
            <a:ext cx="2819399" cy="4181475"/>
          </a:xfrm>
        </p:spPr>
        <p:txBody>
          <a:bodyPr>
            <a:norm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en-US" sz="1900" b="1" dirty="0">
                <a:solidFill>
                  <a:schemeClr val="tx2"/>
                </a:solidFill>
              </a:rPr>
              <a:t>J-1 </a:t>
            </a:r>
            <a:r>
              <a:rPr lang="en-US" sz="1900" b="1" dirty="0" err="1">
                <a:solidFill>
                  <a:schemeClr val="tx2"/>
                </a:solidFill>
              </a:rPr>
              <a:t>Stammtisch</a:t>
            </a:r>
            <a:br>
              <a:rPr lang="en-US" sz="1900" dirty="0">
                <a:solidFill>
                  <a:schemeClr val="tx2"/>
                </a:solidFill>
              </a:rPr>
            </a:br>
            <a:br>
              <a:rPr lang="en-US" sz="1900" dirty="0">
                <a:solidFill>
                  <a:schemeClr val="tx2"/>
                </a:solidFill>
              </a:rPr>
            </a:br>
            <a:r>
              <a:rPr lang="en-US" sz="1900" dirty="0">
                <a:solidFill>
                  <a:schemeClr val="tx2"/>
                </a:solidFill>
              </a:rPr>
              <a:t>Monthly after-work meetups at local bars, clubs, and restaurants</a:t>
            </a:r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3861" y="3857625"/>
            <a:ext cx="2886075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1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333624" y="1143000"/>
            <a:ext cx="3619500" cy="27146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Picture 10" descr="Karaoke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81400" y="4425950"/>
            <a:ext cx="2209800" cy="205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5274" y="5026025"/>
            <a:ext cx="3143250" cy="1457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6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66699" y="1285875"/>
            <a:ext cx="2066925" cy="2066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146069338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000" dirty="0"/>
              <a:t>CLUB J-1 Events</a:t>
            </a: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775" y="3648075"/>
            <a:ext cx="2886075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4825" y="1219200"/>
            <a:ext cx="2466975" cy="1847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2052" y="4572000"/>
            <a:ext cx="3859496" cy="1779852"/>
          </a:xfrm>
          <a:prstGeom prst="rect">
            <a:avLst/>
          </a:prstGeom>
        </p:spPr>
      </p:pic>
      <p:pic>
        <p:nvPicPr>
          <p:cNvPr id="12290" name="Picture 2" descr="Related image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9775" y="1219200"/>
            <a:ext cx="2740025" cy="16798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Content Placeholder 2"/>
          <p:cNvSpPr txBox="1">
            <a:spLocks/>
          </p:cNvSpPr>
          <p:nvPr/>
        </p:nvSpPr>
        <p:spPr>
          <a:xfrm>
            <a:off x="5715000" y="2362200"/>
            <a:ext cx="3352800" cy="3608652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buFont typeface="Arial" pitchFamily="34" charset="0"/>
              <a:buNone/>
            </a:pPr>
            <a:r>
              <a:rPr lang="en-US" sz="2100" b="1" dirty="0">
                <a:solidFill>
                  <a:schemeClr val="tx2"/>
                </a:solidFill>
              </a:rPr>
              <a:t>Club J-1 Events</a:t>
            </a:r>
            <a:br>
              <a:rPr lang="en-US" sz="2100" dirty="0">
                <a:solidFill>
                  <a:schemeClr val="tx2"/>
                </a:solidFill>
              </a:rPr>
            </a:br>
            <a:br>
              <a:rPr lang="en-US" sz="2100" dirty="0">
                <a:solidFill>
                  <a:schemeClr val="tx2"/>
                </a:solidFill>
              </a:rPr>
            </a:br>
            <a:r>
              <a:rPr lang="en-US" sz="2100" dirty="0">
                <a:solidFill>
                  <a:schemeClr val="tx2"/>
                </a:solidFill>
              </a:rPr>
              <a:t>Monthly opportunities to </a:t>
            </a:r>
            <a:br>
              <a:rPr lang="en-US" sz="2100" dirty="0">
                <a:solidFill>
                  <a:schemeClr val="tx2"/>
                </a:solidFill>
              </a:rPr>
            </a:br>
            <a:r>
              <a:rPr lang="en-US" sz="2100" dirty="0">
                <a:solidFill>
                  <a:schemeClr val="tx2"/>
                </a:solidFill>
              </a:rPr>
              <a:t>experience professional sports, Broadway plays, musicals, and famous NYC events (NYC Marathon, US Open)</a:t>
            </a:r>
          </a:p>
          <a:p>
            <a:pPr marL="0" indent="0">
              <a:buFont typeface="Arial" pitchFamily="34" charset="0"/>
              <a:buNone/>
            </a:pPr>
            <a:endParaRPr lang="en-US" dirty="0">
              <a:solidFill>
                <a:schemeClr val="tx2"/>
              </a:solidFill>
            </a:endParaRPr>
          </a:p>
        </p:txBody>
      </p:sp>
      <p:pic>
        <p:nvPicPr>
          <p:cNvPr id="7" name="Picture 7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3301698"/>
            <a:ext cx="1483859" cy="14807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46069338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5181600" y="3581400"/>
            <a:ext cx="3962400" cy="3016210"/>
          </a:xfrm>
          <a:prstGeom prst="rect">
            <a:avLst/>
          </a:prstGeom>
          <a:solidFill>
            <a:srgbClr val="1E3770"/>
          </a:solidFill>
        </p:spPr>
        <p:txBody>
          <a:bodyPr wrap="square" rtlCol="0">
            <a:spAutoFit/>
          </a:bodyPr>
          <a:lstStyle/>
          <a:p>
            <a:r>
              <a:rPr lang="en-US" sz="1600" b="1" dirty="0">
                <a:solidFill>
                  <a:schemeClr val="bg1"/>
                </a:solidFill>
                <a:latin typeface="Futura Md BT" pitchFamily="34" charset="0"/>
              </a:rPr>
              <a:t>German American </a:t>
            </a:r>
          </a:p>
          <a:p>
            <a:r>
              <a:rPr lang="en-US" sz="1600" b="1" dirty="0">
                <a:solidFill>
                  <a:schemeClr val="bg1"/>
                </a:solidFill>
                <a:latin typeface="Futura Md BT" pitchFamily="34" charset="0"/>
              </a:rPr>
              <a:t>Chamber of Commerce, Inc.</a:t>
            </a:r>
            <a:endParaRPr lang="en-US" sz="1600" dirty="0">
              <a:solidFill>
                <a:schemeClr val="bg1"/>
              </a:solidFill>
            </a:endParaRPr>
          </a:p>
          <a:p>
            <a:br>
              <a:rPr lang="en-US" sz="1600" dirty="0">
                <a:solidFill>
                  <a:schemeClr val="bg1"/>
                </a:solidFill>
                <a:latin typeface="Arial Rounded MT Bold" pitchFamily="34" charset="0"/>
              </a:rPr>
            </a:br>
            <a:r>
              <a:rPr lang="en-US" sz="1600" dirty="0">
                <a:solidFill>
                  <a:schemeClr val="bg1"/>
                </a:solidFill>
                <a:latin typeface="Arial Rounded MT Bold" pitchFamily="34" charset="0"/>
              </a:rPr>
              <a:t>80 Pine St, Floor 24</a:t>
            </a:r>
            <a:br>
              <a:rPr lang="en-US" sz="1600" dirty="0">
                <a:solidFill>
                  <a:schemeClr val="bg1"/>
                </a:solidFill>
                <a:latin typeface="Arial Rounded MT Bold" pitchFamily="34" charset="0"/>
              </a:rPr>
            </a:br>
            <a:r>
              <a:rPr lang="en-US" sz="1600" dirty="0">
                <a:solidFill>
                  <a:schemeClr val="bg1"/>
                </a:solidFill>
                <a:latin typeface="Arial Rounded MT Bold" pitchFamily="34" charset="0"/>
              </a:rPr>
              <a:t>New York, NY 10005</a:t>
            </a:r>
            <a:br>
              <a:rPr lang="en-US" sz="1600" dirty="0">
                <a:solidFill>
                  <a:schemeClr val="bg1"/>
                </a:solidFill>
                <a:latin typeface="Arial Rounded MT Bold" pitchFamily="34" charset="0"/>
              </a:rPr>
            </a:br>
            <a:r>
              <a:rPr lang="en-US" sz="1600" dirty="0">
                <a:solidFill>
                  <a:schemeClr val="bg1"/>
                </a:solidFill>
                <a:latin typeface="Arial Rounded MT Bold" pitchFamily="34" charset="0"/>
              </a:rPr>
              <a:t>Phone: 212-584-9731</a:t>
            </a:r>
          </a:p>
          <a:p>
            <a:r>
              <a:rPr lang="en-US" sz="1600" dirty="0">
                <a:solidFill>
                  <a:schemeClr val="bg1"/>
                </a:solidFill>
                <a:latin typeface="Arial Rounded MT Bold" pitchFamily="34" charset="0"/>
              </a:rPr>
              <a:t>WhatsApp: 718-840-8798</a:t>
            </a:r>
          </a:p>
          <a:p>
            <a:endParaRPr lang="en-US" sz="1600" dirty="0">
              <a:solidFill>
                <a:schemeClr val="bg1"/>
              </a:solidFill>
              <a:latin typeface="Arial Rounded MT Bold" pitchFamily="34" charset="0"/>
            </a:endParaRPr>
          </a:p>
          <a:p>
            <a:r>
              <a:rPr lang="en-US" sz="1600" dirty="0">
                <a:solidFill>
                  <a:schemeClr val="bg1"/>
                </a:solidFill>
                <a:latin typeface="Arial Rounded MT Bold" pitchFamily="34" charset="0"/>
              </a:rPr>
              <a:t>sjones@gaccny.com</a:t>
            </a:r>
          </a:p>
          <a:p>
            <a:endParaRPr lang="en-US" sz="1600" dirty="0">
              <a:solidFill>
                <a:schemeClr val="bg1"/>
              </a:solidFill>
              <a:latin typeface="Arial Rounded MT Bold" pitchFamily="34" charset="0"/>
            </a:endParaRPr>
          </a:p>
          <a:p>
            <a:r>
              <a:rPr lang="en-US" sz="1600" dirty="0">
                <a:solidFill>
                  <a:schemeClr val="bg1"/>
                </a:solidFill>
                <a:latin typeface="Arial Rounded MT Bold" pitchFamily="34" charset="0"/>
              </a:rPr>
              <a:t>www.go-j1.com</a:t>
            </a:r>
            <a:br>
              <a:rPr lang="en-US" sz="1400" dirty="0">
                <a:solidFill>
                  <a:schemeClr val="bg1"/>
                </a:solidFill>
                <a:latin typeface="Futura Md BT" pitchFamily="34" charset="0"/>
              </a:rPr>
            </a:br>
            <a:endParaRPr lang="en-US" sz="1400" u="sng" dirty="0">
              <a:solidFill>
                <a:schemeClr val="accent1">
                  <a:lumMod val="40000"/>
                  <a:lumOff val="60000"/>
                </a:schemeClr>
              </a:solidFill>
              <a:latin typeface="Futura Md BT" pitchFamily="34" charset="0"/>
            </a:endParaRPr>
          </a:p>
        </p:txBody>
      </p:sp>
      <p:pic>
        <p:nvPicPr>
          <p:cNvPr id="14" name="Picture 13" descr="ber_nyc2a.png"/>
          <p:cNvPicPr>
            <a:picLocks noChangeAspect="1"/>
          </p:cNvPicPr>
          <p:nvPr/>
        </p:nvPicPr>
        <p:blipFill>
          <a:blip r:embed="rId2" cstate="print"/>
          <a:srcRect r="7894"/>
          <a:stretch>
            <a:fillRect/>
          </a:stretch>
        </p:blipFill>
        <p:spPr>
          <a:xfrm>
            <a:off x="-381000" y="-25994"/>
            <a:ext cx="5334000" cy="6883994"/>
          </a:xfrm>
          <a:prstGeom prst="rect">
            <a:avLst/>
          </a:prstGeom>
        </p:spPr>
      </p:pic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16622B-5242-4B7D-8933-E1CB2CB7150F}" type="slidenum">
              <a:rPr lang="en-US" smtClean="0"/>
              <a:pPr/>
              <a:t>36</a:t>
            </a:fld>
            <a:endParaRPr lang="en-US" dirty="0"/>
          </a:p>
        </p:txBody>
      </p:sp>
      <p:sp>
        <p:nvSpPr>
          <p:cNvPr id="12" name="Title 1"/>
          <p:cNvSpPr>
            <a:spLocks noGrp="1"/>
          </p:cNvSpPr>
          <p:nvPr>
            <p:ph type="ctrTitle"/>
          </p:nvPr>
        </p:nvSpPr>
        <p:spPr>
          <a:xfrm>
            <a:off x="5575300" y="1295400"/>
            <a:ext cx="3416300" cy="2514600"/>
          </a:xfrm>
        </p:spPr>
        <p:txBody>
          <a:bodyPr>
            <a:normAutofit/>
          </a:bodyPr>
          <a:lstStyle/>
          <a:p>
            <a:pPr algn="l">
              <a:lnSpc>
                <a:spcPct val="80000"/>
              </a:lnSpc>
            </a:pPr>
            <a:r>
              <a:rPr lang="en-US" sz="3600" b="1" dirty="0">
                <a:solidFill>
                  <a:srgbClr val="305480"/>
                </a:solidFill>
                <a:latin typeface="Futura Md BT" panose="020B0802020204020204" pitchFamily="34" charset="0"/>
              </a:rPr>
              <a:t>THANK YOU</a:t>
            </a:r>
          </a:p>
        </p:txBody>
      </p:sp>
    </p:spTree>
    <p:extLst>
      <p:ext uri="{BB962C8B-B14F-4D97-AF65-F5344CB8AC3E}">
        <p14:creationId xmlns:p14="http://schemas.microsoft.com/office/powerpoint/2010/main" val="36301276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000" dirty="0" err="1"/>
              <a:t>Weltweites</a:t>
            </a:r>
            <a:r>
              <a:rPr lang="en-US" sz="2000" dirty="0"/>
              <a:t> </a:t>
            </a:r>
            <a:r>
              <a:rPr lang="en-US" sz="2000" dirty="0" err="1"/>
              <a:t>Netzwerk</a:t>
            </a:r>
            <a:endParaRPr lang="en-US" sz="2000" dirty="0"/>
          </a:p>
        </p:txBody>
      </p:sp>
      <p:pic>
        <p:nvPicPr>
          <p:cNvPr id="4" name="Picture 3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1492726"/>
            <a:ext cx="8077201" cy="49059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5" name="Straight Arrow Connector 4"/>
          <p:cNvCxnSpPr/>
          <p:nvPr/>
        </p:nvCxnSpPr>
        <p:spPr>
          <a:xfrm flipH="1">
            <a:off x="2997200" y="3145313"/>
            <a:ext cx="457200" cy="45720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Oval 5"/>
          <p:cNvSpPr/>
          <p:nvPr/>
        </p:nvSpPr>
        <p:spPr>
          <a:xfrm>
            <a:off x="2692400" y="3602513"/>
            <a:ext cx="304800" cy="30480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3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01887" y="3941404"/>
            <a:ext cx="885825" cy="447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645823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000" dirty="0"/>
              <a:t>AHKs in den USA</a:t>
            </a:r>
          </a:p>
        </p:txBody>
      </p:sp>
      <p:sp>
        <p:nvSpPr>
          <p:cNvPr id="5" name="Content Placeholder 12"/>
          <p:cNvSpPr txBox="1">
            <a:spLocks/>
          </p:cNvSpPr>
          <p:nvPr/>
        </p:nvSpPr>
        <p:spPr>
          <a:xfrm>
            <a:off x="5196501" y="2810142"/>
            <a:ext cx="4114800" cy="198120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US" sz="155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grpSp>
        <p:nvGrpSpPr>
          <p:cNvPr id="77" name="Group 76"/>
          <p:cNvGrpSpPr/>
          <p:nvPr/>
        </p:nvGrpSpPr>
        <p:grpSpPr>
          <a:xfrm>
            <a:off x="585003" y="1371600"/>
            <a:ext cx="7897352" cy="4876800"/>
            <a:chOff x="3810000" y="1219200"/>
            <a:chExt cx="5306034" cy="3276600"/>
          </a:xfrm>
        </p:grpSpPr>
        <p:pic>
          <p:nvPicPr>
            <p:cNvPr id="4" name="Picture 3" descr="New_AHK_USA_Map_07082015.pn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934436" y="1399502"/>
              <a:ext cx="5181598" cy="3096298"/>
            </a:xfrm>
            <a:prstGeom prst="rect">
              <a:avLst/>
            </a:prstGeom>
          </p:spPr>
        </p:pic>
        <p:sp>
          <p:nvSpPr>
            <p:cNvPr id="65" name="TextBox 64"/>
            <p:cNvSpPr txBox="1"/>
            <p:nvPr/>
          </p:nvSpPr>
          <p:spPr>
            <a:xfrm>
              <a:off x="3810000" y="2129267"/>
              <a:ext cx="1229269" cy="319034"/>
            </a:xfrm>
            <a:prstGeom prst="rect">
              <a:avLst/>
            </a:prstGeom>
            <a:solidFill>
              <a:srgbClr val="284B84"/>
            </a:solidFill>
          </p:spPr>
          <p:txBody>
            <a:bodyPr wrap="none" lIns="95875" tIns="47937" rIns="95875" bIns="47937" rtlCol="0">
              <a:spAutoFit/>
            </a:bodyPr>
            <a:lstStyle/>
            <a:p>
              <a:r>
                <a:rPr lang="en-US" sz="1500" b="1" dirty="0">
                  <a:solidFill>
                    <a:schemeClr val="bg1"/>
                  </a:solidFill>
                </a:rPr>
                <a:t>San Francisco</a:t>
              </a:r>
            </a:p>
          </p:txBody>
        </p:sp>
        <p:sp>
          <p:nvSpPr>
            <p:cNvPr id="66" name="TextBox 65"/>
            <p:cNvSpPr txBox="1"/>
            <p:nvPr/>
          </p:nvSpPr>
          <p:spPr>
            <a:xfrm>
              <a:off x="4724400" y="2743200"/>
              <a:ext cx="814449" cy="319034"/>
            </a:xfrm>
            <a:prstGeom prst="rect">
              <a:avLst/>
            </a:prstGeom>
            <a:solidFill>
              <a:srgbClr val="284B84"/>
            </a:solidFill>
          </p:spPr>
          <p:txBody>
            <a:bodyPr wrap="none" lIns="95875" tIns="47937" rIns="95875" bIns="47937" rtlCol="0">
              <a:spAutoFit/>
            </a:bodyPr>
            <a:lstStyle/>
            <a:p>
              <a:r>
                <a:rPr lang="en-US" sz="1500" b="1" dirty="0">
                  <a:solidFill>
                    <a:schemeClr val="bg1"/>
                  </a:solidFill>
                </a:rPr>
                <a:t>Phoenix</a:t>
              </a:r>
            </a:p>
          </p:txBody>
        </p:sp>
        <p:sp>
          <p:nvSpPr>
            <p:cNvPr id="67" name="TextBox 66"/>
            <p:cNvSpPr txBox="1"/>
            <p:nvPr/>
          </p:nvSpPr>
          <p:spPr>
            <a:xfrm>
              <a:off x="6392584" y="3312812"/>
              <a:ext cx="846416" cy="319034"/>
            </a:xfrm>
            <a:prstGeom prst="rect">
              <a:avLst/>
            </a:prstGeom>
            <a:solidFill>
              <a:srgbClr val="284B84"/>
            </a:solidFill>
          </p:spPr>
          <p:txBody>
            <a:bodyPr wrap="none" lIns="95875" tIns="47937" rIns="95875" bIns="47937" rtlCol="0">
              <a:spAutoFit/>
            </a:bodyPr>
            <a:lstStyle/>
            <a:p>
              <a:r>
                <a:rPr lang="en-US" sz="1500" b="1" dirty="0">
                  <a:solidFill>
                    <a:schemeClr val="bg1"/>
                  </a:solidFill>
                </a:rPr>
                <a:t>Houston</a:t>
              </a:r>
            </a:p>
          </p:txBody>
        </p:sp>
        <p:sp>
          <p:nvSpPr>
            <p:cNvPr id="68" name="TextBox 67"/>
            <p:cNvSpPr txBox="1"/>
            <p:nvPr/>
          </p:nvSpPr>
          <p:spPr>
            <a:xfrm>
              <a:off x="7006484" y="2576566"/>
              <a:ext cx="1146916" cy="319034"/>
            </a:xfrm>
            <a:prstGeom prst="rect">
              <a:avLst/>
            </a:prstGeom>
            <a:solidFill>
              <a:srgbClr val="284B84"/>
            </a:solidFill>
          </p:spPr>
          <p:txBody>
            <a:bodyPr wrap="none" lIns="95875" tIns="47937" rIns="95875" bIns="47937" rtlCol="0">
              <a:spAutoFit/>
            </a:bodyPr>
            <a:lstStyle/>
            <a:p>
              <a:r>
                <a:rPr lang="en-US" sz="1500" b="1" dirty="0">
                  <a:solidFill>
                    <a:schemeClr val="bg1"/>
                  </a:solidFill>
                </a:rPr>
                <a:t>Philadelphia</a:t>
              </a:r>
            </a:p>
          </p:txBody>
        </p:sp>
        <p:sp>
          <p:nvSpPr>
            <p:cNvPr id="69" name="TextBox 68"/>
            <p:cNvSpPr txBox="1"/>
            <p:nvPr/>
          </p:nvSpPr>
          <p:spPr>
            <a:xfrm>
              <a:off x="6858000" y="1223433"/>
              <a:ext cx="742149" cy="319034"/>
            </a:xfrm>
            <a:prstGeom prst="rect">
              <a:avLst/>
            </a:prstGeom>
            <a:solidFill>
              <a:srgbClr val="284B84"/>
            </a:solidFill>
          </p:spPr>
          <p:txBody>
            <a:bodyPr wrap="none" lIns="95875" tIns="47937" rIns="95875" bIns="47937" rtlCol="0">
              <a:spAutoFit/>
            </a:bodyPr>
            <a:lstStyle/>
            <a:p>
              <a:r>
                <a:rPr lang="en-US" sz="1500" b="1" dirty="0">
                  <a:solidFill>
                    <a:schemeClr val="bg1"/>
                  </a:solidFill>
                </a:rPr>
                <a:t>Detroit</a:t>
              </a:r>
            </a:p>
          </p:txBody>
        </p:sp>
        <p:sp>
          <p:nvSpPr>
            <p:cNvPr id="70" name="TextBox 69"/>
            <p:cNvSpPr txBox="1"/>
            <p:nvPr/>
          </p:nvSpPr>
          <p:spPr>
            <a:xfrm>
              <a:off x="7633713" y="1219200"/>
              <a:ext cx="991141" cy="319034"/>
            </a:xfrm>
            <a:prstGeom prst="rect">
              <a:avLst/>
            </a:prstGeom>
            <a:solidFill>
              <a:srgbClr val="284B84"/>
            </a:solidFill>
          </p:spPr>
          <p:txBody>
            <a:bodyPr wrap="none" lIns="95875" tIns="47937" rIns="95875" bIns="47937" rtlCol="0">
              <a:spAutoFit/>
            </a:bodyPr>
            <a:lstStyle/>
            <a:p>
              <a:r>
                <a:rPr lang="en-US" sz="1500" b="1" dirty="0">
                  <a:solidFill>
                    <a:schemeClr val="bg1"/>
                  </a:solidFill>
                </a:rPr>
                <a:t>Pittsburgh</a:t>
              </a:r>
            </a:p>
          </p:txBody>
        </p:sp>
        <p:sp>
          <p:nvSpPr>
            <p:cNvPr id="71" name="TextBox 70"/>
            <p:cNvSpPr txBox="1"/>
            <p:nvPr/>
          </p:nvSpPr>
          <p:spPr>
            <a:xfrm>
              <a:off x="8170652" y="1668448"/>
              <a:ext cx="926395" cy="319034"/>
            </a:xfrm>
            <a:prstGeom prst="rect">
              <a:avLst/>
            </a:prstGeom>
            <a:solidFill>
              <a:srgbClr val="284B84"/>
            </a:solidFill>
          </p:spPr>
          <p:txBody>
            <a:bodyPr wrap="none" lIns="95875" tIns="47937" rIns="95875" bIns="47937" rtlCol="0">
              <a:spAutoFit/>
            </a:bodyPr>
            <a:lstStyle/>
            <a:p>
              <a:r>
                <a:rPr lang="en-US" sz="1500" b="1" dirty="0">
                  <a:solidFill>
                    <a:schemeClr val="bg1"/>
                  </a:solidFill>
                </a:rPr>
                <a:t>New York</a:t>
              </a:r>
            </a:p>
          </p:txBody>
        </p:sp>
        <p:sp>
          <p:nvSpPr>
            <p:cNvPr id="72" name="TextBox 71"/>
            <p:cNvSpPr txBox="1"/>
            <p:nvPr/>
          </p:nvSpPr>
          <p:spPr>
            <a:xfrm>
              <a:off x="6520747" y="1694506"/>
              <a:ext cx="791223" cy="319034"/>
            </a:xfrm>
            <a:prstGeom prst="rect">
              <a:avLst/>
            </a:prstGeom>
            <a:solidFill>
              <a:srgbClr val="284B84"/>
            </a:solidFill>
          </p:spPr>
          <p:txBody>
            <a:bodyPr wrap="none" lIns="95875" tIns="47937" rIns="95875" bIns="47937" rtlCol="0">
              <a:spAutoFit/>
            </a:bodyPr>
            <a:lstStyle/>
            <a:p>
              <a:r>
                <a:rPr lang="en-US" sz="1500" b="1" dirty="0">
                  <a:solidFill>
                    <a:schemeClr val="bg1"/>
                  </a:solidFill>
                </a:rPr>
                <a:t>Chicago</a:t>
              </a:r>
            </a:p>
          </p:txBody>
        </p:sp>
        <p:sp>
          <p:nvSpPr>
            <p:cNvPr id="73" name="TextBox 72"/>
            <p:cNvSpPr txBox="1"/>
            <p:nvPr/>
          </p:nvSpPr>
          <p:spPr>
            <a:xfrm>
              <a:off x="7554120" y="3405713"/>
              <a:ext cx="753637" cy="319034"/>
            </a:xfrm>
            <a:prstGeom prst="rect">
              <a:avLst/>
            </a:prstGeom>
            <a:solidFill>
              <a:srgbClr val="284B84"/>
            </a:solidFill>
          </p:spPr>
          <p:txBody>
            <a:bodyPr wrap="none" lIns="95875" tIns="47937" rIns="95875" bIns="47937" rtlCol="0">
              <a:spAutoFit/>
            </a:bodyPr>
            <a:lstStyle/>
            <a:p>
              <a:r>
                <a:rPr lang="en-US" sz="1500" b="1" dirty="0">
                  <a:solidFill>
                    <a:schemeClr val="bg1"/>
                  </a:solidFill>
                </a:rPr>
                <a:t>Atlanta</a:t>
              </a:r>
            </a:p>
          </p:txBody>
        </p:sp>
        <p:cxnSp>
          <p:nvCxnSpPr>
            <p:cNvPr id="74" name="Straight Arrow Connector 73"/>
            <p:cNvCxnSpPr/>
            <p:nvPr/>
          </p:nvCxnSpPr>
          <p:spPr>
            <a:xfrm>
              <a:off x="7229075" y="1542467"/>
              <a:ext cx="390925" cy="514933"/>
            </a:xfrm>
            <a:prstGeom prst="straightConnector1">
              <a:avLst/>
            </a:prstGeom>
            <a:ln w="25400">
              <a:solidFill>
                <a:srgbClr val="284B84"/>
              </a:solidFill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Straight Arrow Connector 74"/>
            <p:cNvCxnSpPr/>
            <p:nvPr/>
          </p:nvCxnSpPr>
          <p:spPr>
            <a:xfrm>
              <a:off x="8001000" y="1524000"/>
              <a:ext cx="76200" cy="609600"/>
            </a:xfrm>
            <a:prstGeom prst="straightConnector1">
              <a:avLst/>
            </a:prstGeom>
            <a:ln w="25400">
              <a:solidFill>
                <a:srgbClr val="284B84"/>
              </a:solidFill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Straight Arrow Connector 75"/>
            <p:cNvCxnSpPr/>
            <p:nvPr/>
          </p:nvCxnSpPr>
          <p:spPr>
            <a:xfrm flipV="1">
              <a:off x="7772400" y="2387598"/>
              <a:ext cx="461439" cy="203202"/>
            </a:xfrm>
            <a:prstGeom prst="straightConnector1">
              <a:avLst/>
            </a:prstGeom>
            <a:ln w="25400">
              <a:solidFill>
                <a:srgbClr val="284B84"/>
              </a:solidFill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4645823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000" dirty="0"/>
              <a:t>Careers &amp; Education GACC New York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4495800" y="1646237"/>
            <a:ext cx="8229600" cy="4525963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en-US" sz="1900" dirty="0">
                <a:solidFill>
                  <a:schemeClr val="tx2"/>
                </a:solidFill>
              </a:rPr>
              <a:t>  J-1 Visa</a:t>
            </a:r>
          </a:p>
          <a:p>
            <a:pPr>
              <a:lnSpc>
                <a:spcPct val="150000"/>
              </a:lnSpc>
            </a:pPr>
            <a:r>
              <a:rPr lang="en-US" sz="1900" dirty="0">
                <a:solidFill>
                  <a:schemeClr val="tx2"/>
                </a:solidFill>
              </a:rPr>
              <a:t>  Internship Program Germany</a:t>
            </a:r>
          </a:p>
          <a:p>
            <a:pPr>
              <a:lnSpc>
                <a:spcPct val="150000"/>
              </a:lnSpc>
            </a:pPr>
            <a:r>
              <a:rPr lang="en-US" sz="1900" dirty="0">
                <a:solidFill>
                  <a:schemeClr val="tx2"/>
                </a:solidFill>
              </a:rPr>
              <a:t>  Personnel Recruitment</a:t>
            </a:r>
          </a:p>
          <a:p>
            <a:pPr>
              <a:lnSpc>
                <a:spcPct val="150000"/>
              </a:lnSpc>
            </a:pPr>
            <a:r>
              <a:rPr lang="en-US" sz="1900" dirty="0">
                <a:solidFill>
                  <a:schemeClr val="tx2"/>
                </a:solidFill>
              </a:rPr>
              <a:t>  University Relations</a:t>
            </a:r>
          </a:p>
          <a:p>
            <a:pPr>
              <a:lnSpc>
                <a:spcPct val="150000"/>
              </a:lnSpc>
            </a:pPr>
            <a:r>
              <a:rPr lang="en-US" sz="1900" dirty="0">
                <a:solidFill>
                  <a:schemeClr val="tx2"/>
                </a:solidFill>
              </a:rPr>
              <a:t>  Club J-1</a:t>
            </a:r>
          </a:p>
          <a:p>
            <a:pPr>
              <a:lnSpc>
                <a:spcPct val="150000"/>
              </a:lnSpc>
            </a:pPr>
            <a:r>
              <a:rPr lang="en-US" sz="1900" dirty="0">
                <a:solidFill>
                  <a:schemeClr val="tx2"/>
                </a:solidFill>
              </a:rPr>
              <a:t>  GACC-NY Alumni Club</a:t>
            </a:r>
          </a:p>
          <a:p>
            <a:pPr>
              <a:lnSpc>
                <a:spcPct val="150000"/>
              </a:lnSpc>
            </a:pPr>
            <a:endParaRPr lang="en-US" sz="1900" dirty="0">
              <a:solidFill>
                <a:schemeClr val="tx2"/>
              </a:solidFill>
            </a:endParaRPr>
          </a:p>
          <a:p>
            <a:endParaRPr lang="de-DE" dirty="0">
              <a:solidFill>
                <a:schemeClr val="tx2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1066800"/>
            <a:ext cx="3934460" cy="404455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217160"/>
            <a:ext cx="9144000" cy="1640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775170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219200"/>
            <a:ext cx="9144000" cy="563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95600" y="3276600"/>
            <a:ext cx="5715000" cy="1295400"/>
          </a:xfrm>
        </p:spPr>
        <p:txBody>
          <a:bodyPr/>
          <a:lstStyle/>
          <a:p>
            <a:r>
              <a:rPr lang="en-US" sz="4500" b="1" dirty="0" err="1"/>
              <a:t>Wie</a:t>
            </a:r>
            <a:r>
              <a:rPr lang="en-US" sz="4500" b="1" dirty="0"/>
              <a:t> </a:t>
            </a:r>
            <a:r>
              <a:rPr lang="en-US" sz="4500" b="1" dirty="0" err="1"/>
              <a:t>findet</a:t>
            </a:r>
            <a:r>
              <a:rPr lang="en-US" sz="4500" b="1" dirty="0"/>
              <a:t> man </a:t>
            </a:r>
            <a:br>
              <a:rPr lang="en-US" sz="4500" b="1" dirty="0"/>
            </a:br>
            <a:r>
              <a:rPr lang="en-US" sz="4500" b="1" dirty="0" err="1"/>
              <a:t>einen</a:t>
            </a:r>
            <a:r>
              <a:rPr lang="en-US" sz="4500" b="1" dirty="0"/>
              <a:t> </a:t>
            </a:r>
            <a:br>
              <a:rPr lang="en-US" sz="4500" b="1" dirty="0"/>
            </a:br>
            <a:r>
              <a:rPr lang="en-US" sz="4500" b="1" dirty="0" err="1"/>
              <a:t>Praktikumsplatz</a:t>
            </a:r>
            <a:r>
              <a:rPr lang="en-US" sz="4500" b="1" dirty="0"/>
              <a:t>?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066800" y="2362200"/>
            <a:ext cx="2743200" cy="30162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9000" kern="400" spc="-4000" dirty="0">
                <a:solidFill>
                  <a:schemeClr val="bg1"/>
                </a:solidFill>
                <a:latin typeface="Futura Md BT" pitchFamily="34" charset="0"/>
              </a:rPr>
              <a:t>2 </a:t>
            </a:r>
          </a:p>
        </p:txBody>
      </p:sp>
    </p:spTree>
    <p:extLst>
      <p:ext uri="{BB962C8B-B14F-4D97-AF65-F5344CB8AC3E}">
        <p14:creationId xmlns:p14="http://schemas.microsoft.com/office/powerpoint/2010/main" val="125742760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000" dirty="0" err="1">
                <a:solidFill>
                  <a:prstClr val="white"/>
                </a:solidFill>
                <a:cs typeface="Arial" charset="0"/>
              </a:rPr>
              <a:t>Ballungsgebiete</a:t>
            </a:r>
            <a:r>
              <a:rPr lang="en-US" sz="2000" dirty="0">
                <a:solidFill>
                  <a:prstClr val="white"/>
                </a:solidFill>
                <a:cs typeface="Arial" charset="0"/>
              </a:rPr>
              <a:t> / </a:t>
            </a:r>
            <a:r>
              <a:rPr lang="en-US" sz="2000" dirty="0" err="1">
                <a:solidFill>
                  <a:prstClr val="white"/>
                </a:solidFill>
                <a:cs typeface="Arial" charset="0"/>
              </a:rPr>
              <a:t>Branchen</a:t>
            </a:r>
            <a:endParaRPr lang="de-DE" sz="2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16622B-5242-4B7D-8933-E1CB2CB7150F}" type="slidenum">
              <a:rPr lang="en-US" smtClean="0"/>
              <a:pPr/>
              <a:t>8</a:t>
            </a:fld>
            <a:endParaRPr lang="en-US" dirty="0"/>
          </a:p>
        </p:txBody>
      </p:sp>
      <p:pic>
        <p:nvPicPr>
          <p:cNvPr id="16" name="Picture 15" descr="New_AHK_USA_Map_07082015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295400" y="1828800"/>
            <a:ext cx="6477000" cy="3870374"/>
          </a:xfrm>
          <a:prstGeom prst="rect">
            <a:avLst/>
          </a:prstGeom>
        </p:spPr>
      </p:pic>
      <p:sp>
        <p:nvSpPr>
          <p:cNvPr id="3" name="Oval 2"/>
          <p:cNvSpPr/>
          <p:nvPr/>
        </p:nvSpPr>
        <p:spPr>
          <a:xfrm>
            <a:off x="1524000" y="3581400"/>
            <a:ext cx="609600" cy="563587"/>
          </a:xfrm>
          <a:prstGeom prst="ellipse">
            <a:avLst/>
          </a:prstGeom>
          <a:solidFill>
            <a:srgbClr val="C0504D">
              <a:alpha val="25098"/>
            </a:srgbClr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Oval 17"/>
          <p:cNvSpPr/>
          <p:nvPr/>
        </p:nvSpPr>
        <p:spPr>
          <a:xfrm>
            <a:off x="6858000" y="2672519"/>
            <a:ext cx="914400" cy="845381"/>
          </a:xfrm>
          <a:prstGeom prst="ellipse">
            <a:avLst/>
          </a:prstGeom>
          <a:solidFill>
            <a:schemeClr val="accent3">
              <a:alpha val="25098"/>
            </a:schemeClr>
          </a:solidFill>
          <a:ln>
            <a:solidFill>
              <a:schemeClr val="accent3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9" name="Oval 18"/>
          <p:cNvSpPr/>
          <p:nvPr/>
        </p:nvSpPr>
        <p:spPr>
          <a:xfrm>
            <a:off x="5181600" y="2197100"/>
            <a:ext cx="957697" cy="885409"/>
          </a:xfrm>
          <a:prstGeom prst="ellipse">
            <a:avLst/>
          </a:prstGeom>
          <a:solidFill>
            <a:schemeClr val="accent4">
              <a:alpha val="25098"/>
            </a:schemeClr>
          </a:solidFill>
          <a:ln>
            <a:solidFill>
              <a:schemeClr val="accent4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0" name="Oval 19"/>
          <p:cNvSpPr/>
          <p:nvPr/>
        </p:nvSpPr>
        <p:spPr>
          <a:xfrm>
            <a:off x="5486400" y="3611587"/>
            <a:ext cx="910014" cy="841326"/>
          </a:xfrm>
          <a:prstGeom prst="ellipse">
            <a:avLst/>
          </a:prstGeom>
          <a:solidFill>
            <a:schemeClr val="accent6">
              <a:alpha val="25098"/>
            </a:schemeClr>
          </a:solidFill>
          <a:ln>
            <a:solidFill>
              <a:schemeClr val="accent6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228599" y="4014526"/>
            <a:ext cx="1430564" cy="1097084"/>
          </a:xfrm>
          <a:prstGeom prst="rect">
            <a:avLst/>
          </a:prstGeom>
          <a:solidFill>
            <a:srgbClr val="284B84"/>
          </a:solidFill>
        </p:spPr>
        <p:txBody>
          <a:bodyPr wrap="none" lIns="95875" tIns="47937" rIns="95875" bIns="47937" rtlCol="0">
            <a:spAutoFit/>
          </a:bodyPr>
          <a:lstStyle/>
          <a:p>
            <a:r>
              <a:rPr lang="en-US" sz="2000" b="1" dirty="0" err="1">
                <a:solidFill>
                  <a:schemeClr val="bg1"/>
                </a:solidFill>
              </a:rPr>
              <a:t>Westküste</a:t>
            </a:r>
            <a:r>
              <a:rPr lang="en-US" sz="2000" b="1" dirty="0">
                <a:solidFill>
                  <a:schemeClr val="bg1"/>
                </a:solidFill>
              </a:rPr>
              <a:t>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500" b="1" dirty="0" err="1">
                <a:solidFill>
                  <a:schemeClr val="bg1"/>
                </a:solidFill>
              </a:rPr>
              <a:t>Informatik</a:t>
            </a:r>
            <a:endParaRPr lang="en-US" sz="1500" b="1" dirty="0">
              <a:solidFill>
                <a:schemeClr val="bg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500" b="1" dirty="0">
                <a:solidFill>
                  <a:schemeClr val="bg1"/>
                </a:solidFill>
              </a:rPr>
              <a:t>Technologie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500" b="1" dirty="0">
                <a:solidFill>
                  <a:schemeClr val="bg1"/>
                </a:solidFill>
              </a:rPr>
              <a:t>Startups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5245123" y="5022926"/>
            <a:ext cx="2038814" cy="866252"/>
          </a:xfrm>
          <a:prstGeom prst="rect">
            <a:avLst/>
          </a:prstGeom>
          <a:solidFill>
            <a:srgbClr val="284B84"/>
          </a:solidFill>
        </p:spPr>
        <p:txBody>
          <a:bodyPr wrap="square" lIns="95875" tIns="47937" rIns="95875" bIns="47937" rtlCol="0">
            <a:spAutoFit/>
          </a:bodyPr>
          <a:lstStyle/>
          <a:p>
            <a:r>
              <a:rPr lang="en-US" sz="2000" b="1" dirty="0" err="1">
                <a:solidFill>
                  <a:schemeClr val="bg1"/>
                </a:solidFill>
              </a:rPr>
              <a:t>Südosten</a:t>
            </a:r>
            <a:r>
              <a:rPr lang="en-US" sz="2000" b="1" dirty="0">
                <a:solidFill>
                  <a:schemeClr val="bg1"/>
                </a:solidFill>
              </a:rPr>
              <a:t>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500" b="1" dirty="0" err="1">
                <a:solidFill>
                  <a:schemeClr val="bg1"/>
                </a:solidFill>
              </a:rPr>
              <a:t>Industrie</a:t>
            </a:r>
            <a:endParaRPr lang="en-US" sz="1500" b="1" dirty="0">
              <a:solidFill>
                <a:schemeClr val="bg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500" b="1" dirty="0" err="1">
                <a:solidFill>
                  <a:schemeClr val="bg1"/>
                </a:solidFill>
              </a:rPr>
              <a:t>Automobilindustrie</a:t>
            </a:r>
            <a:endParaRPr lang="en-US" sz="1500" b="1" dirty="0">
              <a:solidFill>
                <a:schemeClr val="bg1"/>
              </a:solidFill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7620000" y="3449418"/>
            <a:ext cx="1214287" cy="1558749"/>
          </a:xfrm>
          <a:prstGeom prst="rect">
            <a:avLst/>
          </a:prstGeom>
          <a:solidFill>
            <a:srgbClr val="284B84"/>
          </a:solidFill>
        </p:spPr>
        <p:txBody>
          <a:bodyPr wrap="none" lIns="95875" tIns="47937" rIns="95875" bIns="47937" rtlCol="0">
            <a:spAutoFit/>
          </a:bodyPr>
          <a:lstStyle/>
          <a:p>
            <a:r>
              <a:rPr lang="en-US" sz="2000" b="1" dirty="0" err="1">
                <a:solidFill>
                  <a:schemeClr val="bg1"/>
                </a:solidFill>
              </a:rPr>
              <a:t>Ostküste</a:t>
            </a:r>
            <a:r>
              <a:rPr lang="en-US" sz="2000" b="1" dirty="0">
                <a:solidFill>
                  <a:schemeClr val="bg1"/>
                </a:solidFill>
              </a:rPr>
              <a:t>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500" b="1" dirty="0" err="1">
                <a:solidFill>
                  <a:schemeClr val="bg1"/>
                </a:solidFill>
              </a:rPr>
              <a:t>Finanzen</a:t>
            </a:r>
            <a:endParaRPr lang="en-US" sz="1500" b="1" dirty="0">
              <a:solidFill>
                <a:schemeClr val="bg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500" b="1" dirty="0" err="1">
                <a:solidFill>
                  <a:schemeClr val="bg1"/>
                </a:solidFill>
              </a:rPr>
              <a:t>Recht</a:t>
            </a:r>
            <a:endParaRPr lang="en-US" sz="1500" b="1" dirty="0">
              <a:solidFill>
                <a:schemeClr val="bg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500" b="1" dirty="0" err="1">
                <a:solidFill>
                  <a:schemeClr val="bg1"/>
                </a:solidFill>
              </a:rPr>
              <a:t>Werbung</a:t>
            </a:r>
            <a:endParaRPr lang="en-US" sz="1500" b="1" dirty="0">
              <a:solidFill>
                <a:schemeClr val="bg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500" b="1" dirty="0">
                <a:solidFill>
                  <a:schemeClr val="bg1"/>
                </a:solidFill>
              </a:rPr>
              <a:t>Mode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500" b="1" dirty="0">
                <a:solidFill>
                  <a:schemeClr val="bg1"/>
                </a:solidFill>
              </a:rPr>
              <a:t>Startups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4533900" y="1265915"/>
            <a:ext cx="1981200" cy="789308"/>
          </a:xfrm>
          <a:prstGeom prst="rect">
            <a:avLst/>
          </a:prstGeom>
          <a:solidFill>
            <a:srgbClr val="284B84"/>
          </a:solidFill>
        </p:spPr>
        <p:txBody>
          <a:bodyPr wrap="square" lIns="95875" tIns="47937" rIns="95875" bIns="47937" rtlCol="0">
            <a:spAutoFit/>
          </a:bodyPr>
          <a:lstStyle/>
          <a:p>
            <a:r>
              <a:rPr lang="en-US" sz="1500" b="1" dirty="0">
                <a:solidFill>
                  <a:schemeClr val="bg1">
                    <a:lumMod val="95000"/>
                  </a:schemeClr>
                </a:solidFill>
              </a:rPr>
              <a:t>Midwest: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500" b="1" dirty="0">
                <a:solidFill>
                  <a:schemeClr val="bg1">
                    <a:lumMod val="95000"/>
                  </a:schemeClr>
                </a:solidFill>
              </a:rPr>
              <a:t>Produktion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500" b="1" dirty="0" err="1">
                <a:solidFill>
                  <a:schemeClr val="bg1">
                    <a:lumMod val="95000"/>
                  </a:schemeClr>
                </a:solidFill>
              </a:rPr>
              <a:t>Gesundheitswesen</a:t>
            </a:r>
            <a:endParaRPr lang="en-US" sz="1500" b="1" dirty="0">
              <a:solidFill>
                <a:schemeClr val="bg1">
                  <a:lumMod val="9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618140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8C76DE-3670-4BEA-899D-DD5E0A4A6B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228600"/>
            <a:ext cx="5715000" cy="762000"/>
          </a:xfrm>
        </p:spPr>
        <p:txBody>
          <a:bodyPr/>
          <a:lstStyle/>
          <a:p>
            <a:r>
              <a:rPr lang="en-US" sz="1800" dirty="0"/>
              <a:t>Deutsche </a:t>
            </a:r>
            <a:r>
              <a:rPr lang="en-US" sz="1800" dirty="0" err="1"/>
              <a:t>Multinationale</a:t>
            </a:r>
            <a:r>
              <a:rPr lang="en-US" sz="1800" dirty="0"/>
              <a:t> </a:t>
            </a:r>
            <a:r>
              <a:rPr lang="en-US" sz="1800" dirty="0" err="1"/>
              <a:t>Konzerne</a:t>
            </a:r>
            <a:r>
              <a:rPr lang="en-US" sz="1800" dirty="0"/>
              <a:t> in den USA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09AF49E1-2BA9-417C-B46A-BC95CAF28AA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6440051" y="1696767"/>
            <a:ext cx="2246749" cy="1062856"/>
          </a:xfrm>
          <a:prstGeom prst="rect">
            <a:avLst/>
          </a:prstGeo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4F249DF-9036-4638-A995-E09B8EAF23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16622B-5242-4B7D-8933-E1CB2CB7150F}" type="slidenum">
              <a:rPr lang="en-US" smtClean="0"/>
              <a:pPr/>
              <a:t>9</a:t>
            </a:fld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93CC81D5-B72A-49E8-9DE9-296F9A74F52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79040" y="1299666"/>
            <a:ext cx="1210990" cy="121099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28BED92B-CBD1-42E5-BBA5-EFB6B6EF0C2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93296" y="1299666"/>
            <a:ext cx="1334136" cy="1459957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1ACFD849-B9AC-4550-AF28-DE1D7AD816C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210300" y="2971800"/>
            <a:ext cx="2476500" cy="547415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6A8C9FD5-3B86-42D1-8358-6CE95F8AEAAE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8250" y="3007570"/>
            <a:ext cx="1839960" cy="958598"/>
          </a:xfrm>
          <a:prstGeom prst="rect">
            <a:avLst/>
          </a:prstGeom>
        </p:spPr>
      </p:pic>
      <p:pic>
        <p:nvPicPr>
          <p:cNvPr id="6146" name="Picture 2" descr="Image result for VW logo">
            <a:extLst>
              <a:ext uri="{FF2B5EF4-FFF2-40B4-BE49-F238E27FC236}">
                <a16:creationId xmlns:a16="http://schemas.microsoft.com/office/drawing/2014/main" id="{CC0BD029-4DDA-4C6D-A21A-EBB8CC8C12B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2523" y="4343400"/>
            <a:ext cx="1649491" cy="16494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Image result for SAP">
            <a:extLst>
              <a:ext uri="{FF2B5EF4-FFF2-40B4-BE49-F238E27FC236}">
                <a16:creationId xmlns:a16="http://schemas.microsoft.com/office/drawing/2014/main" id="{CCABE965-85DE-44D9-92AD-F2CE750B318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8250" y="1399712"/>
            <a:ext cx="1981199" cy="10108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0" name="Picture 6" descr="Image result for lufthansa">
            <a:extLst>
              <a:ext uri="{FF2B5EF4-FFF2-40B4-BE49-F238E27FC236}">
                <a16:creationId xmlns:a16="http://schemas.microsoft.com/office/drawing/2014/main" id="{9176B55E-684F-4770-B177-3699B097CE6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0" y="3331917"/>
            <a:ext cx="3165632" cy="6486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2" name="Picture 8" descr="Image result for porsche logo">
            <a:extLst>
              <a:ext uri="{FF2B5EF4-FFF2-40B4-BE49-F238E27FC236}">
                <a16:creationId xmlns:a16="http://schemas.microsoft.com/office/drawing/2014/main" id="{068C9F97-ED1D-4865-8A5F-77DF80D776D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9400" y="4256008"/>
            <a:ext cx="3231260" cy="20327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4" name="Picture 10" descr="Image result for bmw logo">
            <a:extLst>
              <a:ext uri="{FF2B5EF4-FFF2-40B4-BE49-F238E27FC236}">
                <a16:creationId xmlns:a16="http://schemas.microsoft.com/office/drawing/2014/main" id="{45AE8EC0-4D70-4AFF-A331-BD2C3C6A440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10300" y="4343400"/>
            <a:ext cx="1622396" cy="16223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2185128"/>
      </p:ext>
    </p:extLst>
  </p:cSld>
  <p:clrMapOvr>
    <a:masterClrMapping/>
  </p:clrMapOvr>
</p:sld>
</file>

<file path=ppt/theme/theme1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1486</Words>
  <Application>Microsoft Office PowerPoint</Application>
  <PresentationFormat>On-screen Show (4:3)</PresentationFormat>
  <Paragraphs>328</Paragraphs>
  <Slides>36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36</vt:i4>
      </vt:variant>
    </vt:vector>
  </HeadingPairs>
  <TitlesOfParts>
    <vt:vector size="48" baseType="lpstr">
      <vt:lpstr>Arial</vt:lpstr>
      <vt:lpstr>Arial Black</vt:lpstr>
      <vt:lpstr>Arial Rounded MT Bold</vt:lpstr>
      <vt:lpstr>Calibri</vt:lpstr>
      <vt:lpstr>CanvaSans-Regular</vt:lpstr>
      <vt:lpstr>Futura Md BT</vt:lpstr>
      <vt:lpstr>MV Boli</vt:lpstr>
      <vt:lpstr>Trebuchet MS</vt:lpstr>
      <vt:lpstr>Webdings</vt:lpstr>
      <vt:lpstr>Wingdings</vt:lpstr>
      <vt:lpstr>Custom Design</vt:lpstr>
      <vt:lpstr>1_Custom Design</vt:lpstr>
      <vt:lpstr>PRAKTIKUM IN DEN USA &amp; J-1 VISUMSPROZESS</vt:lpstr>
      <vt:lpstr>Überblick</vt:lpstr>
      <vt:lpstr>AHK USA GACC New York</vt:lpstr>
      <vt:lpstr>Weltweites Netzwerk</vt:lpstr>
      <vt:lpstr>AHKs in den USA</vt:lpstr>
      <vt:lpstr>Careers &amp; Education GACC New York</vt:lpstr>
      <vt:lpstr>Wie findet man  einen  Praktikumsplatz? </vt:lpstr>
      <vt:lpstr>Ballungsgebiete / Branchen</vt:lpstr>
      <vt:lpstr>Deutsche Multinationale Konzerne in den USA</vt:lpstr>
      <vt:lpstr>GACC Talent Network</vt:lpstr>
      <vt:lpstr>Bewerbungs- unterlagen</vt:lpstr>
      <vt:lpstr>Bewerbungsunterlagen</vt:lpstr>
      <vt:lpstr>Resume - “Dos and Don’ts” </vt:lpstr>
      <vt:lpstr>Resume - “Dos and Don’ts” </vt:lpstr>
      <vt:lpstr>Resume - Persönlicher Werdegang</vt:lpstr>
      <vt:lpstr>Resume - Berufserfahrung</vt:lpstr>
      <vt:lpstr>Resume - Beispiele</vt:lpstr>
      <vt:lpstr>Resume - Beispiele</vt:lpstr>
      <vt:lpstr>Beispiele</vt:lpstr>
      <vt:lpstr>Resume - Referenzen</vt:lpstr>
      <vt:lpstr>Resume - Bemerkung</vt:lpstr>
      <vt:lpstr>Cover Letter - Struktur</vt:lpstr>
      <vt:lpstr>Cover Letter: Action Words</vt:lpstr>
      <vt:lpstr>Cover Letter</vt:lpstr>
      <vt:lpstr>Online Resources</vt:lpstr>
      <vt:lpstr>J-1 Visumsantrag</vt:lpstr>
      <vt:lpstr>PowerPoint Presentation</vt:lpstr>
      <vt:lpstr>J-1 Visa Overview</vt:lpstr>
      <vt:lpstr>J-1 Intern Visa</vt:lpstr>
      <vt:lpstr>J-1 Trainee Visa</vt:lpstr>
      <vt:lpstr>Summary of GACC Programs</vt:lpstr>
      <vt:lpstr>Auf geht’s!</vt:lpstr>
      <vt:lpstr>Auf dem Weg in die USA</vt:lpstr>
      <vt:lpstr>CLUB J-1 Events</vt:lpstr>
      <vt:lpstr>CLUB J-1 Events</vt:lpstr>
      <vt:lpstr>THANK YOU</vt:lpstr>
    </vt:vector>
  </TitlesOfParts>
  <Company>German American Chamber of commerce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mallen</dc:creator>
  <cp:lastModifiedBy>Sandra Jones</cp:lastModifiedBy>
  <cp:revision>1048</cp:revision>
  <dcterms:created xsi:type="dcterms:W3CDTF">2015-06-18T15:22:00Z</dcterms:created>
  <dcterms:modified xsi:type="dcterms:W3CDTF">2024-11-07T14:11:45Z</dcterms:modified>
</cp:coreProperties>
</file>