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4" r:id="rId2"/>
    <p:sldId id="286" r:id="rId3"/>
    <p:sldId id="288" r:id="rId4"/>
    <p:sldId id="289" r:id="rId5"/>
    <p:sldId id="295" r:id="rId6"/>
    <p:sldId id="292" r:id="rId7"/>
    <p:sldId id="293" r:id="rId8"/>
    <p:sldId id="296" r:id="rId9"/>
  </p:sldIdLst>
  <p:sldSz cx="9144000" cy="6858000" type="screen4x3"/>
  <p:notesSz cx="6794500" cy="99314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09" autoAdjust="0"/>
    <p:restoredTop sz="96327" autoAdjust="0"/>
  </p:normalViewPr>
  <p:slideViewPr>
    <p:cSldViewPr>
      <p:cViewPr varScale="1">
        <p:scale>
          <a:sx n="159" d="100"/>
          <a:sy n="159" d="100"/>
        </p:scale>
        <p:origin x="1752" y="138"/>
      </p:cViewPr>
      <p:guideLst/>
    </p:cSldViewPr>
  </p:slideViewPr>
  <p:outlineViewPr>
    <p:cViewPr>
      <p:scale>
        <a:sx n="33" d="100"/>
        <a:sy n="33" d="100"/>
      </p:scale>
      <p:origin x="0" y="-571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8CB0BA9-1EF3-7BD9-3A43-D0772398B0D3}"/>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smtClean="0">
                <a:cs typeface="Arial" charset="0"/>
              </a:defRPr>
            </a:lvl1pPr>
          </a:lstStyle>
          <a:p>
            <a:pPr>
              <a:defRPr/>
            </a:pPr>
            <a:endParaRPr lang="de-DE"/>
          </a:p>
        </p:txBody>
      </p:sp>
      <p:sp>
        <p:nvSpPr>
          <p:cNvPr id="3" name="Datumsplatzhalter 2">
            <a:extLst>
              <a:ext uri="{FF2B5EF4-FFF2-40B4-BE49-F238E27FC236}">
                <a16:creationId xmlns:a16="http://schemas.microsoft.com/office/drawing/2014/main" id="{E4B03C51-1832-25B7-E84A-74B294A58BA5}"/>
              </a:ext>
            </a:extLst>
          </p:cNvPr>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smtClean="0">
                <a:cs typeface="Arial" charset="0"/>
              </a:defRPr>
            </a:lvl1pPr>
          </a:lstStyle>
          <a:p>
            <a:pPr>
              <a:defRPr/>
            </a:pPr>
            <a:fld id="{DFD26C2E-E06A-3249-9AB4-CDB3F41002BA}" type="datetimeFigureOut">
              <a:rPr lang="de-DE"/>
              <a:pPr>
                <a:defRPr/>
              </a:pPr>
              <a:t>01.10.2025</a:t>
            </a:fld>
            <a:endParaRPr lang="de-DE"/>
          </a:p>
        </p:txBody>
      </p:sp>
      <p:sp>
        <p:nvSpPr>
          <p:cNvPr id="4" name="Folienbildplatzhalter 3">
            <a:extLst>
              <a:ext uri="{FF2B5EF4-FFF2-40B4-BE49-F238E27FC236}">
                <a16:creationId xmlns:a16="http://schemas.microsoft.com/office/drawing/2014/main" id="{DB9F5C98-05DA-AA16-74BE-E35A18E795F1}"/>
              </a:ext>
            </a:extLst>
          </p:cNvPr>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0AF7C104-19B7-D4C8-E857-17C8943F48B0}"/>
              </a:ext>
            </a:extLst>
          </p:cNvPr>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C162E0DD-88D1-55FE-6C10-1031C0D49EE1}"/>
              </a:ext>
            </a:extLst>
          </p:cNvPr>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smtClean="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2E282D0E-5183-5D24-A031-FCD878704B4F}"/>
              </a:ext>
            </a:extLst>
          </p:cNvPr>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1D0093-5B73-4E4C-8A2D-6329D8504C1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E922F963-1A5F-E417-302C-4D1956EDA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85B1AD50-4040-6F46-3964-B1FE885C62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800" dirty="0">
                <a:latin typeface="UB Scala Sans" pitchFamily="2" charset="0"/>
              </a:rPr>
              <a:t>Hinweis: </a:t>
            </a:r>
          </a:p>
          <a:p>
            <a:pPr>
              <a:spcBef>
                <a:spcPct val="0"/>
              </a:spcBef>
            </a:pPr>
            <a:r>
              <a:rPr lang="de-DE" altLang="de-DE" b="1" dirty="0">
                <a:latin typeface="UB Scala Sans" pitchFamily="2" charset="0"/>
              </a:rPr>
              <a:t>Anpassen der Fußzeile:</a:t>
            </a:r>
            <a:r>
              <a:rPr lang="de-DE" altLang="de-DE" dirty="0">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p:txBody>
      </p:sp>
      <p:sp>
        <p:nvSpPr>
          <p:cNvPr id="5124" name="Foliennummernplatzhalter 3">
            <a:extLst>
              <a:ext uri="{FF2B5EF4-FFF2-40B4-BE49-F238E27FC236}">
                <a16:creationId xmlns:a16="http://schemas.microsoft.com/office/drawing/2014/main" id="{CBA159A4-D883-E315-AF02-2D8649B7B2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6DD5A11-67DD-A148-95F3-00560EE9BDDE}" type="slidenum">
              <a:rPr lang="de-DE" altLang="de-DE" sz="1200"/>
              <a:pPr eaLnBrk="1" hangingPunct="1"/>
              <a:t>1</a:t>
            </a:fld>
            <a:endParaRPr lang="de-DE" altLang="de-DE" sz="1200" dirty="0"/>
          </a:p>
        </p:txBody>
      </p:sp>
    </p:spTree>
    <p:extLst>
      <p:ext uri="{BB962C8B-B14F-4D97-AF65-F5344CB8AC3E}">
        <p14:creationId xmlns:p14="http://schemas.microsoft.com/office/powerpoint/2010/main" val="58773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2</a:t>
            </a:fld>
            <a:endParaRPr lang="de-DE" altLang="de-DE" sz="1200"/>
          </a:p>
        </p:txBody>
      </p:sp>
    </p:spTree>
    <p:extLst>
      <p:ext uri="{BB962C8B-B14F-4D97-AF65-F5344CB8AC3E}">
        <p14:creationId xmlns:p14="http://schemas.microsoft.com/office/powerpoint/2010/main" val="205191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3</a:t>
            </a:fld>
            <a:endParaRPr lang="de-DE" altLang="de-DE" sz="1200"/>
          </a:p>
        </p:txBody>
      </p:sp>
    </p:spTree>
    <p:extLst>
      <p:ext uri="{BB962C8B-B14F-4D97-AF65-F5344CB8AC3E}">
        <p14:creationId xmlns:p14="http://schemas.microsoft.com/office/powerpoint/2010/main" val="278310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4</a:t>
            </a:fld>
            <a:endParaRPr lang="de-DE" altLang="de-DE" sz="1200"/>
          </a:p>
        </p:txBody>
      </p:sp>
    </p:spTree>
    <p:extLst>
      <p:ext uri="{BB962C8B-B14F-4D97-AF65-F5344CB8AC3E}">
        <p14:creationId xmlns:p14="http://schemas.microsoft.com/office/powerpoint/2010/main" val="365166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5</a:t>
            </a:fld>
            <a:endParaRPr lang="de-DE" altLang="de-DE" sz="1200"/>
          </a:p>
        </p:txBody>
      </p:sp>
    </p:spTree>
    <p:extLst>
      <p:ext uri="{BB962C8B-B14F-4D97-AF65-F5344CB8AC3E}">
        <p14:creationId xmlns:p14="http://schemas.microsoft.com/office/powerpoint/2010/main" val="138084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6</a:t>
            </a:fld>
            <a:endParaRPr lang="de-DE" altLang="de-DE" sz="1200"/>
          </a:p>
        </p:txBody>
      </p:sp>
    </p:spTree>
    <p:extLst>
      <p:ext uri="{BB962C8B-B14F-4D97-AF65-F5344CB8AC3E}">
        <p14:creationId xmlns:p14="http://schemas.microsoft.com/office/powerpoint/2010/main" val="44905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7</a:t>
            </a:fld>
            <a:endParaRPr lang="de-DE" altLang="de-DE" sz="1200"/>
          </a:p>
        </p:txBody>
      </p:sp>
    </p:spTree>
    <p:extLst>
      <p:ext uri="{BB962C8B-B14F-4D97-AF65-F5344CB8AC3E}">
        <p14:creationId xmlns:p14="http://schemas.microsoft.com/office/powerpoint/2010/main" val="377359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7D1C5086-E495-7BD4-25A6-D7B090DE4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a:extLst>
              <a:ext uri="{FF2B5EF4-FFF2-40B4-BE49-F238E27FC236}">
                <a16:creationId xmlns:a16="http://schemas.microsoft.com/office/drawing/2014/main" id="{B4941743-C92B-91C8-83BA-CCA10394F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6148" name="Foliennummernplatzhalter 3">
            <a:extLst>
              <a:ext uri="{FF2B5EF4-FFF2-40B4-BE49-F238E27FC236}">
                <a16:creationId xmlns:a16="http://schemas.microsoft.com/office/drawing/2014/main" id="{F1D5DA8A-7946-9FF1-0A73-3D2292312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6D42EF-67A9-7743-B996-89716CFA013D}" type="slidenum">
              <a:rPr lang="de-DE" altLang="de-DE" sz="1200"/>
              <a:pPr eaLnBrk="1" hangingPunct="1"/>
              <a:t>8</a:t>
            </a:fld>
            <a:endParaRPr lang="de-DE" altLang="de-DE" sz="1200"/>
          </a:p>
        </p:txBody>
      </p:sp>
    </p:spTree>
    <p:extLst>
      <p:ext uri="{BB962C8B-B14F-4D97-AF65-F5344CB8AC3E}">
        <p14:creationId xmlns:p14="http://schemas.microsoft.com/office/powerpoint/2010/main" val="194638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de-DE"/>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20845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27584" y="1340768"/>
            <a:ext cx="7467600" cy="1143000"/>
          </a:xfrm>
        </p:spPr>
        <p:txBody>
          <a:bodyPr/>
          <a:lstStyle/>
          <a:p>
            <a:r>
              <a:rPr lang="de-DE"/>
              <a:t>Mastertitelformat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6829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27584" y="1340768"/>
            <a:ext cx="7467600" cy="1143000"/>
          </a:xfrm>
        </p:spPr>
        <p:txBody>
          <a:bodyPr/>
          <a:lstStyle/>
          <a:p>
            <a:r>
              <a:rPr lang="de-DE"/>
              <a:t>Mastertitelformat bearbeiten</a:t>
            </a:r>
            <a:endParaRPr lang="de-DE" dirty="0"/>
          </a:p>
        </p:txBody>
      </p:sp>
      <p:sp>
        <p:nvSpPr>
          <p:cNvPr id="6" name="Inhaltsplatzhalter 2"/>
          <p:cNvSpPr>
            <a:spLocks noGrp="1"/>
          </p:cNvSpPr>
          <p:nvPr>
            <p:ph sz="half" idx="1"/>
          </p:nvPr>
        </p:nvSpPr>
        <p:spPr>
          <a:xfrm>
            <a:off x="827584" y="2636912"/>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644008" y="2636912"/>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245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0693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83497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6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484783"/>
            <a:ext cx="3008313" cy="1224137"/>
          </a:xfr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1484784"/>
            <a:ext cx="5111750" cy="4801736"/>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852936"/>
            <a:ext cx="3008313" cy="3433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07600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Inhaltsplatzhalter 4"/>
          <p:cNvSpPr>
            <a:spLocks noGrp="1"/>
          </p:cNvSpPr>
          <p:nvPr>
            <p:ph idx="1"/>
          </p:nvPr>
        </p:nvSpPr>
        <p:spPr>
          <a:xfrm>
            <a:off x="838200" y="2590800"/>
            <a:ext cx="7467600" cy="3552825"/>
          </a:xfrm>
        </p:spPr>
        <p:txBody>
          <a:bodyPr/>
          <a:lstStyle/>
          <a:p>
            <a:pPr lvl="0"/>
            <a:r>
              <a:rPr lang="de-DE"/>
              <a:t>Mastertextformat bearbeiten</a:t>
            </a:r>
          </a:p>
        </p:txBody>
      </p:sp>
    </p:spTree>
    <p:extLst>
      <p:ext uri="{BB962C8B-B14F-4D97-AF65-F5344CB8AC3E}">
        <p14:creationId xmlns:p14="http://schemas.microsoft.com/office/powerpoint/2010/main" val="986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99534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2" descr="Innenseite ohne Schriftzug_sw.tif">
            <a:extLst>
              <a:ext uri="{FF2B5EF4-FFF2-40B4-BE49-F238E27FC236}">
                <a16:creationId xmlns:a16="http://schemas.microsoft.com/office/drawing/2014/main" id="{66A404F8-B980-033D-0D4A-2DF166639A6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350"/>
            <a:ext cx="91360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10" descr="Innenseite ohne Schriftzug.png">
            <a:extLst>
              <a:ext uri="{FF2B5EF4-FFF2-40B4-BE49-F238E27FC236}">
                <a16:creationId xmlns:a16="http://schemas.microsoft.com/office/drawing/2014/main" id="{6BB7B0BD-2A1B-4580-DD92-2181C904D91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hidden">
          <a:xfrm>
            <a:off x="0" y="-6350"/>
            <a:ext cx="91360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A83328-435F-39D6-D01E-4F7534FB3BE3}"/>
              </a:ext>
            </a:extLst>
          </p:cNvPr>
          <p:cNvSpPr>
            <a:spLocks noGrp="1" noChangeArrowheads="1"/>
          </p:cNvSpPr>
          <p:nvPr>
            <p:ph type="title"/>
          </p:nvPr>
        </p:nvSpPr>
        <p:spPr bwMode="auto">
          <a:xfrm>
            <a:off x="827088" y="15573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9" name="Rectangle 3">
            <a:extLst>
              <a:ext uri="{FF2B5EF4-FFF2-40B4-BE49-F238E27FC236}">
                <a16:creationId xmlns:a16="http://schemas.microsoft.com/office/drawing/2014/main" id="{F459ED20-3AC3-6760-CD90-DB1674B0712C}"/>
              </a:ext>
            </a:extLst>
          </p:cNvPr>
          <p:cNvSpPr>
            <a:spLocks noGrp="1" noChangeArrowheads="1"/>
          </p:cNvSpPr>
          <p:nvPr>
            <p:ph type="body" idx="1"/>
          </p:nvPr>
        </p:nvSpPr>
        <p:spPr bwMode="auto">
          <a:xfrm>
            <a:off x="827088" y="29972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23">
            <a:extLst>
              <a:ext uri="{FF2B5EF4-FFF2-40B4-BE49-F238E27FC236}">
                <a16:creationId xmlns:a16="http://schemas.microsoft.com/office/drawing/2014/main" id="{D901BCFF-521A-776C-4C92-87882A3127F8}"/>
              </a:ext>
            </a:extLst>
          </p:cNvPr>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7098F562-1192-2B45-A8C6-FA63E770D9BA}"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a:extLst>
              <a:ext uri="{FF2B5EF4-FFF2-40B4-BE49-F238E27FC236}">
                <a16:creationId xmlns:a16="http://schemas.microsoft.com/office/drawing/2014/main" id="{AE62E047-368F-2DCB-9F9B-7B8472377924}"/>
              </a:ext>
            </a:extLst>
          </p:cNvPr>
          <p:cNvSpPr>
            <a:spLocks noChangeArrowheads="1"/>
          </p:cNvSpPr>
          <p:nvPr userDrawn="1"/>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dirty="0">
                <a:solidFill>
                  <a:srgbClr val="00407A"/>
                </a:solidFill>
                <a:latin typeface="Arial" panose="020B0604020202020204" pitchFamily="34" charset="0"/>
              </a:rPr>
              <a:t>New Student Orientation Events WIAI | Central Student Advisory Services | Alexander Ostermann, M.A.</a:t>
            </a:r>
          </a:p>
        </p:txBody>
      </p:sp>
      <p:cxnSp>
        <p:nvCxnSpPr>
          <p:cNvPr id="15" name="Gerade Verbindung 14">
            <a:extLst>
              <a:ext uri="{FF2B5EF4-FFF2-40B4-BE49-F238E27FC236}">
                <a16:creationId xmlns:a16="http://schemas.microsoft.com/office/drawing/2014/main" id="{3CC3DD5B-278A-5791-BF02-15563948A5A8}"/>
              </a:ext>
            </a:extLst>
          </p:cNvPr>
          <p:cNvCxnSpPr/>
          <p:nvPr/>
        </p:nvCxnSpPr>
        <p:spPr>
          <a:xfrm>
            <a:off x="250825" y="6524625"/>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bamberg.de/studium/im-studium/beratung-fuer-studieren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8169A6E4-7C22-5F9F-7717-4A8449FF42F7}"/>
              </a:ext>
            </a:extLst>
          </p:cNvPr>
          <p:cNvSpPr>
            <a:spLocks noGrp="1" noChangeArrowheads="1"/>
          </p:cNvSpPr>
          <p:nvPr>
            <p:ph type="ctrTitle"/>
          </p:nvPr>
        </p:nvSpPr>
        <p:spPr>
          <a:xfrm>
            <a:off x="683568" y="1988840"/>
            <a:ext cx="7960370" cy="2583160"/>
          </a:xfrm>
        </p:spPr>
        <p:txBody>
          <a:bodyPr/>
          <a:lstStyle/>
          <a:p>
            <a:r>
              <a:rPr lang="de-DE" altLang="de-DE" sz="3600" dirty="0">
                <a:latin typeface="Arial" panose="020B0604020202020204" pitchFamily="34" charset="0"/>
                <a:cs typeface="Arial" panose="020B0604020202020204" pitchFamily="34" charset="0"/>
              </a:rPr>
              <a:t>Central Student Advisory Service – </a:t>
            </a:r>
            <a:br>
              <a:rPr lang="de-DE" altLang="de-DE" sz="3600" dirty="0">
                <a:latin typeface="Arial" panose="020B0604020202020204" pitchFamily="34" charset="0"/>
                <a:cs typeface="Arial" panose="020B0604020202020204" pitchFamily="34" charset="0"/>
              </a:rPr>
            </a:br>
            <a:br>
              <a:rPr lang="de-DE" altLang="de-DE" sz="3600" dirty="0">
                <a:latin typeface="Arial" panose="020B0604020202020204" pitchFamily="34" charset="0"/>
                <a:cs typeface="Arial" panose="020B0604020202020204" pitchFamily="34" charset="0"/>
              </a:rPr>
            </a:br>
            <a:r>
              <a:rPr lang="en-US" dirty="0"/>
              <a:t>Support and Advisory Services for </a:t>
            </a:r>
            <a:r>
              <a:rPr lang="en-US" i="1" dirty="0"/>
              <a:t>Students</a:t>
            </a:r>
            <a:endParaRPr lang="en-US" dirty="0"/>
          </a:p>
        </p:txBody>
      </p:sp>
      <p:sp>
        <p:nvSpPr>
          <p:cNvPr id="7" name="Rectangle 3">
            <a:extLst>
              <a:ext uri="{FF2B5EF4-FFF2-40B4-BE49-F238E27FC236}">
                <a16:creationId xmlns:a16="http://schemas.microsoft.com/office/drawing/2014/main" id="{0B2F654A-5343-6AEB-57B7-B2A4794C4B89}"/>
              </a:ext>
            </a:extLst>
          </p:cNvPr>
          <p:cNvSpPr txBox="1">
            <a:spLocks noChangeArrowheads="1"/>
          </p:cNvSpPr>
          <p:nvPr/>
        </p:nvSpPr>
        <p:spPr bwMode="auto">
          <a:xfrm>
            <a:off x="827584" y="5661248"/>
            <a:ext cx="691276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None/>
              <a:defRPr sz="2200">
                <a:solidFill>
                  <a:schemeClr val="tx1"/>
                </a:solidFill>
                <a:latin typeface="Arial" charset="0"/>
                <a:ea typeface="+mn-ea"/>
                <a:cs typeface="+mn-cs"/>
              </a:defRPr>
            </a:lvl1pPr>
            <a:lvl2pPr marL="457200" indent="0" algn="ctr" rtl="0" eaLnBrk="1" fontAlgn="base" hangingPunct="1">
              <a:spcBef>
                <a:spcPct val="20000"/>
              </a:spcBef>
              <a:spcAft>
                <a:spcPct val="0"/>
              </a:spcAft>
              <a:buNone/>
              <a:defRPr sz="2000">
                <a:solidFill>
                  <a:schemeClr val="tx1"/>
                </a:solidFill>
                <a:latin typeface="Arial" charset="0"/>
              </a:defRPr>
            </a:lvl2pPr>
            <a:lvl3pPr marL="914400" indent="0" algn="ctr" rtl="0" eaLnBrk="1" fontAlgn="base" hangingPunct="1">
              <a:spcBef>
                <a:spcPct val="20000"/>
              </a:spcBef>
              <a:spcAft>
                <a:spcPct val="0"/>
              </a:spcAft>
              <a:buFont typeface="Wingdings" pitchFamily="2" charset="2"/>
              <a:buNone/>
              <a:defRPr>
                <a:solidFill>
                  <a:schemeClr val="tx1"/>
                </a:solidFill>
                <a:latin typeface="Arial" charset="0"/>
              </a:defRPr>
            </a:lvl3pPr>
            <a:lvl4pPr marL="1371600" indent="0" algn="ctr" rtl="0" eaLnBrk="1" fontAlgn="base" hangingPunct="1">
              <a:spcBef>
                <a:spcPct val="20000"/>
              </a:spcBef>
              <a:spcAft>
                <a:spcPct val="0"/>
              </a:spcAft>
              <a:buNone/>
              <a:defRPr sz="1600">
                <a:solidFill>
                  <a:schemeClr val="tx1"/>
                </a:solidFill>
                <a:latin typeface="Arial" charset="0"/>
              </a:defRPr>
            </a:lvl4pPr>
            <a:lvl5pPr marL="1828800" indent="0" algn="ctr" rtl="0" eaLnBrk="1" fontAlgn="base" hangingPunct="1">
              <a:spcBef>
                <a:spcPct val="20000"/>
              </a:spcBef>
              <a:spcAft>
                <a:spcPct val="0"/>
              </a:spcAft>
              <a:buNone/>
              <a:defRPr sz="1400">
                <a:solidFill>
                  <a:schemeClr val="tx1"/>
                </a:solidFill>
                <a:latin typeface="Arial" charset="0"/>
              </a:defRPr>
            </a:lvl5pPr>
            <a:lvl6pPr marL="2286000" indent="0" algn="ctr" rtl="0" eaLnBrk="1" fontAlgn="base" hangingPunct="1">
              <a:spcBef>
                <a:spcPct val="20000"/>
              </a:spcBef>
              <a:spcAft>
                <a:spcPct val="0"/>
              </a:spcAft>
              <a:buNone/>
              <a:defRPr sz="1400">
                <a:solidFill>
                  <a:schemeClr val="tx1"/>
                </a:solidFill>
                <a:latin typeface="+mn-lt"/>
              </a:defRPr>
            </a:lvl6pPr>
            <a:lvl7pPr marL="2743200" indent="0" algn="ctr" rtl="0" eaLnBrk="1" fontAlgn="base" hangingPunct="1">
              <a:spcBef>
                <a:spcPct val="20000"/>
              </a:spcBef>
              <a:spcAft>
                <a:spcPct val="0"/>
              </a:spcAft>
              <a:buNone/>
              <a:defRPr sz="1400">
                <a:solidFill>
                  <a:schemeClr val="tx1"/>
                </a:solidFill>
                <a:latin typeface="+mn-lt"/>
              </a:defRPr>
            </a:lvl7pPr>
            <a:lvl8pPr marL="3200400" indent="0" algn="ctr" rtl="0" eaLnBrk="1" fontAlgn="base" hangingPunct="1">
              <a:spcBef>
                <a:spcPct val="20000"/>
              </a:spcBef>
              <a:spcAft>
                <a:spcPct val="0"/>
              </a:spcAft>
              <a:buNone/>
              <a:defRPr sz="1400">
                <a:solidFill>
                  <a:schemeClr val="tx1"/>
                </a:solidFill>
                <a:latin typeface="+mn-lt"/>
              </a:defRPr>
            </a:lvl8pPr>
            <a:lvl9pPr marL="3657600" indent="0" algn="ctr" rtl="0" eaLnBrk="1" fontAlgn="base" hangingPunct="1">
              <a:spcBef>
                <a:spcPct val="20000"/>
              </a:spcBef>
              <a:spcAft>
                <a:spcPct val="0"/>
              </a:spcAft>
              <a:buNone/>
              <a:defRPr sz="1400">
                <a:solidFill>
                  <a:schemeClr val="tx1"/>
                </a:solidFill>
                <a:latin typeface="+mn-lt"/>
              </a:defRPr>
            </a:lvl9pPr>
          </a:lstStyle>
          <a:p>
            <a:pPr algn="l"/>
            <a:r>
              <a:rPr lang="de-DE" altLang="de-DE" sz="1800" kern="0" dirty="0">
                <a:solidFill>
                  <a:srgbClr val="00407A"/>
                </a:solidFill>
                <a:latin typeface="Arial" panose="020B0604020202020204" pitchFamily="34" charset="0"/>
                <a:cs typeface="Arial" panose="020B0604020202020204" pitchFamily="34" charset="0"/>
              </a:rPr>
              <a:t>Central Student Advisory Services – Alexander Ostermann, M.A.</a:t>
            </a:r>
          </a:p>
        </p:txBody>
      </p:sp>
    </p:spTree>
    <p:extLst>
      <p:ext uri="{BB962C8B-B14F-4D97-AF65-F5344CB8AC3E}">
        <p14:creationId xmlns:p14="http://schemas.microsoft.com/office/powerpoint/2010/main" val="34268498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838200" y="1763688"/>
            <a:ext cx="7467600" cy="4473624"/>
          </a:xfrm>
        </p:spPr>
        <p:txBody>
          <a:bodyPr/>
          <a:lstStyle/>
          <a:p>
            <a:pPr>
              <a:lnSpc>
                <a:spcPct val="150000"/>
              </a:lnSpc>
              <a:defRPr/>
            </a:pPr>
            <a:r>
              <a:rPr lang="en-US" sz="2000" dirty="0">
                <a:latin typeface="+mj-lt"/>
              </a:rPr>
              <a:t>You can consult the staff of the Central Student Advisory Services as your first point of contact for all study-related questions and problems</a:t>
            </a:r>
          </a:p>
          <a:p>
            <a:pPr>
              <a:lnSpc>
                <a:spcPct val="150000"/>
              </a:lnSpc>
              <a:defRPr/>
            </a:pPr>
            <a:endParaRPr lang="en-US" sz="2000" dirty="0">
              <a:latin typeface="+mj-lt"/>
            </a:endParaRPr>
          </a:p>
          <a:p>
            <a:pPr>
              <a:lnSpc>
                <a:spcPct val="150000"/>
              </a:lnSpc>
              <a:defRPr/>
            </a:pPr>
            <a:r>
              <a:rPr lang="en-US" sz="2000" dirty="0">
                <a:latin typeface="+mj-lt"/>
              </a:rPr>
              <a:t>With your consent, we will refer you to the appropriate service offices and contact persons as needed</a:t>
            </a:r>
          </a:p>
          <a:p>
            <a:pPr>
              <a:lnSpc>
                <a:spcPct val="150000"/>
              </a:lnSpc>
              <a:defRPr/>
            </a:pPr>
            <a:endParaRPr lang="en-US" sz="2000" dirty="0">
              <a:latin typeface="+mj-lt"/>
            </a:endParaRPr>
          </a:p>
          <a:p>
            <a:pPr>
              <a:lnSpc>
                <a:spcPct val="150000"/>
              </a:lnSpc>
              <a:defRPr/>
            </a:pPr>
            <a:r>
              <a:rPr lang="de-DE" altLang="de-DE" sz="2000" b="1" dirty="0">
                <a:latin typeface="+mj-lt"/>
              </a:rPr>
              <a:t>The </a:t>
            </a:r>
            <a:r>
              <a:rPr lang="de-DE" altLang="de-DE" sz="2000" b="1" dirty="0" err="1">
                <a:latin typeface="+mj-lt"/>
              </a:rPr>
              <a:t>advice</a:t>
            </a:r>
            <a:r>
              <a:rPr lang="de-DE" altLang="de-DE" sz="2000" b="1" dirty="0">
                <a:latin typeface="+mj-lt"/>
              </a:rPr>
              <a:t> </a:t>
            </a:r>
            <a:r>
              <a:rPr lang="de-DE" altLang="de-DE" sz="2000" b="1" dirty="0" err="1">
                <a:latin typeface="+mj-lt"/>
              </a:rPr>
              <a:t>is</a:t>
            </a:r>
            <a:r>
              <a:rPr lang="de-DE" altLang="de-DE" sz="2000" b="1" dirty="0">
                <a:latin typeface="+mj-lt"/>
              </a:rPr>
              <a:t> neutral, </a:t>
            </a:r>
            <a:r>
              <a:rPr lang="de-DE" altLang="de-DE" sz="2000" b="1" dirty="0" err="1">
                <a:latin typeface="+mj-lt"/>
              </a:rPr>
              <a:t>confidential</a:t>
            </a:r>
            <a:r>
              <a:rPr lang="de-DE" altLang="de-DE" sz="2000" b="1" dirty="0">
                <a:latin typeface="+mj-lt"/>
              </a:rPr>
              <a:t> an </a:t>
            </a:r>
            <a:r>
              <a:rPr lang="de-DE" altLang="de-DE" sz="2000" b="1" dirty="0" err="1">
                <a:latin typeface="+mj-lt"/>
              </a:rPr>
              <a:t>free</a:t>
            </a:r>
            <a:r>
              <a:rPr lang="de-DE" altLang="de-DE" sz="2000" b="1" dirty="0">
                <a:latin typeface="+mj-lt"/>
              </a:rPr>
              <a:t> </a:t>
            </a:r>
            <a:r>
              <a:rPr lang="de-DE" altLang="de-DE" sz="2000" b="1" dirty="0" err="1">
                <a:latin typeface="+mj-lt"/>
              </a:rPr>
              <a:t>of</a:t>
            </a:r>
            <a:r>
              <a:rPr lang="de-DE" altLang="de-DE" sz="2000" b="1" dirty="0">
                <a:latin typeface="+mj-lt"/>
              </a:rPr>
              <a:t> </a:t>
            </a:r>
            <a:r>
              <a:rPr lang="de-DE" altLang="de-DE" sz="2000" b="1" dirty="0" err="1">
                <a:latin typeface="+mj-lt"/>
              </a:rPr>
              <a:t>charge</a:t>
            </a:r>
            <a:endParaRPr lang="de-DE" altLang="de-DE" sz="2000" b="1" dirty="0">
              <a:latin typeface="+mj-lt"/>
            </a:endParaRPr>
          </a:p>
        </p:txBody>
      </p:sp>
      <p:sp>
        <p:nvSpPr>
          <p:cNvPr id="3" name="Titel 1">
            <a:extLst>
              <a:ext uri="{FF2B5EF4-FFF2-40B4-BE49-F238E27FC236}">
                <a16:creationId xmlns:a16="http://schemas.microsoft.com/office/drawing/2014/main" id="{75AE35F5-3CC6-AE3F-D58A-B0E6FD14A573}"/>
              </a:ext>
            </a:extLst>
          </p:cNvPr>
          <p:cNvSpPr txBox="1">
            <a:spLocks/>
          </p:cNvSpPr>
          <p:nvPr/>
        </p:nvSpPr>
        <p:spPr bwMode="auto">
          <a:xfrm>
            <a:off x="838200" y="620688"/>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de-DE" altLang="de-DE" dirty="0">
                <a:latin typeface="Arial" panose="020B0604020202020204" pitchFamily="34" charset="0"/>
                <a:cs typeface="Arial" panose="020B0604020202020204" pitchFamily="34" charset="0"/>
              </a:rPr>
              <a:t>Central Student Advisory Services</a:t>
            </a:r>
            <a:endParaRPr lang="de-DE" altLang="de-DE" kern="0" dirty="0">
              <a:latin typeface="Arial" panose="020B0604020202020204" pitchFamily="34" charset="0"/>
            </a:endParaRPr>
          </a:p>
        </p:txBody>
      </p:sp>
    </p:spTree>
    <p:extLst>
      <p:ext uri="{BB962C8B-B14F-4D97-AF65-F5344CB8AC3E}">
        <p14:creationId xmlns:p14="http://schemas.microsoft.com/office/powerpoint/2010/main" val="162568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755576" y="1340768"/>
            <a:ext cx="7467600" cy="5040560"/>
          </a:xfrm>
        </p:spPr>
        <p:txBody>
          <a:bodyPr/>
          <a:lstStyle/>
          <a:p>
            <a:pPr>
              <a:lnSpc>
                <a:spcPct val="150000"/>
              </a:lnSpc>
              <a:defRPr/>
            </a:pPr>
            <a:r>
              <a:rPr lang="de-DE" altLang="de-DE" sz="2000" b="1" dirty="0" err="1">
                <a:latin typeface="+mj-lt"/>
              </a:rPr>
              <a:t>Subject-Specific</a:t>
            </a:r>
            <a:r>
              <a:rPr lang="de-DE" altLang="de-DE" sz="2000" b="1" dirty="0">
                <a:latin typeface="+mj-lt"/>
              </a:rPr>
              <a:t> Academic Advisory </a:t>
            </a:r>
            <a:r>
              <a:rPr lang="en-US" sz="2000" dirty="0">
                <a:latin typeface="+mj-lt"/>
              </a:rPr>
              <a:t>is responsible: </a:t>
            </a:r>
            <a:br>
              <a:rPr lang="en-US" sz="2000" dirty="0">
                <a:latin typeface="+mj-lt"/>
              </a:rPr>
            </a:br>
            <a:r>
              <a:rPr lang="en-US" sz="2000" dirty="0">
                <a:latin typeface="+mj-lt"/>
              </a:rPr>
              <a:t>	a) for answering questions concerning degree program</a:t>
            </a:r>
          </a:p>
          <a:p>
            <a:pPr marL="0" indent="0">
              <a:lnSpc>
                <a:spcPct val="150000"/>
              </a:lnSpc>
              <a:buNone/>
              <a:defRPr/>
            </a:pPr>
            <a:r>
              <a:rPr lang="en-US" sz="2000" dirty="0">
                <a:latin typeface="+mj-lt"/>
              </a:rPr>
              <a:t>	b) selection and issues arising during your curriculum </a:t>
            </a:r>
          </a:p>
          <a:p>
            <a:pPr>
              <a:lnSpc>
                <a:spcPct val="150000"/>
              </a:lnSpc>
              <a:defRPr/>
            </a:pPr>
            <a:r>
              <a:rPr lang="de-DE" altLang="de-DE" sz="2000" b="1" dirty="0">
                <a:latin typeface="+mj-lt"/>
              </a:rPr>
              <a:t>Lectures </a:t>
            </a:r>
            <a:r>
              <a:rPr lang="de-DE" altLang="de-DE" sz="2000" dirty="0" err="1">
                <a:latin typeface="+mj-lt"/>
              </a:rPr>
              <a:t>are</a:t>
            </a:r>
            <a:r>
              <a:rPr lang="de-DE" altLang="de-DE" sz="2000" dirty="0">
                <a:latin typeface="+mj-lt"/>
              </a:rPr>
              <a:t> </a:t>
            </a:r>
            <a:r>
              <a:rPr lang="de-DE" altLang="de-DE" sz="2000" dirty="0" err="1">
                <a:latin typeface="+mj-lt"/>
              </a:rPr>
              <a:t>the</a:t>
            </a:r>
            <a:r>
              <a:rPr lang="de-DE" altLang="de-DE" sz="2000" dirty="0">
                <a:latin typeface="+mj-lt"/>
              </a:rPr>
              <a:t> </a:t>
            </a:r>
            <a:r>
              <a:rPr lang="de-DE" altLang="de-DE" sz="2000" dirty="0" err="1">
                <a:latin typeface="+mj-lt"/>
              </a:rPr>
              <a:t>contact</a:t>
            </a:r>
            <a:r>
              <a:rPr lang="de-DE" altLang="de-DE" sz="2000" dirty="0">
                <a:latin typeface="+mj-lt"/>
              </a:rPr>
              <a:t> </a:t>
            </a:r>
            <a:r>
              <a:rPr lang="de-DE" altLang="de-DE" sz="2000" dirty="0" err="1">
                <a:latin typeface="+mj-lt"/>
              </a:rPr>
              <a:t>persons</a:t>
            </a:r>
            <a:r>
              <a:rPr lang="de-DE" altLang="de-DE" sz="2000" dirty="0">
                <a:latin typeface="+mj-lt"/>
              </a:rPr>
              <a:t> </a:t>
            </a:r>
            <a:r>
              <a:rPr lang="de-DE" altLang="de-DE" sz="2000" dirty="0" err="1">
                <a:latin typeface="+mj-lt"/>
              </a:rPr>
              <a:t>for</a:t>
            </a:r>
            <a:r>
              <a:rPr lang="de-DE" altLang="de-DE" sz="2000" dirty="0">
                <a:latin typeface="+mj-lt"/>
              </a:rPr>
              <a:t> </a:t>
            </a:r>
            <a:r>
              <a:rPr lang="de-DE" altLang="de-DE" sz="2000" dirty="0" err="1">
                <a:latin typeface="+mj-lt"/>
              </a:rPr>
              <a:t>questions</a:t>
            </a:r>
            <a:r>
              <a:rPr lang="de-DE" altLang="de-DE" sz="2000" dirty="0">
                <a:latin typeface="+mj-lt"/>
              </a:rPr>
              <a:t> </a:t>
            </a:r>
            <a:r>
              <a:rPr lang="de-DE" altLang="de-DE" sz="2000" dirty="0" err="1">
                <a:latin typeface="+mj-lt"/>
              </a:rPr>
              <a:t>relating</a:t>
            </a:r>
            <a:r>
              <a:rPr lang="de-DE" altLang="de-DE" sz="2000" dirty="0">
                <a:latin typeface="+mj-lt"/>
              </a:rPr>
              <a:t> </a:t>
            </a:r>
            <a:r>
              <a:rPr lang="de-DE" altLang="de-DE" sz="2000" dirty="0" err="1">
                <a:latin typeface="+mj-lt"/>
              </a:rPr>
              <a:t>to</a:t>
            </a:r>
            <a:r>
              <a:rPr lang="de-DE" altLang="de-DE" sz="2000" dirty="0">
                <a:latin typeface="+mj-lt"/>
              </a:rPr>
              <a:t> </a:t>
            </a:r>
            <a:r>
              <a:rPr lang="de-DE" altLang="de-DE" sz="2000" dirty="0" err="1">
                <a:latin typeface="+mj-lt"/>
              </a:rPr>
              <a:t>courses</a:t>
            </a:r>
            <a:r>
              <a:rPr lang="de-DE" altLang="de-DE" sz="2000" dirty="0">
                <a:latin typeface="+mj-lt"/>
              </a:rPr>
              <a:t> an </a:t>
            </a:r>
            <a:r>
              <a:rPr lang="de-DE" altLang="de-DE" sz="2000" dirty="0" err="1">
                <a:latin typeface="+mj-lt"/>
              </a:rPr>
              <a:t>exams</a:t>
            </a:r>
            <a:r>
              <a:rPr lang="de-DE" altLang="de-DE" sz="2000" dirty="0">
                <a:latin typeface="+mj-lt"/>
              </a:rPr>
              <a:t> </a:t>
            </a:r>
            <a:r>
              <a:rPr lang="de-DE" altLang="de-DE" sz="2000" dirty="0" err="1">
                <a:latin typeface="+mj-lt"/>
              </a:rPr>
              <a:t>within</a:t>
            </a:r>
            <a:r>
              <a:rPr lang="de-DE" altLang="de-DE" sz="2000" dirty="0">
                <a:latin typeface="+mj-lt"/>
              </a:rPr>
              <a:t>.</a:t>
            </a:r>
          </a:p>
          <a:p>
            <a:pPr>
              <a:lnSpc>
                <a:spcPct val="150000"/>
              </a:lnSpc>
              <a:defRPr/>
            </a:pPr>
            <a:r>
              <a:rPr lang="de-DE" altLang="de-DE" sz="2000" b="1" dirty="0" err="1">
                <a:latin typeface="+mj-lt"/>
              </a:rPr>
              <a:t>Examination</a:t>
            </a:r>
            <a:r>
              <a:rPr lang="de-DE" altLang="de-DE" sz="2000" b="1" dirty="0">
                <a:latin typeface="+mj-lt"/>
              </a:rPr>
              <a:t> Board </a:t>
            </a:r>
            <a:r>
              <a:rPr lang="en-US" sz="2000" dirty="0">
                <a:latin typeface="+mj-lt"/>
              </a:rPr>
              <a:t>is your first resource for: </a:t>
            </a:r>
          </a:p>
          <a:p>
            <a:pPr marL="0" indent="0">
              <a:lnSpc>
                <a:spcPct val="150000"/>
              </a:lnSpc>
              <a:buNone/>
              <a:defRPr/>
            </a:pPr>
            <a:r>
              <a:rPr lang="en-US" sz="2000" dirty="0">
                <a:latin typeface="+mj-lt"/>
              </a:rPr>
              <a:t>	a) examination and study regulations,</a:t>
            </a:r>
            <a:br>
              <a:rPr lang="en-US" sz="2000" dirty="0">
                <a:latin typeface="+mj-lt"/>
              </a:rPr>
            </a:br>
            <a:r>
              <a:rPr lang="en-US" sz="2000" dirty="0">
                <a:latin typeface="+mj-lt"/>
              </a:rPr>
              <a:t>	b) r</a:t>
            </a:r>
            <a:r>
              <a:rPr lang="en-US" sz="2000" dirty="0"/>
              <a:t>ecognition of study and examination credits,</a:t>
            </a:r>
            <a:br>
              <a:rPr lang="en-US" sz="2000" dirty="0"/>
            </a:br>
            <a:r>
              <a:rPr lang="en-US" sz="2000" dirty="0"/>
              <a:t>	c) prolongation of the study duration.</a:t>
            </a:r>
            <a:endParaRPr lang="de-DE" altLang="de-DE" sz="2000" dirty="0">
              <a:latin typeface="+mj-lt"/>
            </a:endParaRPr>
          </a:p>
        </p:txBody>
      </p:sp>
      <p:sp>
        <p:nvSpPr>
          <p:cNvPr id="3" name="Titel 1">
            <a:extLst>
              <a:ext uri="{FF2B5EF4-FFF2-40B4-BE49-F238E27FC236}">
                <a16:creationId xmlns:a16="http://schemas.microsoft.com/office/drawing/2014/main" id="{75AE35F5-3CC6-AE3F-D58A-B0E6FD14A573}"/>
              </a:ext>
            </a:extLst>
          </p:cNvPr>
          <p:cNvSpPr txBox="1">
            <a:spLocks/>
          </p:cNvSpPr>
          <p:nvPr/>
        </p:nvSpPr>
        <p:spPr bwMode="auto">
          <a:xfrm>
            <a:off x="755576" y="391698"/>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de-DE" altLang="de-DE" kern="0" dirty="0">
                <a:latin typeface="Arial" panose="020B0604020202020204" pitchFamily="34" charset="0"/>
              </a:rPr>
              <a:t>Other Advisory Service </a:t>
            </a:r>
            <a:r>
              <a:rPr lang="de-DE" altLang="de-DE" kern="0" dirty="0" err="1">
                <a:latin typeface="Arial" panose="020B0604020202020204" pitchFamily="34" charset="0"/>
              </a:rPr>
              <a:t>for</a:t>
            </a:r>
            <a:r>
              <a:rPr lang="de-DE" altLang="de-DE" kern="0" dirty="0">
                <a:latin typeface="Arial" panose="020B0604020202020204" pitchFamily="34" charset="0"/>
              </a:rPr>
              <a:t> </a:t>
            </a:r>
            <a:r>
              <a:rPr lang="de-DE" altLang="de-DE" kern="0" dirty="0" err="1">
                <a:latin typeface="Arial" panose="020B0604020202020204" pitchFamily="34" charset="0"/>
              </a:rPr>
              <a:t>Students</a:t>
            </a:r>
            <a:endParaRPr lang="de-DE" altLang="de-DE" kern="0" dirty="0">
              <a:latin typeface="Arial" panose="020B0604020202020204" pitchFamily="34" charset="0"/>
            </a:endParaRPr>
          </a:p>
        </p:txBody>
      </p:sp>
    </p:spTree>
    <p:extLst>
      <p:ext uri="{BB962C8B-B14F-4D97-AF65-F5344CB8AC3E}">
        <p14:creationId xmlns:p14="http://schemas.microsoft.com/office/powerpoint/2010/main" val="311926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838200" y="1628800"/>
            <a:ext cx="7467600" cy="4824536"/>
          </a:xfrm>
        </p:spPr>
        <p:txBody>
          <a:bodyPr/>
          <a:lstStyle/>
          <a:p>
            <a:pPr>
              <a:lnSpc>
                <a:spcPct val="150000"/>
              </a:lnSpc>
              <a:defRPr/>
            </a:pPr>
            <a:r>
              <a:rPr lang="de-DE" altLang="de-DE" sz="2000" b="1" dirty="0">
                <a:latin typeface="+mj-lt"/>
              </a:rPr>
              <a:t>International Office </a:t>
            </a:r>
            <a:r>
              <a:rPr lang="en-US" sz="2000" dirty="0">
                <a:latin typeface="+mj-lt"/>
              </a:rPr>
              <a:t>is the central contact point for all international students in Bamberg, and for all students from Bamberg who aspire to study abroad</a:t>
            </a:r>
            <a:endParaRPr lang="de-DE" altLang="de-DE" sz="2000" dirty="0">
              <a:latin typeface="+mj-lt"/>
            </a:endParaRPr>
          </a:p>
          <a:p>
            <a:pPr>
              <a:lnSpc>
                <a:spcPct val="150000"/>
              </a:lnSpc>
              <a:defRPr/>
            </a:pPr>
            <a:r>
              <a:rPr lang="de-DE" sz="2000" b="1" dirty="0">
                <a:latin typeface="+mj-lt"/>
              </a:rPr>
              <a:t>The Language </a:t>
            </a:r>
            <a:r>
              <a:rPr lang="de-DE" sz="2000" b="1" dirty="0" err="1">
                <a:latin typeface="+mj-lt"/>
              </a:rPr>
              <a:t>Centre</a:t>
            </a:r>
            <a:r>
              <a:rPr lang="de-DE" sz="2000" b="1" dirty="0">
                <a:latin typeface="+mj-lt"/>
              </a:rPr>
              <a:t> </a:t>
            </a:r>
            <a:r>
              <a:rPr lang="en-US" sz="2000" dirty="0">
                <a:latin typeface="+mj-lt"/>
              </a:rPr>
              <a:t>offers courses in a range of languages, which are generally free of charge for students of the University. Courses may be part of existing degree programs, or may be open to students from any program</a:t>
            </a:r>
            <a:endParaRPr lang="de-DE" sz="2000" dirty="0">
              <a:latin typeface="+mj-lt"/>
            </a:endParaRPr>
          </a:p>
          <a:p>
            <a:pPr>
              <a:lnSpc>
                <a:spcPct val="150000"/>
              </a:lnSpc>
              <a:defRPr/>
            </a:pPr>
            <a:r>
              <a:rPr lang="de-DE" altLang="de-DE" sz="2000" b="1" dirty="0">
                <a:latin typeface="+mj-lt"/>
              </a:rPr>
              <a:t>IT-Service </a:t>
            </a:r>
            <a:r>
              <a:rPr lang="en-US" sz="2000" dirty="0">
                <a:latin typeface="+mj-lt"/>
              </a:rPr>
              <a:t>is your service partner in all matters of information technology dealing with studies, teaching, research and organization</a:t>
            </a:r>
            <a:endParaRPr lang="de-DE" altLang="de-DE" sz="2000" dirty="0">
              <a:latin typeface="+mj-lt"/>
            </a:endParaRPr>
          </a:p>
        </p:txBody>
      </p:sp>
      <p:sp>
        <p:nvSpPr>
          <p:cNvPr id="3" name="Titel 1">
            <a:extLst>
              <a:ext uri="{FF2B5EF4-FFF2-40B4-BE49-F238E27FC236}">
                <a16:creationId xmlns:a16="http://schemas.microsoft.com/office/drawing/2014/main" id="{75AE35F5-3CC6-AE3F-D58A-B0E6FD14A573}"/>
              </a:ext>
            </a:extLst>
          </p:cNvPr>
          <p:cNvSpPr txBox="1">
            <a:spLocks/>
          </p:cNvSpPr>
          <p:nvPr/>
        </p:nvSpPr>
        <p:spPr bwMode="auto">
          <a:xfrm>
            <a:off x="838200" y="620688"/>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de-DE" altLang="de-DE" kern="0" dirty="0">
                <a:latin typeface="Arial" panose="020B0604020202020204" pitchFamily="34" charset="0"/>
              </a:rPr>
              <a:t>Other Advisory Service </a:t>
            </a:r>
            <a:r>
              <a:rPr lang="de-DE" altLang="de-DE" kern="0" dirty="0" err="1">
                <a:latin typeface="Arial" panose="020B0604020202020204" pitchFamily="34" charset="0"/>
              </a:rPr>
              <a:t>for</a:t>
            </a:r>
            <a:r>
              <a:rPr lang="de-DE" altLang="de-DE" kern="0" dirty="0">
                <a:latin typeface="Arial" panose="020B0604020202020204" pitchFamily="34" charset="0"/>
              </a:rPr>
              <a:t> </a:t>
            </a:r>
            <a:r>
              <a:rPr lang="de-DE" altLang="de-DE" kern="0" dirty="0" err="1">
                <a:latin typeface="Arial" panose="020B0604020202020204" pitchFamily="34" charset="0"/>
              </a:rPr>
              <a:t>Students</a:t>
            </a:r>
            <a:endParaRPr lang="de-DE" altLang="de-DE" kern="0" dirty="0">
              <a:latin typeface="Arial" panose="020B0604020202020204" pitchFamily="34" charset="0"/>
            </a:endParaRPr>
          </a:p>
        </p:txBody>
      </p:sp>
    </p:spTree>
    <p:extLst>
      <p:ext uri="{BB962C8B-B14F-4D97-AF65-F5344CB8AC3E}">
        <p14:creationId xmlns:p14="http://schemas.microsoft.com/office/powerpoint/2010/main" val="383440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572026" y="1268760"/>
            <a:ext cx="7467600" cy="5184576"/>
          </a:xfrm>
        </p:spPr>
        <p:txBody>
          <a:bodyPr/>
          <a:lstStyle/>
          <a:p>
            <a:pPr>
              <a:lnSpc>
                <a:spcPct val="150000"/>
              </a:lnSpc>
              <a:defRPr/>
            </a:pPr>
            <a:r>
              <a:rPr lang="de-DE" sz="2000" b="1" dirty="0">
                <a:latin typeface="+mn-lt"/>
              </a:rPr>
              <a:t>Family Office</a:t>
            </a:r>
            <a:r>
              <a:rPr lang="de-DE" altLang="de-DE" sz="2000" b="1" dirty="0">
                <a:latin typeface="+mn-lt"/>
              </a:rPr>
              <a:t> </a:t>
            </a:r>
            <a:r>
              <a:rPr lang="en-US" sz="2000" dirty="0">
                <a:latin typeface="+mn-lt"/>
              </a:rPr>
              <a:t>is the central contact point and resource </a:t>
            </a:r>
            <a:r>
              <a:rPr lang="en-US" sz="2000" dirty="0" err="1">
                <a:latin typeface="+mn-lt"/>
              </a:rPr>
              <a:t>centre</a:t>
            </a:r>
            <a:r>
              <a:rPr lang="en-US" sz="2000" dirty="0">
                <a:latin typeface="+mn-lt"/>
              </a:rPr>
              <a:t> for students and staff with family responsibilities</a:t>
            </a:r>
            <a:endParaRPr lang="de-DE" sz="2000" dirty="0">
              <a:latin typeface="+mn-lt"/>
            </a:endParaRPr>
          </a:p>
          <a:p>
            <a:pPr>
              <a:lnSpc>
                <a:spcPct val="150000"/>
              </a:lnSpc>
              <a:defRPr/>
            </a:pPr>
            <a:r>
              <a:rPr lang="de-DE" sz="2000" b="1" dirty="0">
                <a:latin typeface="+mn-lt"/>
              </a:rPr>
              <a:t>Anti-</a:t>
            </a:r>
            <a:r>
              <a:rPr lang="de-DE" sz="2000" b="1" dirty="0" err="1">
                <a:latin typeface="+mn-lt"/>
              </a:rPr>
              <a:t>Discrimination</a:t>
            </a:r>
            <a:r>
              <a:rPr lang="de-DE" sz="2000" b="1" dirty="0">
                <a:latin typeface="+mn-lt"/>
              </a:rPr>
              <a:t> Office </a:t>
            </a:r>
            <a:r>
              <a:rPr lang="en-US" sz="2000" dirty="0">
                <a:latin typeface="+mn-lt"/>
              </a:rPr>
              <a:t>provides advice and support for all university members as regards discrimination, exclusion and harassment based on protected characteristics</a:t>
            </a:r>
            <a:endParaRPr lang="de-DE" sz="2000" dirty="0">
              <a:latin typeface="+mn-lt"/>
            </a:endParaRPr>
          </a:p>
          <a:p>
            <a:pPr>
              <a:lnSpc>
                <a:spcPct val="150000"/>
              </a:lnSpc>
              <a:defRPr/>
            </a:pPr>
            <a:r>
              <a:rPr lang="de-DE" sz="2000" b="1" dirty="0">
                <a:latin typeface="+mn-lt"/>
              </a:rPr>
              <a:t>Academic </a:t>
            </a:r>
            <a:r>
              <a:rPr lang="de-DE" sz="2000" b="1" dirty="0" err="1">
                <a:latin typeface="+mn-lt"/>
              </a:rPr>
              <a:t>Equal</a:t>
            </a:r>
            <a:r>
              <a:rPr lang="de-DE" sz="2000" b="1" dirty="0">
                <a:latin typeface="+mn-lt"/>
              </a:rPr>
              <a:t> </a:t>
            </a:r>
            <a:r>
              <a:rPr lang="de-DE" sz="2000" b="1" dirty="0" err="1">
                <a:latin typeface="+mn-lt"/>
              </a:rPr>
              <a:t>Opportunity</a:t>
            </a:r>
            <a:r>
              <a:rPr lang="de-DE" sz="2000" b="1" dirty="0">
                <a:latin typeface="+mn-lt"/>
              </a:rPr>
              <a:t> Officer </a:t>
            </a:r>
            <a:r>
              <a:rPr lang="en-US" sz="2000" dirty="0">
                <a:latin typeface="+mn-lt"/>
              </a:rPr>
              <a:t>is essentially responsible for general advice on women-specific matters and the advancement of women</a:t>
            </a:r>
            <a:endParaRPr lang="de-DE" altLang="de-DE" sz="2000" dirty="0">
              <a:latin typeface="+mn-lt"/>
            </a:endParaRPr>
          </a:p>
          <a:p>
            <a:pPr>
              <a:lnSpc>
                <a:spcPct val="150000"/>
              </a:lnSpc>
              <a:defRPr/>
            </a:pPr>
            <a:r>
              <a:rPr lang="en-US" sz="2000" b="1" dirty="0">
                <a:latin typeface="+mn-lt"/>
              </a:rPr>
              <a:t>Office for Students with Disabilities </a:t>
            </a:r>
            <a:r>
              <a:rPr lang="en-US" sz="2000" dirty="0">
                <a:latin typeface="+mn-lt"/>
              </a:rPr>
              <a:t>provides advice and support for all health problems that restrict the course of studies</a:t>
            </a:r>
          </a:p>
        </p:txBody>
      </p:sp>
      <p:sp>
        <p:nvSpPr>
          <p:cNvPr id="3" name="Titel 1">
            <a:extLst>
              <a:ext uri="{FF2B5EF4-FFF2-40B4-BE49-F238E27FC236}">
                <a16:creationId xmlns:a16="http://schemas.microsoft.com/office/drawing/2014/main" id="{75AE35F5-3CC6-AE3F-D58A-B0E6FD14A573}"/>
              </a:ext>
            </a:extLst>
          </p:cNvPr>
          <p:cNvSpPr txBox="1">
            <a:spLocks/>
          </p:cNvSpPr>
          <p:nvPr/>
        </p:nvSpPr>
        <p:spPr bwMode="auto">
          <a:xfrm>
            <a:off x="827584" y="332656"/>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de-DE" altLang="de-DE" kern="0" dirty="0">
                <a:latin typeface="Arial" panose="020B0604020202020204" pitchFamily="34" charset="0"/>
              </a:rPr>
              <a:t>Other Advisory Service </a:t>
            </a:r>
            <a:r>
              <a:rPr lang="de-DE" altLang="de-DE" kern="0" dirty="0" err="1">
                <a:latin typeface="Arial" panose="020B0604020202020204" pitchFamily="34" charset="0"/>
              </a:rPr>
              <a:t>for</a:t>
            </a:r>
            <a:r>
              <a:rPr lang="de-DE" altLang="de-DE" kern="0" dirty="0">
                <a:latin typeface="Arial" panose="020B0604020202020204" pitchFamily="34" charset="0"/>
              </a:rPr>
              <a:t> </a:t>
            </a:r>
            <a:r>
              <a:rPr lang="de-DE" altLang="de-DE" kern="0" dirty="0" err="1">
                <a:latin typeface="Arial" panose="020B0604020202020204" pitchFamily="34" charset="0"/>
              </a:rPr>
              <a:t>Students</a:t>
            </a:r>
            <a:endParaRPr lang="de-DE" altLang="de-DE" kern="0" dirty="0">
              <a:latin typeface="Arial" panose="020B0604020202020204" pitchFamily="34" charset="0"/>
            </a:endParaRPr>
          </a:p>
        </p:txBody>
      </p:sp>
    </p:spTree>
    <p:extLst>
      <p:ext uri="{BB962C8B-B14F-4D97-AF65-F5344CB8AC3E}">
        <p14:creationId xmlns:p14="http://schemas.microsoft.com/office/powerpoint/2010/main" val="9679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838200" y="1698576"/>
            <a:ext cx="7467600" cy="4154785"/>
          </a:xfrm>
        </p:spPr>
        <p:txBody>
          <a:bodyPr/>
          <a:lstStyle/>
          <a:p>
            <a:pPr marL="0" indent="0">
              <a:lnSpc>
                <a:spcPct val="150000"/>
              </a:lnSpc>
              <a:buFontTx/>
              <a:buNone/>
            </a:pPr>
            <a:r>
              <a:rPr lang="en-US" sz="2000" dirty="0">
                <a:latin typeface="+mn-lt"/>
              </a:rPr>
              <a:t>This website provides you with an initial overview of the people and </a:t>
            </a:r>
            <a:r>
              <a:rPr lang="en-US" sz="2000">
                <a:latin typeface="+mn-lt"/>
              </a:rPr>
              <a:t>advisory services</a:t>
            </a:r>
            <a:endParaRPr lang="de-DE" altLang="de-DE" sz="2000" dirty="0">
              <a:latin typeface="+mn-lt"/>
            </a:endParaRPr>
          </a:p>
          <a:p>
            <a:pPr marL="0" indent="0">
              <a:lnSpc>
                <a:spcPct val="150000"/>
              </a:lnSpc>
              <a:buFontTx/>
              <a:buNone/>
            </a:pPr>
            <a:endParaRPr lang="de-DE" altLang="de-DE" dirty="0">
              <a:latin typeface="UB Scala Sans" panose="02000503050000020003" pitchFamily="2" charset="0"/>
            </a:endParaRPr>
          </a:p>
          <a:p>
            <a:pPr marL="0" indent="0">
              <a:lnSpc>
                <a:spcPct val="150000"/>
              </a:lnSpc>
              <a:buFontTx/>
              <a:buNone/>
            </a:pPr>
            <a:endParaRPr lang="de-DE" altLang="de-DE" dirty="0">
              <a:latin typeface="UB Scala Sans" panose="02000503050000020003" pitchFamily="2" charset="0"/>
            </a:endParaRPr>
          </a:p>
          <a:p>
            <a:pPr marL="0" indent="0">
              <a:lnSpc>
                <a:spcPct val="150000"/>
              </a:lnSpc>
              <a:buFontTx/>
              <a:buNone/>
            </a:pPr>
            <a:endParaRPr lang="de-DE" altLang="de-DE" dirty="0">
              <a:latin typeface="UB Scala Sans" panose="02000503050000020003" pitchFamily="2" charset="0"/>
            </a:endParaRPr>
          </a:p>
          <a:p>
            <a:pPr marL="0" indent="0">
              <a:lnSpc>
                <a:spcPct val="150000"/>
              </a:lnSpc>
              <a:buFontTx/>
              <a:buNone/>
            </a:pPr>
            <a:endParaRPr lang="de-DE" altLang="de-DE" b="1" dirty="0">
              <a:latin typeface="UB Scala Sans" panose="02000503050000020003" pitchFamily="2" charset="0"/>
            </a:endParaRPr>
          </a:p>
          <a:p>
            <a:pPr marL="0" indent="0">
              <a:lnSpc>
                <a:spcPct val="150000"/>
              </a:lnSpc>
              <a:buFontTx/>
              <a:buNone/>
            </a:pPr>
            <a:r>
              <a:rPr lang="de-DE" altLang="de-DE" sz="2400" b="1" dirty="0">
                <a:latin typeface="UB Scala Sans" panose="02000503050000020003" pitchFamily="2" charset="0"/>
                <a:hlinkClick r:id="rId3"/>
              </a:rPr>
              <a:t>https://www.uni-bamberg.de/studium/im-studium/beratung-fuer-studierende/</a:t>
            </a:r>
            <a:endParaRPr lang="de-DE" altLang="de-DE" sz="2400" b="1" dirty="0">
              <a:latin typeface="UB Scala Sans" panose="02000503050000020003" pitchFamily="2" charset="0"/>
            </a:endParaRPr>
          </a:p>
          <a:p>
            <a:pPr>
              <a:lnSpc>
                <a:spcPct val="150000"/>
              </a:lnSpc>
              <a:defRPr/>
            </a:pPr>
            <a:endParaRPr lang="de-DE" altLang="de-DE" dirty="0">
              <a:latin typeface="UB Scala Sans" panose="02000503050000020003" pitchFamily="2" charset="0"/>
            </a:endParaRPr>
          </a:p>
          <a:p>
            <a:pPr lvl="1"/>
            <a:endParaRPr lang="de-DE" altLang="de-DE" sz="1800" dirty="0">
              <a:latin typeface="Arial" panose="020B0604020202020204" pitchFamily="34" charset="0"/>
            </a:endParaRPr>
          </a:p>
        </p:txBody>
      </p:sp>
      <p:sp>
        <p:nvSpPr>
          <p:cNvPr id="3" name="Titel 1">
            <a:extLst>
              <a:ext uri="{FF2B5EF4-FFF2-40B4-BE49-F238E27FC236}">
                <a16:creationId xmlns:a16="http://schemas.microsoft.com/office/drawing/2014/main" id="{75AE35F5-3CC6-AE3F-D58A-B0E6FD14A573}"/>
              </a:ext>
            </a:extLst>
          </p:cNvPr>
          <p:cNvSpPr txBox="1">
            <a:spLocks/>
          </p:cNvSpPr>
          <p:nvPr/>
        </p:nvSpPr>
        <p:spPr bwMode="auto">
          <a:xfrm>
            <a:off x="838200" y="620688"/>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en-US" dirty="0"/>
              <a:t>Conflict Counselling:</a:t>
            </a:r>
            <a:br>
              <a:rPr lang="en-US" dirty="0"/>
            </a:br>
            <a:r>
              <a:rPr lang="en-US" dirty="0"/>
              <a:t>Support and Advisory Services for </a:t>
            </a:r>
            <a:r>
              <a:rPr lang="en-US" i="1" dirty="0"/>
              <a:t>Students</a:t>
            </a:r>
            <a:endParaRPr lang="en-US" dirty="0"/>
          </a:p>
        </p:txBody>
      </p:sp>
      <p:pic>
        <p:nvPicPr>
          <p:cNvPr id="2" name="Grafik 2">
            <a:extLst>
              <a:ext uri="{FF2B5EF4-FFF2-40B4-BE49-F238E27FC236}">
                <a16:creationId xmlns:a16="http://schemas.microsoft.com/office/drawing/2014/main" id="{F6D1E656-7826-4380-5ABA-9452E3C1A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708920"/>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5"/>
          <a:stretch>
            <a:fillRect/>
          </a:stretch>
        </p:blipFill>
        <p:spPr>
          <a:xfrm>
            <a:off x="5251347" y="2348880"/>
            <a:ext cx="2808312" cy="2623076"/>
          </a:xfrm>
          <a:prstGeom prst="rect">
            <a:avLst/>
          </a:prstGeom>
        </p:spPr>
      </p:pic>
    </p:spTree>
    <p:extLst>
      <p:ext uri="{BB962C8B-B14F-4D97-AF65-F5344CB8AC3E}">
        <p14:creationId xmlns:p14="http://schemas.microsoft.com/office/powerpoint/2010/main" val="114097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838200" y="1698576"/>
            <a:ext cx="4766104" cy="4154785"/>
          </a:xfrm>
        </p:spPr>
        <p:txBody>
          <a:bodyPr/>
          <a:lstStyle/>
          <a:p>
            <a:pPr eaLnBrk="1" hangingPunct="1">
              <a:buFontTx/>
              <a:buNone/>
            </a:pPr>
            <a:r>
              <a:rPr lang="de-DE" altLang="de-DE" dirty="0"/>
              <a:t>Kapuzinerstraße 25</a:t>
            </a:r>
          </a:p>
          <a:p>
            <a:pPr eaLnBrk="1" hangingPunct="1">
              <a:buFontTx/>
              <a:buNone/>
            </a:pPr>
            <a:r>
              <a:rPr lang="de-DE" altLang="de-DE" dirty="0"/>
              <a:t>96047 Bamberg</a:t>
            </a:r>
          </a:p>
          <a:p>
            <a:pPr eaLnBrk="1" hangingPunct="1">
              <a:buFontTx/>
              <a:buNone/>
            </a:pPr>
            <a:r>
              <a:rPr lang="de-DE" altLang="de-DE" dirty="0"/>
              <a:t>Tel: 0951/863-1422</a:t>
            </a:r>
          </a:p>
          <a:p>
            <a:pPr marL="0" indent="0">
              <a:lnSpc>
                <a:spcPct val="150000"/>
              </a:lnSpc>
              <a:buFontTx/>
              <a:buNone/>
            </a:pPr>
            <a:endParaRPr lang="de-DE" altLang="de-DE" dirty="0">
              <a:latin typeface="UB Scala Sans" panose="02000503050000020003" pitchFamily="2" charset="0"/>
            </a:endParaRPr>
          </a:p>
          <a:p>
            <a:pPr marL="0" indent="0">
              <a:lnSpc>
                <a:spcPct val="150000"/>
              </a:lnSpc>
              <a:buFontTx/>
              <a:buNone/>
            </a:pPr>
            <a:endParaRPr lang="de-DE" altLang="de-DE" dirty="0">
              <a:latin typeface="UB Scala Sans" panose="02000503050000020003" pitchFamily="2" charset="0"/>
            </a:endParaRPr>
          </a:p>
          <a:p>
            <a:pPr marL="0" indent="0">
              <a:lnSpc>
                <a:spcPct val="150000"/>
              </a:lnSpc>
              <a:buFontTx/>
              <a:buNone/>
            </a:pPr>
            <a:endParaRPr lang="de-DE" altLang="de-DE" dirty="0">
              <a:latin typeface="UB Scala Sans" panose="02000503050000020003" pitchFamily="2" charset="0"/>
            </a:endParaRPr>
          </a:p>
          <a:p>
            <a:pPr marL="0" indent="0">
              <a:lnSpc>
                <a:spcPct val="150000"/>
              </a:lnSpc>
              <a:buNone/>
            </a:pPr>
            <a:endParaRPr lang="de-DE" altLang="de-DE" dirty="0">
              <a:latin typeface="UB Scala Sans" panose="02000503050000020003" pitchFamily="2" charset="0"/>
            </a:endParaRPr>
          </a:p>
          <a:p>
            <a:pPr marL="0" indent="0">
              <a:lnSpc>
                <a:spcPct val="150000"/>
              </a:lnSpc>
              <a:buNone/>
            </a:pPr>
            <a:endParaRPr lang="de-DE" altLang="de-DE" dirty="0">
              <a:latin typeface="UB Scala Sans" panose="02000503050000020003" pitchFamily="2" charset="0"/>
            </a:endParaRPr>
          </a:p>
          <a:p>
            <a:pPr marL="0" indent="0">
              <a:lnSpc>
                <a:spcPct val="150000"/>
              </a:lnSpc>
              <a:buNone/>
            </a:pPr>
            <a:r>
              <a:rPr lang="de-DE" altLang="de-DE" sz="2400" dirty="0" err="1">
                <a:latin typeface="UB Scala Sans" panose="02000503050000020003" pitchFamily="2" charset="0"/>
              </a:rPr>
              <a:t>studienberatung@uni-bamberg.de</a:t>
            </a:r>
            <a:endParaRPr lang="de-DE" altLang="de-DE" sz="2400" dirty="0">
              <a:latin typeface="UB Scala Sans" panose="02000503050000020003" pitchFamily="2" charset="0"/>
            </a:endParaRPr>
          </a:p>
          <a:p>
            <a:pPr marL="0" indent="0">
              <a:lnSpc>
                <a:spcPct val="150000"/>
              </a:lnSpc>
              <a:buFontTx/>
              <a:buNone/>
            </a:pPr>
            <a:endParaRPr lang="de-DE" altLang="de-DE" b="1" dirty="0">
              <a:latin typeface="UB Scala Sans" panose="02000503050000020003" pitchFamily="2" charset="0"/>
            </a:endParaRPr>
          </a:p>
          <a:p>
            <a:pPr lvl="1"/>
            <a:endParaRPr lang="de-DE" altLang="de-DE" sz="1800" dirty="0">
              <a:latin typeface="Arial" panose="020B0604020202020204" pitchFamily="34" charset="0"/>
            </a:endParaRPr>
          </a:p>
        </p:txBody>
      </p:sp>
      <p:sp>
        <p:nvSpPr>
          <p:cNvPr id="5" name="Titel 1">
            <a:extLst>
              <a:ext uri="{FF2B5EF4-FFF2-40B4-BE49-F238E27FC236}">
                <a16:creationId xmlns:a16="http://schemas.microsoft.com/office/drawing/2014/main" id="{511CD545-E4DD-4EDF-3636-E2300F89E7FC}"/>
              </a:ext>
            </a:extLst>
          </p:cNvPr>
          <p:cNvSpPr txBox="1">
            <a:spLocks/>
          </p:cNvSpPr>
          <p:nvPr/>
        </p:nvSpPr>
        <p:spPr bwMode="auto">
          <a:xfrm>
            <a:off x="838200" y="620688"/>
            <a:ext cx="7190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r>
              <a:rPr lang="de-DE" altLang="de-DE" dirty="0">
                <a:latin typeface="Arial" panose="020B0604020202020204" pitchFamily="34" charset="0"/>
                <a:cs typeface="Arial" panose="020B0604020202020204" pitchFamily="34" charset="0"/>
              </a:rPr>
              <a:t>Central Student Advisory Service</a:t>
            </a:r>
            <a:endParaRPr lang="de-DE" altLang="de-DE" kern="0" dirty="0">
              <a:latin typeface="Arial" panose="020B0604020202020204" pitchFamily="34" charset="0"/>
            </a:endParaRPr>
          </a:p>
        </p:txBody>
      </p:sp>
      <p:pic>
        <p:nvPicPr>
          <p:cNvPr id="7" name="Picture 6" descr="C:\Users\bazv2218\Desktop\qr_code\static_qr_code_without_logo.jpg">
            <a:extLst>
              <a:ext uri="{FF2B5EF4-FFF2-40B4-BE49-F238E27FC236}">
                <a16:creationId xmlns:a16="http://schemas.microsoft.com/office/drawing/2014/main" id="{C2E85F9A-FA5E-E3A1-8017-D49A3F644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14" y="3429000"/>
            <a:ext cx="21526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hertaland.de/data/im_repository/thumbs/large/photo_41977.jpg">
            <a:extLst>
              <a:ext uri="{FF2B5EF4-FFF2-40B4-BE49-F238E27FC236}">
                <a16:creationId xmlns:a16="http://schemas.microsoft.com/office/drawing/2014/main" id="{84C9D648-D752-438B-4A0B-0FF5EEDD0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034" y="1798638"/>
            <a:ext cx="4766104" cy="357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8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a:extLst>
              <a:ext uri="{FF2B5EF4-FFF2-40B4-BE49-F238E27FC236}">
                <a16:creationId xmlns:a16="http://schemas.microsoft.com/office/drawing/2014/main" id="{B5952A6F-A0D0-0525-A835-238B42424A3A}"/>
              </a:ext>
            </a:extLst>
          </p:cNvPr>
          <p:cNvSpPr>
            <a:spLocks noGrp="1"/>
          </p:cNvSpPr>
          <p:nvPr>
            <p:ph idx="1"/>
          </p:nvPr>
        </p:nvSpPr>
        <p:spPr>
          <a:xfrm>
            <a:off x="539552" y="2996952"/>
            <a:ext cx="7848872" cy="3096344"/>
          </a:xfrm>
        </p:spPr>
        <p:txBody>
          <a:bodyPr/>
          <a:lstStyle/>
          <a:p>
            <a:pPr marL="0" indent="0" algn="ctr">
              <a:lnSpc>
                <a:spcPct val="150000"/>
              </a:lnSpc>
              <a:buNone/>
              <a:defRPr/>
            </a:pPr>
            <a:r>
              <a:rPr lang="de-DE" altLang="de-DE" sz="3200" dirty="0">
                <a:latin typeface="UB Scala Sans" panose="02000503050000020003" pitchFamily="2" charset="0"/>
                <a:ea typeface="+mj-ea"/>
                <a:cs typeface="Arial" panose="020B0604020202020204" pitchFamily="34" charset="0"/>
              </a:rPr>
              <a:t>The Central Student Advisory Service </a:t>
            </a:r>
          </a:p>
          <a:p>
            <a:pPr marL="0" indent="0" algn="ctr">
              <a:lnSpc>
                <a:spcPct val="150000"/>
              </a:lnSpc>
              <a:buNone/>
              <a:defRPr/>
            </a:pPr>
            <a:r>
              <a:rPr lang="en-US" sz="3200" dirty="0"/>
              <a:t>wishes you a smooth and successful start to your academic journey at the University of Bamberg.</a:t>
            </a:r>
            <a:endParaRPr lang="de-DE" altLang="de-DE" sz="3200" dirty="0">
              <a:solidFill>
                <a:srgbClr val="00407A"/>
              </a:solidFill>
              <a:latin typeface="UB Scala Sans" panose="02000503050000020003" pitchFamily="2" charset="0"/>
              <a:ea typeface="+mj-ea"/>
              <a:cs typeface="Arial" panose="020B0604020202020204" pitchFamily="34" charset="0"/>
            </a:endParaRPr>
          </a:p>
        </p:txBody>
      </p:sp>
      <p:pic>
        <p:nvPicPr>
          <p:cNvPr id="3" name="Grafik 2">
            <a:extLst>
              <a:ext uri="{FF2B5EF4-FFF2-40B4-BE49-F238E27FC236}">
                <a16:creationId xmlns:a16="http://schemas.microsoft.com/office/drawing/2014/main" id="{5CF1F130-2396-C31B-2B1E-B92BCE372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76672"/>
            <a:ext cx="7827524" cy="2146789"/>
          </a:xfrm>
          <a:prstGeom prst="rect">
            <a:avLst/>
          </a:prstGeom>
        </p:spPr>
      </p:pic>
    </p:spTree>
    <p:extLst>
      <p:ext uri="{BB962C8B-B14F-4D97-AF65-F5344CB8AC3E}">
        <p14:creationId xmlns:p14="http://schemas.microsoft.com/office/powerpoint/2010/main" val="2650954438"/>
      </p:ext>
    </p:extLst>
  </p:cSld>
  <p:clrMapOvr>
    <a:masterClrMapping/>
  </p:clrMapOvr>
</p:sld>
</file>

<file path=ppt/theme/theme1.xml><?xml version="1.0" encoding="utf-8"?>
<a:theme xmlns:a="http://schemas.openxmlformats.org/drawingml/2006/main" name="Vorlage-Lehre-deutsch">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Vorlage-Lehre-deutsch</Template>
  <TotalTime>0</TotalTime>
  <Words>506</Words>
  <Application>Microsoft Office PowerPoint</Application>
  <PresentationFormat>Bildschirmpräsentation (4:3)</PresentationFormat>
  <Paragraphs>52</Paragraphs>
  <Slides>8</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Times New Roman</vt:lpstr>
      <vt:lpstr>UB Scala</vt:lpstr>
      <vt:lpstr>UB Scala Sans</vt:lpstr>
      <vt:lpstr>Wingdings</vt:lpstr>
      <vt:lpstr>Vorlage-Lehre-deutsch</vt:lpstr>
      <vt:lpstr>Central Student Advisory Service –   Support and Advisory Services for Students</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Studieren in Bamberg</dc:title>
  <dc:creator>Kanitz, Katharina</dc:creator>
  <dc:description>Vorlage erstellt durch:
Andreas Stadtmüller • Universität Bamberg • Dezernat Z/KOM • Corporate Design • 28.10.2010</dc:description>
  <cp:lastModifiedBy>Ostermann, Alexander</cp:lastModifiedBy>
  <cp:revision>39</cp:revision>
  <dcterms:created xsi:type="dcterms:W3CDTF">2023-03-15T13:18:42Z</dcterms:created>
  <dcterms:modified xsi:type="dcterms:W3CDTF">2025-10-01T10:02:04Z</dcterms:modified>
</cp:coreProperties>
</file>