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7A"/>
    <a:srgbClr val="336699"/>
    <a:srgbClr val="003366"/>
    <a:srgbClr val="2C58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64925" autoAdjust="0"/>
  </p:normalViewPr>
  <p:slideViewPr>
    <p:cSldViewPr>
      <p:cViewPr varScale="1">
        <p:scale>
          <a:sx n="127" d="100"/>
          <a:sy n="127" d="100"/>
        </p:scale>
        <p:origin x="10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1CAA58A-614C-0673-4212-4779C8A5673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Arial" charset="0"/>
              </a:defRPr>
            </a:lvl1pPr>
          </a:lstStyle>
          <a:p>
            <a:pPr>
              <a:defRPr/>
            </a:pPr>
            <a:endParaRPr lang="de-DE"/>
          </a:p>
        </p:txBody>
      </p:sp>
      <p:sp>
        <p:nvSpPr>
          <p:cNvPr id="3" name="Datumsplatzhalter 2">
            <a:extLst>
              <a:ext uri="{FF2B5EF4-FFF2-40B4-BE49-F238E27FC236}">
                <a16:creationId xmlns:a16="http://schemas.microsoft.com/office/drawing/2014/main" id="{444711A0-F2D9-A033-8C6A-94F5513D474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Arial" charset="0"/>
              </a:defRPr>
            </a:lvl1pPr>
          </a:lstStyle>
          <a:p>
            <a:pPr>
              <a:defRPr/>
            </a:pPr>
            <a:fld id="{22D54ACE-A18D-4581-A5FF-C36D70BCA709}" type="datetimeFigureOut">
              <a:rPr lang="de-DE"/>
              <a:pPr>
                <a:defRPr/>
              </a:pPr>
              <a:t>02.10.2025</a:t>
            </a:fld>
            <a:endParaRPr lang="de-DE"/>
          </a:p>
        </p:txBody>
      </p:sp>
      <p:sp>
        <p:nvSpPr>
          <p:cNvPr id="4" name="Folienbildplatzhalter 3">
            <a:extLst>
              <a:ext uri="{FF2B5EF4-FFF2-40B4-BE49-F238E27FC236}">
                <a16:creationId xmlns:a16="http://schemas.microsoft.com/office/drawing/2014/main" id="{B459EEC9-CDFD-4CDF-F5BE-2E882B844A9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CC4C8936-936C-E2BE-A70F-E44932C48F1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E5E42ECC-F858-CB26-4290-77795B49852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Arial" charset="0"/>
              </a:defRPr>
            </a:lvl1pPr>
          </a:lstStyle>
          <a:p>
            <a:pPr>
              <a:defRPr/>
            </a:pPr>
            <a:endParaRPr lang="de-DE"/>
          </a:p>
        </p:txBody>
      </p:sp>
      <p:sp>
        <p:nvSpPr>
          <p:cNvPr id="7" name="Foliennummernplatzhalter 6">
            <a:extLst>
              <a:ext uri="{FF2B5EF4-FFF2-40B4-BE49-F238E27FC236}">
                <a16:creationId xmlns:a16="http://schemas.microsoft.com/office/drawing/2014/main" id="{4F1ABBA7-7232-9491-F9E0-8744F2ADA8F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E316722-CE1F-47DB-809D-17DC1912387B}"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a:extLst>
              <a:ext uri="{FF2B5EF4-FFF2-40B4-BE49-F238E27FC236}">
                <a16:creationId xmlns:a16="http://schemas.microsoft.com/office/drawing/2014/main" id="{CAE80FE4-1859-9314-8F2B-2A3665608F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izenplatzhalter 2">
            <a:extLst>
              <a:ext uri="{FF2B5EF4-FFF2-40B4-BE49-F238E27FC236}">
                <a16:creationId xmlns:a16="http://schemas.microsoft.com/office/drawing/2014/main" id="{54036611-929E-52F4-C5DE-5BCCBE2CD2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DE" altLang="de-DE" sz="1600">
                <a:solidFill>
                  <a:srgbClr val="000000"/>
                </a:solidFill>
                <a:latin typeface="UB Scala Sans" panose="02000503050000020003" pitchFamily="2" charset="0"/>
              </a:rPr>
              <a:t>Hinweis:</a:t>
            </a:r>
          </a:p>
          <a:p>
            <a:pPr>
              <a:spcBef>
                <a:spcPct val="0"/>
              </a:spcBef>
            </a:pPr>
            <a:r>
              <a:rPr lang="de-DE" altLang="de-DE" sz="1600">
                <a:solidFill>
                  <a:srgbClr val="000000"/>
                </a:solidFill>
                <a:latin typeface="UB Scala Sans" panose="02000503050000020003" pitchFamily="2" charset="0"/>
              </a:rPr>
              <a:t> </a:t>
            </a:r>
          </a:p>
          <a:p>
            <a:pPr>
              <a:spcBef>
                <a:spcPct val="0"/>
              </a:spcBef>
            </a:pPr>
            <a:r>
              <a:rPr lang="de-DE" altLang="de-DE" b="1">
                <a:solidFill>
                  <a:srgbClr val="000000"/>
                </a:solidFill>
                <a:latin typeface="UB Scala Sans" panose="02000503050000020003" pitchFamily="2" charset="0"/>
              </a:rPr>
              <a:t>Anpassen der Fußzeile:</a:t>
            </a:r>
            <a:r>
              <a:rPr lang="de-DE" altLang="de-DE">
                <a:solidFill>
                  <a:srgbClr val="000000"/>
                </a:solidFill>
                <a:latin typeface="UB Scala Sans" panose="02000503050000020003" pitchFamily="2" charset="0"/>
              </a:rPr>
              <a:t> Die PowerPoint-Vorlagen weisen alle eine Fußzeile auf, die sich natürlich individuell anpassen lässt. Um z.B. den Titel des Vortrages und den Namen des Referenten einzutragen muss dazu der Hauptfolienmaster geändert werden. In PowerPoint 2007/2010 muss man dazu unter dem Menü-Punkt "Ansicht" den Button "Folienmaster" anklicken. Am linken Bildschirmrand wird dann die Liste der Masterfolien angezeigt. Der oberste ist der Hauptmaster in dem sich die Textfelder der Fußzeile problemlos ändern lassen.</a:t>
            </a:r>
          </a:p>
          <a:p>
            <a:pPr>
              <a:spcBef>
                <a:spcPct val="0"/>
              </a:spcBef>
            </a:pPr>
            <a:endParaRPr lang="de-DE" altLang="de-DE"/>
          </a:p>
        </p:txBody>
      </p:sp>
      <p:sp>
        <p:nvSpPr>
          <p:cNvPr id="4100" name="Foliennummernplatzhalter 3">
            <a:extLst>
              <a:ext uri="{FF2B5EF4-FFF2-40B4-BE49-F238E27FC236}">
                <a16:creationId xmlns:a16="http://schemas.microsoft.com/office/drawing/2014/main" id="{F558C7AA-A928-9DC3-8E46-4FA6C33E1B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608B59BC-7F81-44D6-B19E-86CAB1FD7A85}" type="slidenum">
              <a:rPr lang="de-DE" altLang="de-DE" sz="1200"/>
              <a:pPr eaLnBrk="1" hangingPunct="1"/>
              <a:t>1</a:t>
            </a:fld>
            <a:endParaRPr lang="de-DE" altLang="de-D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noFill/>
        </p:spPr>
        <p:txBody>
          <a:bodyPr/>
          <a:lstStyle/>
          <a:p>
            <a:r>
              <a:rPr lang="de-DE"/>
              <a:t>Mastertitelformat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49582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838200" y="1143000"/>
            <a:ext cx="7467600" cy="1143000"/>
          </a:xfrm>
        </p:spPr>
        <p:txBody>
          <a:bodyPr/>
          <a:lstStyle/>
          <a:p>
            <a:r>
              <a:rPr lang="de-DE"/>
              <a:t>Mastertitelformat bearbeiten</a:t>
            </a:r>
            <a:endParaRPr lang="de-DE" dirty="0"/>
          </a:p>
        </p:txBody>
      </p:sp>
      <p:sp>
        <p:nvSpPr>
          <p:cNvPr id="5" name="Inhaltsplatzhalter 2"/>
          <p:cNvSpPr>
            <a:spLocks noGrp="1"/>
          </p:cNvSpPr>
          <p:nvPr>
            <p:ph idx="1"/>
          </p:nvPr>
        </p:nvSpPr>
        <p:spPr>
          <a:xfrm>
            <a:off x="838200" y="2590800"/>
            <a:ext cx="7467600" cy="35528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61979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838200" y="1143000"/>
            <a:ext cx="7467600" cy="1143000"/>
          </a:xfrm>
        </p:spPr>
        <p:txBody>
          <a:bodyPr/>
          <a:lstStyle/>
          <a:p>
            <a:r>
              <a:rPr lang="de-DE"/>
              <a:t>Mastertitelformat bearbeiten</a:t>
            </a:r>
            <a:endParaRPr lang="de-DE" dirty="0"/>
          </a:p>
        </p:txBody>
      </p:sp>
      <p:sp>
        <p:nvSpPr>
          <p:cNvPr id="6" name="Inhaltsplatzhalter 2"/>
          <p:cNvSpPr>
            <a:spLocks noGrp="1"/>
          </p:cNvSpPr>
          <p:nvPr>
            <p:ph sz="half" idx="1"/>
          </p:nvPr>
        </p:nvSpPr>
        <p:spPr>
          <a:xfrm>
            <a:off x="83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2"/>
          </p:nvPr>
        </p:nvSpPr>
        <p:spPr>
          <a:xfrm>
            <a:off x="464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14389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457200" y="1131894"/>
            <a:ext cx="8229600" cy="1143000"/>
          </a:xfrm>
        </p:spPr>
        <p:txBody>
          <a:bodyPr/>
          <a:lstStyle>
            <a:lvl1pPr>
              <a:defRPr/>
            </a:lvl1pPr>
          </a:lstStyle>
          <a:p>
            <a:r>
              <a:rPr lang="de-DE"/>
              <a:t>Mastertitelformat bearbeiten</a:t>
            </a:r>
            <a:endParaRPr lang="de-DE" dirty="0"/>
          </a:p>
        </p:txBody>
      </p:sp>
      <p:sp>
        <p:nvSpPr>
          <p:cNvPr id="8" name="Textplatzhalter 2"/>
          <p:cNvSpPr>
            <a:spLocks noGrp="1"/>
          </p:cNvSpPr>
          <p:nvPr>
            <p:ph type="body" idx="1"/>
          </p:nvPr>
        </p:nvSpPr>
        <p:spPr>
          <a:xfrm>
            <a:off x="457200" y="2392369"/>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3"/>
          <p:cNvSpPr>
            <a:spLocks noGrp="1"/>
          </p:cNvSpPr>
          <p:nvPr>
            <p:ph sz="half" idx="2"/>
          </p:nvPr>
        </p:nvSpPr>
        <p:spPr>
          <a:xfrm>
            <a:off x="457200" y="3032131"/>
            <a:ext cx="4040188"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3"/>
          </p:nvPr>
        </p:nvSpPr>
        <p:spPr>
          <a:xfrm>
            <a:off x="4645025" y="2392369"/>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Inhaltsplatzhalter 5"/>
          <p:cNvSpPr>
            <a:spLocks noGrp="1"/>
          </p:cNvSpPr>
          <p:nvPr>
            <p:ph sz="quarter" idx="4"/>
          </p:nvPr>
        </p:nvSpPr>
        <p:spPr>
          <a:xfrm>
            <a:off x="4645025" y="3032131"/>
            <a:ext cx="4041775"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83114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22868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15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0" y="1004911"/>
            <a:ext cx="3008313" cy="1162050"/>
          </a:xfrm>
        </p:spPr>
        <p:txBody>
          <a:bodyPr anchor="b"/>
          <a:lstStyle>
            <a:lvl1pPr algn="l">
              <a:defRPr sz="2000" b="1"/>
            </a:lvl1pPr>
          </a:lstStyle>
          <a:p>
            <a:r>
              <a:rPr lang="de-DE"/>
              <a:t>Mastertitelformat bearbeiten</a:t>
            </a:r>
            <a:endParaRPr lang="de-DE" dirty="0"/>
          </a:p>
        </p:txBody>
      </p:sp>
      <p:sp>
        <p:nvSpPr>
          <p:cNvPr id="6" name="Inhaltsplatzhalter 2"/>
          <p:cNvSpPr>
            <a:spLocks noGrp="1"/>
          </p:cNvSpPr>
          <p:nvPr>
            <p:ph idx="1"/>
          </p:nvPr>
        </p:nvSpPr>
        <p:spPr>
          <a:xfrm>
            <a:off x="3575050" y="1000108"/>
            <a:ext cx="5111750" cy="528641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3"/>
          <p:cNvSpPr>
            <a:spLocks noGrp="1"/>
          </p:cNvSpPr>
          <p:nvPr>
            <p:ph type="body" sz="half" idx="2"/>
          </p:nvPr>
        </p:nvSpPr>
        <p:spPr>
          <a:xfrm>
            <a:off x="457200" y="2166961"/>
            <a:ext cx="3008313" cy="41195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79153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5" name="Inhaltsplatzhalter 4"/>
          <p:cNvSpPr>
            <a:spLocks noGrp="1"/>
          </p:cNvSpPr>
          <p:nvPr>
            <p:ph idx="1"/>
          </p:nvPr>
        </p:nvSpPr>
        <p:spPr>
          <a:xfrm>
            <a:off x="838200" y="2590800"/>
            <a:ext cx="7467600" cy="3552825"/>
          </a:xfrm>
        </p:spPr>
        <p:txBody>
          <a:bodyPr/>
          <a:lstStyle/>
          <a:p>
            <a:pPr lvl="0"/>
            <a:r>
              <a:rPr lang="de-DE"/>
              <a:t>Mastertextformat bearbeiten</a:t>
            </a:r>
          </a:p>
        </p:txBody>
      </p:sp>
    </p:spTree>
    <p:extLst>
      <p:ext uri="{BB962C8B-B14F-4D97-AF65-F5344CB8AC3E}">
        <p14:creationId xmlns:p14="http://schemas.microsoft.com/office/powerpoint/2010/main" val="219320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endParaRPr lang="de-DE" dirty="0"/>
          </a:p>
        </p:txBody>
      </p:sp>
      <p:sp>
        <p:nvSpPr>
          <p:cNvPr id="6" name="Bildplatzhalter 2"/>
          <p:cNvSpPr>
            <a:spLocks noGrp="1"/>
          </p:cNvSpPr>
          <p:nvPr>
            <p:ph type="pic" idx="1"/>
          </p:nvPr>
        </p:nvSpPr>
        <p:spPr>
          <a:xfrm>
            <a:off x="1792288" y="1142983"/>
            <a:ext cx="5486400" cy="358459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71001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6" descr="ub-cd-ppt-back02-5_grau.gif">
            <a:extLst>
              <a:ext uri="{FF2B5EF4-FFF2-40B4-BE49-F238E27FC236}">
                <a16:creationId xmlns:a16="http://schemas.microsoft.com/office/drawing/2014/main" id="{EF5B8EF2-D7AF-459F-D083-BBAC6527C53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afik 7" descr="ub-cd-ppt-back02-5.gif">
            <a:extLst>
              <a:ext uri="{FF2B5EF4-FFF2-40B4-BE49-F238E27FC236}">
                <a16:creationId xmlns:a16="http://schemas.microsoft.com/office/drawing/2014/main" id="{C106C1D2-73A6-EC1E-54EB-BED362AB6BD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B1DA2A6A-30AD-A8A2-6B1B-3BBE139BEF57}"/>
              </a:ext>
            </a:extLst>
          </p:cNvPr>
          <p:cNvSpPr>
            <a:spLocks noGrp="1" noChangeArrowheads="1"/>
          </p:cNvSpPr>
          <p:nvPr>
            <p:ph type="title"/>
          </p:nvPr>
        </p:nvSpPr>
        <p:spPr bwMode="auto">
          <a:xfrm>
            <a:off x="838200" y="114300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a:t>
            </a:r>
            <a:br>
              <a:rPr lang="de-DE" altLang="de-DE"/>
            </a:br>
            <a:r>
              <a:rPr lang="de-DE" altLang="de-DE"/>
              <a:t>zu bearbeiten</a:t>
            </a:r>
          </a:p>
        </p:txBody>
      </p:sp>
      <p:sp>
        <p:nvSpPr>
          <p:cNvPr id="1029" name="Rectangle 3">
            <a:extLst>
              <a:ext uri="{FF2B5EF4-FFF2-40B4-BE49-F238E27FC236}">
                <a16:creationId xmlns:a16="http://schemas.microsoft.com/office/drawing/2014/main" id="{EE89217B-8DD8-78E5-86AB-3E0A2495F5E3}"/>
              </a:ext>
            </a:extLst>
          </p:cNvPr>
          <p:cNvSpPr>
            <a:spLocks noGrp="1" noChangeArrowheads="1"/>
          </p:cNvSpPr>
          <p:nvPr>
            <p:ph type="body" idx="1"/>
          </p:nvPr>
        </p:nvSpPr>
        <p:spPr bwMode="auto">
          <a:xfrm>
            <a:off x="838200" y="2590800"/>
            <a:ext cx="746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0" name="Rectangle 23">
            <a:extLst>
              <a:ext uri="{FF2B5EF4-FFF2-40B4-BE49-F238E27FC236}">
                <a16:creationId xmlns:a16="http://schemas.microsoft.com/office/drawing/2014/main" id="{461439FA-8743-3AF0-4000-726783CF9C35}"/>
              </a:ext>
            </a:extLst>
          </p:cNvPr>
          <p:cNvSpPr>
            <a:spLocks noChangeArrowheads="1"/>
          </p:cNvSpPr>
          <p:nvPr/>
        </p:nvSpPr>
        <p:spPr bwMode="auto">
          <a:xfrm>
            <a:off x="7924800" y="6557963"/>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a:solidFill>
                  <a:srgbClr val="00407A"/>
                </a:solidFill>
                <a:latin typeface="Arial" panose="020B0604020202020204" pitchFamily="34" charset="0"/>
              </a:rPr>
              <a:t>S. </a:t>
            </a:r>
            <a:fld id="{C1D91182-7A7D-4E2F-8EB1-2886C963A1DB}" type="slidenum">
              <a:rPr lang="de-DE" altLang="de-DE" sz="900">
                <a:solidFill>
                  <a:srgbClr val="00407A"/>
                </a:solidFill>
                <a:latin typeface="Arial" panose="020B0604020202020204" pitchFamily="34" charset="0"/>
              </a:rPr>
              <a:pPr algn="r" eaLnBrk="1" hangingPunct="1"/>
              <a:t>‹Nr.›</a:t>
            </a:fld>
            <a:endParaRPr lang="de-DE" altLang="de-DE" sz="900">
              <a:solidFill>
                <a:srgbClr val="00407A"/>
              </a:solidFill>
              <a:latin typeface="Arial" panose="020B0604020202020204" pitchFamily="34" charset="0"/>
            </a:endParaRPr>
          </a:p>
        </p:txBody>
      </p:sp>
      <p:sp>
        <p:nvSpPr>
          <p:cNvPr id="1031" name="Rectangle 23">
            <a:extLst>
              <a:ext uri="{FF2B5EF4-FFF2-40B4-BE49-F238E27FC236}">
                <a16:creationId xmlns:a16="http://schemas.microsoft.com/office/drawing/2014/main" id="{FB967581-1E32-9EC0-BF7D-BF570DB665C8}"/>
              </a:ext>
            </a:extLst>
          </p:cNvPr>
          <p:cNvSpPr>
            <a:spLocks noChangeArrowheads="1"/>
          </p:cNvSpPr>
          <p:nvPr/>
        </p:nvSpPr>
        <p:spPr bwMode="auto">
          <a:xfrm>
            <a:off x="152400" y="6557963"/>
            <a:ext cx="7543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de-DE" altLang="de-DE" sz="900">
                <a:solidFill>
                  <a:srgbClr val="00407A"/>
                </a:solidFill>
                <a:latin typeface="Arial" panose="020B0604020202020204" pitchFamily="34" charset="0"/>
              </a:rPr>
              <a:t>Thema | Name | Fachbereich/Lehrstuhl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hyperlink" Target="https://www.uni-bamberg.de/bafbs/"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4" descr="ub-cd-ppt-back02-5-g_grau.gif">
            <a:extLst>
              <a:ext uri="{FF2B5EF4-FFF2-40B4-BE49-F238E27FC236}">
                <a16:creationId xmlns:a16="http://schemas.microsoft.com/office/drawing/2014/main" id="{25417657-2AB3-BEB2-B274-682D822506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Grafik 4" descr="ub-cd-ppt-back02-1-2.gif">
            <a:extLst>
              <a:ext uri="{FF2B5EF4-FFF2-40B4-BE49-F238E27FC236}">
                <a16:creationId xmlns:a16="http://schemas.microsoft.com/office/drawing/2014/main" id="{E7715892-6E87-F6E2-16FD-0CC6AEF0F7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hidden">
          <a:xfrm>
            <a:off x="32060" y="-3005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a:extLst>
              <a:ext uri="{FF2B5EF4-FFF2-40B4-BE49-F238E27FC236}">
                <a16:creationId xmlns:a16="http://schemas.microsoft.com/office/drawing/2014/main" id="{062B205F-4743-E9B4-90CA-21D177BCCB30}"/>
              </a:ext>
            </a:extLst>
          </p:cNvPr>
          <p:cNvSpPr>
            <a:spLocks noGrp="1" noChangeArrowheads="1"/>
          </p:cNvSpPr>
          <p:nvPr>
            <p:ph type="ctrTitle"/>
          </p:nvPr>
        </p:nvSpPr>
        <p:spPr>
          <a:xfrm>
            <a:off x="1331640" y="1988841"/>
            <a:ext cx="6048672" cy="2088232"/>
          </a:xfrm>
        </p:spPr>
        <p:txBody>
          <a:bodyPr/>
          <a:lstStyle/>
          <a:p>
            <a:pPr algn="ctr"/>
            <a:r>
              <a:rPr lang="de-DE" altLang="de-DE" sz="3600" b="1" dirty="0">
                <a:latin typeface="Arial" panose="020B0604020202020204" pitchFamily="34" charset="0"/>
                <a:cs typeface="Arial" panose="020B0604020202020204" pitchFamily="34" charset="0"/>
              </a:rPr>
              <a:t>Kontaktstelle </a:t>
            </a:r>
            <a:br>
              <a:rPr lang="de-DE" altLang="de-DE" sz="3600" b="1" dirty="0">
                <a:latin typeface="Arial" panose="020B0604020202020204" pitchFamily="34" charset="0"/>
                <a:cs typeface="Arial" panose="020B0604020202020204" pitchFamily="34" charset="0"/>
              </a:rPr>
            </a:br>
            <a:r>
              <a:rPr lang="de-DE" altLang="de-DE" sz="3600" b="1" dirty="0">
                <a:latin typeface="Arial" panose="020B0604020202020204" pitchFamily="34" charset="0"/>
                <a:cs typeface="Arial" panose="020B0604020202020204" pitchFamily="34" charset="0"/>
              </a:rPr>
              <a:t>Studium und Behinderung</a:t>
            </a:r>
          </a:p>
        </p:txBody>
      </p:sp>
      <p:sp>
        <p:nvSpPr>
          <p:cNvPr id="2053" name="Rectangle 3">
            <a:extLst>
              <a:ext uri="{FF2B5EF4-FFF2-40B4-BE49-F238E27FC236}">
                <a16:creationId xmlns:a16="http://schemas.microsoft.com/office/drawing/2014/main" id="{09A601C7-D27B-DF0D-F15F-26864302ECE7}"/>
              </a:ext>
            </a:extLst>
          </p:cNvPr>
          <p:cNvSpPr>
            <a:spLocks noGrp="1" noChangeArrowheads="1"/>
          </p:cNvSpPr>
          <p:nvPr>
            <p:ph type="subTitle" idx="1"/>
          </p:nvPr>
        </p:nvSpPr>
        <p:spPr>
          <a:xfrm>
            <a:off x="1763688" y="3861048"/>
            <a:ext cx="6192688" cy="1409587"/>
          </a:xfrm>
        </p:spPr>
        <p:txBody>
          <a:bodyPr anchor="ctr"/>
          <a:lstStyle/>
          <a:p>
            <a:pPr algn="l"/>
            <a:r>
              <a:rPr lang="en-US" sz="2000" i="1" dirty="0">
                <a:solidFill>
                  <a:schemeClr val="tx2"/>
                </a:solidFill>
                <a:ea typeface="Calibri" panose="020F0502020204030204" pitchFamily="34" charset="0"/>
                <a:cs typeface="Times New Roman" panose="02020603050405020304" pitchFamily="18" charset="0"/>
              </a:rPr>
              <a:t>Studying at the University of Bamberg with a disability and/or chronic illness</a:t>
            </a:r>
            <a:endParaRPr lang="de-DE" altLang="de-DE" sz="2000" i="1" dirty="0">
              <a:solidFill>
                <a:srgbClr val="00407A"/>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B2C954EF-CBBC-DFAA-B53B-4E5013DECD66}"/>
              </a:ext>
            </a:extLst>
          </p:cNvPr>
          <p:cNvPicPr>
            <a:picLocks noChangeAspect="1"/>
          </p:cNvPicPr>
          <p:nvPr/>
        </p:nvPicPr>
        <p:blipFill>
          <a:blip r:embed="rId5"/>
          <a:stretch>
            <a:fillRect/>
          </a:stretch>
        </p:blipFill>
        <p:spPr>
          <a:xfrm>
            <a:off x="5557670" y="5013177"/>
            <a:ext cx="3498804" cy="184482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BCFD2-F5DD-2834-8CA5-ED52EBB31FCF}"/>
              </a:ext>
            </a:extLst>
          </p:cNvPr>
          <p:cNvSpPr>
            <a:spLocks noGrp="1"/>
          </p:cNvSpPr>
          <p:nvPr>
            <p:ph type="title"/>
          </p:nvPr>
        </p:nvSpPr>
        <p:spPr>
          <a:xfrm>
            <a:off x="838200" y="1042930"/>
            <a:ext cx="7467600" cy="1143000"/>
          </a:xfrm>
        </p:spPr>
        <p:txBody>
          <a:bodyPr/>
          <a:lstStyle/>
          <a:p>
            <a:r>
              <a:rPr lang="de-DE" b="1" dirty="0"/>
              <a:t>Target </a:t>
            </a:r>
            <a:r>
              <a:rPr lang="de-DE" b="1" dirty="0" err="1"/>
              <a:t>group</a:t>
            </a:r>
            <a:r>
              <a:rPr lang="de-DE" dirty="0"/>
              <a:t> </a:t>
            </a:r>
          </a:p>
        </p:txBody>
      </p:sp>
      <p:sp>
        <p:nvSpPr>
          <p:cNvPr id="3" name="Inhaltsplatzhalter 2">
            <a:extLst>
              <a:ext uri="{FF2B5EF4-FFF2-40B4-BE49-F238E27FC236}">
                <a16:creationId xmlns:a16="http://schemas.microsoft.com/office/drawing/2014/main" id="{8DD7A9E7-985D-19B8-70FE-5EDBB560A654}"/>
              </a:ext>
            </a:extLst>
          </p:cNvPr>
          <p:cNvSpPr>
            <a:spLocks noGrp="1"/>
          </p:cNvSpPr>
          <p:nvPr>
            <p:ph idx="1"/>
          </p:nvPr>
        </p:nvSpPr>
        <p:spPr>
          <a:xfrm>
            <a:off x="838200" y="2276872"/>
            <a:ext cx="7467600" cy="3866772"/>
          </a:xfrm>
        </p:spPr>
        <p:txBody>
          <a:bodyPr/>
          <a:lstStyle/>
          <a:p>
            <a:pPr>
              <a:lnSpc>
                <a:spcPct val="107000"/>
              </a:lnSpc>
              <a:spcAft>
                <a:spcPts val="800"/>
              </a:spcAft>
            </a:pPr>
            <a:r>
              <a:rPr lang="de-DE" sz="2000" dirty="0" err="1">
                <a:ea typeface="Calibri" panose="020F0502020204030204" pitchFamily="34" charset="0"/>
                <a:cs typeface="Times New Roman" panose="02020603050405020304" pitchFamily="18" charset="0"/>
              </a:rPr>
              <a:t>Students</a:t>
            </a:r>
            <a:r>
              <a:rPr lang="de-DE" sz="2000" dirty="0">
                <a:ea typeface="Calibri" panose="020F0502020204030204" pitchFamily="34" charset="0"/>
                <a:cs typeface="Times New Roman" panose="02020603050405020304" pitchFamily="18" charset="0"/>
              </a:rPr>
              <a:t> </a:t>
            </a:r>
            <a:r>
              <a:rPr lang="de-DE" sz="2000" dirty="0" err="1">
                <a:ea typeface="Calibri" panose="020F0502020204030204" pitchFamily="34" charset="0"/>
                <a:cs typeface="Times New Roman" panose="02020603050405020304" pitchFamily="18" charset="0"/>
              </a:rPr>
              <a:t>with</a:t>
            </a:r>
            <a:r>
              <a:rPr lang="de-DE" sz="2000" dirty="0">
                <a:ea typeface="Calibri" panose="020F0502020204030204" pitchFamily="34" charset="0"/>
                <a:cs typeface="Times New Roman" panose="02020603050405020304" pitchFamily="18" charset="0"/>
              </a:rPr>
              <a:t> </a:t>
            </a:r>
            <a:r>
              <a:rPr lang="de-DE" sz="2000" dirty="0" err="1">
                <a:ea typeface="Calibri" panose="020F0502020204030204" pitchFamily="34" charset="0"/>
                <a:cs typeface="Times New Roman" panose="02020603050405020304" pitchFamily="18" charset="0"/>
              </a:rPr>
              <a:t>disabilities</a:t>
            </a:r>
            <a:r>
              <a:rPr lang="de-DE" sz="2000" dirty="0">
                <a:ea typeface="Calibri" panose="020F0502020204030204" pitchFamily="34" charset="0"/>
                <a:cs typeface="Times New Roman" panose="02020603050405020304" pitchFamily="18" charset="0"/>
              </a:rPr>
              <a:t> </a:t>
            </a:r>
            <a:r>
              <a:rPr lang="de-DE" sz="2000" dirty="0"/>
              <a:t>(e.g. limited </a:t>
            </a:r>
            <a:r>
              <a:rPr lang="de-DE" sz="2000" dirty="0" err="1"/>
              <a:t>mobility</a:t>
            </a:r>
            <a:r>
              <a:rPr lang="de-DE" sz="2000" dirty="0"/>
              <a:t>, </a:t>
            </a:r>
            <a:r>
              <a:rPr lang="de-DE" sz="2000" dirty="0" err="1"/>
              <a:t>hearing</a:t>
            </a:r>
            <a:r>
              <a:rPr lang="de-DE" sz="2000" dirty="0"/>
              <a:t> and </a:t>
            </a:r>
            <a:r>
              <a:rPr lang="de-DE" sz="2000" dirty="0" err="1"/>
              <a:t>visual</a:t>
            </a:r>
            <a:r>
              <a:rPr lang="de-DE" sz="2000" dirty="0"/>
              <a:t> </a:t>
            </a:r>
            <a:r>
              <a:rPr lang="de-DE" sz="2000" dirty="0" err="1"/>
              <a:t>impairments</a:t>
            </a:r>
            <a:r>
              <a:rPr lang="de-DE" sz="2000" dirty="0"/>
              <a:t>) and </a:t>
            </a:r>
            <a:r>
              <a:rPr lang="de-DE" sz="2000" dirty="0" err="1"/>
              <a:t>chronic</a:t>
            </a:r>
            <a:r>
              <a:rPr lang="de-DE" sz="2000" dirty="0"/>
              <a:t> </a:t>
            </a:r>
            <a:r>
              <a:rPr lang="de-DE" sz="2000" dirty="0" err="1"/>
              <a:t>illnesses</a:t>
            </a:r>
            <a:r>
              <a:rPr lang="de-DE" sz="2000" dirty="0"/>
              <a:t> (e.g. </a:t>
            </a:r>
            <a:r>
              <a:rPr lang="de-DE" sz="2000" dirty="0" err="1"/>
              <a:t>diabetes</a:t>
            </a:r>
            <a:r>
              <a:rPr lang="de-DE" sz="2000" dirty="0"/>
              <a:t>, </a:t>
            </a:r>
            <a:r>
              <a:rPr lang="de-DE" sz="2000" dirty="0" err="1"/>
              <a:t>epilepsy</a:t>
            </a:r>
            <a:r>
              <a:rPr lang="de-DE" sz="2000" dirty="0"/>
              <a:t>, </a:t>
            </a:r>
            <a:r>
              <a:rPr lang="de-DE" sz="2000" dirty="0" err="1"/>
              <a:t>asthma</a:t>
            </a:r>
            <a:r>
              <a:rPr lang="de-DE" sz="2000" dirty="0"/>
              <a:t>, </a:t>
            </a:r>
            <a:r>
              <a:rPr lang="de-DE" sz="2000" dirty="0" err="1"/>
              <a:t>rheumatism</a:t>
            </a:r>
            <a:r>
              <a:rPr lang="de-DE" sz="2000" dirty="0"/>
              <a:t>) </a:t>
            </a:r>
          </a:p>
          <a:p>
            <a:pPr>
              <a:lnSpc>
                <a:spcPct val="107000"/>
              </a:lnSpc>
              <a:spcAft>
                <a:spcPts val="800"/>
              </a:spcAft>
            </a:pPr>
            <a:r>
              <a:rPr lang="de-DE" sz="2000" dirty="0" err="1"/>
              <a:t>Acutely</a:t>
            </a:r>
            <a:r>
              <a:rPr lang="de-DE" sz="2000" dirty="0"/>
              <a:t> </a:t>
            </a:r>
            <a:r>
              <a:rPr lang="de-DE" sz="2000" dirty="0" err="1"/>
              <a:t>ill</a:t>
            </a:r>
            <a:r>
              <a:rPr lang="de-DE" sz="2000" dirty="0"/>
              <a:t> </a:t>
            </a:r>
            <a:r>
              <a:rPr lang="de-DE" sz="2000" dirty="0" err="1"/>
              <a:t>students</a:t>
            </a:r>
            <a:r>
              <a:rPr lang="de-DE" sz="2000" dirty="0"/>
              <a:t> (e.g. arm </a:t>
            </a:r>
            <a:r>
              <a:rPr lang="de-DE" sz="2000" dirty="0" err="1"/>
              <a:t>fracture</a:t>
            </a:r>
            <a:r>
              <a:rPr lang="de-DE" sz="2000" dirty="0"/>
              <a:t> after </a:t>
            </a:r>
            <a:r>
              <a:rPr lang="de-DE" sz="2000" dirty="0" err="1"/>
              <a:t>accident</a:t>
            </a:r>
            <a:r>
              <a:rPr lang="de-DE" sz="2000" dirty="0"/>
              <a:t>)</a:t>
            </a:r>
          </a:p>
          <a:p>
            <a:pPr>
              <a:lnSpc>
                <a:spcPct val="107000"/>
              </a:lnSpc>
              <a:spcAft>
                <a:spcPts val="800"/>
              </a:spcAft>
            </a:pPr>
            <a:r>
              <a:rPr lang="de-DE" sz="2000" dirty="0" err="1"/>
              <a:t>Mentally</a:t>
            </a:r>
            <a:r>
              <a:rPr lang="de-DE" sz="2000" dirty="0"/>
              <a:t> </a:t>
            </a:r>
            <a:r>
              <a:rPr lang="de-DE" sz="2000" dirty="0" err="1"/>
              <a:t>ill</a:t>
            </a:r>
            <a:r>
              <a:rPr lang="de-DE" sz="2000" dirty="0"/>
              <a:t> </a:t>
            </a:r>
            <a:r>
              <a:rPr lang="de-DE" sz="2000" dirty="0" err="1"/>
              <a:t>students</a:t>
            </a:r>
            <a:r>
              <a:rPr lang="de-DE" sz="2000" dirty="0"/>
              <a:t> (e.g. </a:t>
            </a:r>
            <a:r>
              <a:rPr lang="de-DE" sz="2000" dirty="0" err="1"/>
              <a:t>anxiety</a:t>
            </a:r>
            <a:r>
              <a:rPr lang="de-DE" sz="2000" dirty="0"/>
              <a:t> </a:t>
            </a:r>
            <a:r>
              <a:rPr lang="de-DE" sz="2000" dirty="0" err="1"/>
              <a:t>disorders</a:t>
            </a:r>
            <a:r>
              <a:rPr lang="de-DE" sz="2000" dirty="0"/>
              <a:t> </a:t>
            </a:r>
            <a:r>
              <a:rPr lang="de-DE" sz="2000" dirty="0" err="1"/>
              <a:t>or</a:t>
            </a:r>
            <a:r>
              <a:rPr lang="de-DE" sz="2000" dirty="0"/>
              <a:t> </a:t>
            </a:r>
            <a:r>
              <a:rPr lang="de-DE" sz="2000" dirty="0" err="1"/>
              <a:t>depression</a:t>
            </a:r>
            <a:r>
              <a:rPr lang="de-DE" sz="2000" dirty="0"/>
              <a:t>)</a:t>
            </a:r>
          </a:p>
          <a:p>
            <a:pPr>
              <a:lnSpc>
                <a:spcPct val="107000"/>
              </a:lnSpc>
              <a:spcAft>
                <a:spcPts val="800"/>
              </a:spcAft>
            </a:pPr>
            <a:r>
              <a:rPr lang="de-DE" sz="2000" dirty="0" err="1"/>
              <a:t>Students</a:t>
            </a:r>
            <a:r>
              <a:rPr lang="de-DE" sz="2000" dirty="0"/>
              <a:t> </a:t>
            </a:r>
            <a:r>
              <a:rPr lang="de-DE" sz="2000" dirty="0" err="1"/>
              <a:t>with</a:t>
            </a:r>
            <a:r>
              <a:rPr lang="de-DE" sz="2000" dirty="0"/>
              <a:t> ADHS, </a:t>
            </a:r>
            <a:r>
              <a:rPr lang="de-DE" sz="2000" dirty="0" err="1"/>
              <a:t>dyslexia</a:t>
            </a:r>
            <a:r>
              <a:rPr lang="de-DE" sz="2000" dirty="0"/>
              <a:t> and </a:t>
            </a:r>
            <a:r>
              <a:rPr lang="de-DE" sz="2000" dirty="0" err="1"/>
              <a:t>dyscalculia</a:t>
            </a:r>
            <a:endParaRPr lang="de-DE" sz="2000" dirty="0"/>
          </a:p>
          <a:p>
            <a:pPr>
              <a:lnSpc>
                <a:spcPct val="107000"/>
              </a:lnSpc>
              <a:spcAft>
                <a:spcPts val="800"/>
              </a:spcAft>
            </a:pPr>
            <a:endParaRPr lang="de-DE" sz="2000" dirty="0">
              <a:solidFill>
                <a:srgbClr val="003366"/>
              </a:solidFill>
            </a:endParaRPr>
          </a:p>
          <a:p>
            <a:pPr marL="0" indent="0">
              <a:lnSpc>
                <a:spcPct val="107000"/>
              </a:lnSpc>
              <a:spcAft>
                <a:spcPts val="800"/>
              </a:spcAft>
              <a:buNone/>
            </a:pPr>
            <a:r>
              <a:rPr lang="de-DE" sz="2000" dirty="0" err="1">
                <a:solidFill>
                  <a:srgbClr val="00407A"/>
                </a:solidFill>
              </a:rPr>
              <a:t>If</a:t>
            </a:r>
            <a:r>
              <a:rPr lang="de-DE" sz="2000" dirty="0">
                <a:solidFill>
                  <a:srgbClr val="00407A"/>
                </a:solidFill>
              </a:rPr>
              <a:t> </a:t>
            </a:r>
            <a:r>
              <a:rPr lang="de-DE" sz="2000" dirty="0" err="1">
                <a:solidFill>
                  <a:srgbClr val="00407A"/>
                </a:solidFill>
              </a:rPr>
              <a:t>you</a:t>
            </a:r>
            <a:r>
              <a:rPr lang="de-DE" sz="2000" dirty="0">
                <a:solidFill>
                  <a:srgbClr val="00407A"/>
                </a:solidFill>
              </a:rPr>
              <a:t> </a:t>
            </a:r>
            <a:r>
              <a:rPr lang="de-DE" sz="2000" dirty="0" err="1">
                <a:solidFill>
                  <a:srgbClr val="00407A"/>
                </a:solidFill>
              </a:rPr>
              <a:t>have</a:t>
            </a:r>
            <a:r>
              <a:rPr lang="de-DE" sz="2000" dirty="0">
                <a:solidFill>
                  <a:srgbClr val="00407A"/>
                </a:solidFill>
              </a:rPr>
              <a:t> </a:t>
            </a:r>
            <a:r>
              <a:rPr lang="de-DE" sz="2000" dirty="0" err="1">
                <a:solidFill>
                  <a:srgbClr val="00407A"/>
                </a:solidFill>
              </a:rPr>
              <a:t>been</a:t>
            </a:r>
            <a:r>
              <a:rPr lang="de-DE" sz="2000" dirty="0">
                <a:solidFill>
                  <a:srgbClr val="00407A"/>
                </a:solidFill>
              </a:rPr>
              <a:t> </a:t>
            </a:r>
            <a:r>
              <a:rPr lang="de-DE" sz="2000" dirty="0" err="1">
                <a:solidFill>
                  <a:srgbClr val="00407A"/>
                </a:solidFill>
              </a:rPr>
              <a:t>ill</a:t>
            </a:r>
            <a:r>
              <a:rPr lang="de-DE" sz="2000" dirty="0">
                <a:solidFill>
                  <a:srgbClr val="00407A"/>
                </a:solidFill>
              </a:rPr>
              <a:t> </a:t>
            </a:r>
            <a:r>
              <a:rPr lang="de-DE" sz="2000" dirty="0" err="1">
                <a:solidFill>
                  <a:srgbClr val="00407A"/>
                </a:solidFill>
              </a:rPr>
              <a:t>for</a:t>
            </a:r>
            <a:r>
              <a:rPr lang="de-DE" sz="2000" dirty="0">
                <a:solidFill>
                  <a:srgbClr val="00407A"/>
                </a:solidFill>
              </a:rPr>
              <a:t> </a:t>
            </a:r>
            <a:r>
              <a:rPr lang="de-DE" sz="2000" dirty="0" err="1">
                <a:solidFill>
                  <a:srgbClr val="00407A"/>
                </a:solidFill>
              </a:rPr>
              <a:t>longer</a:t>
            </a:r>
            <a:r>
              <a:rPr lang="de-DE" sz="2000" dirty="0">
                <a:solidFill>
                  <a:srgbClr val="00407A"/>
                </a:solidFill>
              </a:rPr>
              <a:t> </a:t>
            </a:r>
            <a:r>
              <a:rPr lang="de-DE" sz="2000" dirty="0" err="1">
                <a:solidFill>
                  <a:srgbClr val="00407A"/>
                </a:solidFill>
              </a:rPr>
              <a:t>than</a:t>
            </a:r>
            <a:r>
              <a:rPr lang="de-DE" sz="2000" dirty="0">
                <a:solidFill>
                  <a:srgbClr val="00407A"/>
                </a:solidFill>
              </a:rPr>
              <a:t> </a:t>
            </a:r>
            <a:r>
              <a:rPr lang="de-DE" sz="2000" dirty="0" err="1">
                <a:solidFill>
                  <a:srgbClr val="00407A"/>
                </a:solidFill>
              </a:rPr>
              <a:t>six</a:t>
            </a:r>
            <a:r>
              <a:rPr lang="de-DE" sz="2000" dirty="0">
                <a:solidFill>
                  <a:srgbClr val="00407A"/>
                </a:solidFill>
              </a:rPr>
              <a:t> </a:t>
            </a:r>
            <a:r>
              <a:rPr lang="de-DE" sz="2000" dirty="0" err="1">
                <a:solidFill>
                  <a:srgbClr val="00407A"/>
                </a:solidFill>
              </a:rPr>
              <a:t>months</a:t>
            </a:r>
            <a:r>
              <a:rPr lang="de-DE" sz="2000" dirty="0">
                <a:solidFill>
                  <a:srgbClr val="00407A"/>
                </a:solidFill>
              </a:rPr>
              <a:t>, </a:t>
            </a:r>
            <a:r>
              <a:rPr lang="de-DE" sz="2000" dirty="0" err="1">
                <a:solidFill>
                  <a:srgbClr val="00407A"/>
                </a:solidFill>
              </a:rPr>
              <a:t>you</a:t>
            </a:r>
            <a:r>
              <a:rPr lang="de-DE" sz="2000" dirty="0">
                <a:solidFill>
                  <a:srgbClr val="00407A"/>
                </a:solidFill>
              </a:rPr>
              <a:t> </a:t>
            </a:r>
            <a:r>
              <a:rPr lang="de-DE" sz="2000" dirty="0" err="1">
                <a:solidFill>
                  <a:srgbClr val="00407A"/>
                </a:solidFill>
              </a:rPr>
              <a:t>can</a:t>
            </a:r>
            <a:r>
              <a:rPr lang="de-DE" sz="2000" dirty="0">
                <a:solidFill>
                  <a:srgbClr val="00407A"/>
                </a:solidFill>
              </a:rPr>
              <a:t> </a:t>
            </a:r>
            <a:r>
              <a:rPr lang="de-DE" sz="2000" dirty="0" err="1">
                <a:solidFill>
                  <a:srgbClr val="00407A"/>
                </a:solidFill>
              </a:rPr>
              <a:t>receive</a:t>
            </a:r>
            <a:r>
              <a:rPr lang="de-DE" sz="2000" dirty="0">
                <a:solidFill>
                  <a:srgbClr val="00407A"/>
                </a:solidFill>
              </a:rPr>
              <a:t> </a:t>
            </a:r>
            <a:r>
              <a:rPr lang="de-DE" sz="2000" dirty="0" err="1">
                <a:solidFill>
                  <a:srgbClr val="00407A"/>
                </a:solidFill>
              </a:rPr>
              <a:t>compensation</a:t>
            </a:r>
            <a:r>
              <a:rPr lang="de-DE" sz="2000" dirty="0">
                <a:solidFill>
                  <a:srgbClr val="00407A"/>
                </a:solidFill>
              </a:rPr>
              <a:t> </a:t>
            </a:r>
            <a:r>
              <a:rPr lang="de-DE" sz="2000" dirty="0" err="1">
                <a:solidFill>
                  <a:srgbClr val="00407A"/>
                </a:solidFill>
              </a:rPr>
              <a:t>for</a:t>
            </a:r>
            <a:r>
              <a:rPr lang="de-DE" sz="2000" dirty="0">
                <a:solidFill>
                  <a:srgbClr val="00407A"/>
                </a:solidFill>
              </a:rPr>
              <a:t> </a:t>
            </a:r>
            <a:r>
              <a:rPr lang="de-DE" sz="2000" dirty="0" err="1">
                <a:solidFill>
                  <a:srgbClr val="00407A"/>
                </a:solidFill>
              </a:rPr>
              <a:t>disadvantages</a:t>
            </a:r>
            <a:r>
              <a:rPr lang="de-DE" sz="2000" dirty="0">
                <a:solidFill>
                  <a:srgbClr val="00407A"/>
                </a:solidFill>
              </a:rPr>
              <a:t> </a:t>
            </a:r>
            <a:r>
              <a:rPr lang="de-DE" sz="2000" dirty="0" err="1">
                <a:solidFill>
                  <a:srgbClr val="00407A"/>
                </a:solidFill>
              </a:rPr>
              <a:t>during</a:t>
            </a:r>
            <a:r>
              <a:rPr lang="de-DE" sz="2000" dirty="0">
                <a:solidFill>
                  <a:srgbClr val="00407A"/>
                </a:solidFill>
              </a:rPr>
              <a:t> </a:t>
            </a:r>
            <a:r>
              <a:rPr lang="de-DE" sz="2000" dirty="0" err="1">
                <a:solidFill>
                  <a:srgbClr val="00407A"/>
                </a:solidFill>
              </a:rPr>
              <a:t>examinations</a:t>
            </a:r>
            <a:endParaRPr lang="de-DE" sz="2000" dirty="0">
              <a:solidFill>
                <a:srgbClr val="00407A"/>
              </a:solidFill>
            </a:endParaRPr>
          </a:p>
        </p:txBody>
      </p:sp>
      <p:pic>
        <p:nvPicPr>
          <p:cNvPr id="5" name="Grafik 4" descr="Zielgruppe Silhouette">
            <a:extLst>
              <a:ext uri="{FF2B5EF4-FFF2-40B4-BE49-F238E27FC236}">
                <a16:creationId xmlns:a16="http://schemas.microsoft.com/office/drawing/2014/main" id="{5FC436AD-E031-D13B-C364-76B3B6CA2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3848" y="1072088"/>
            <a:ext cx="1084684" cy="1084684"/>
          </a:xfrm>
          <a:prstGeom prst="rect">
            <a:avLst/>
          </a:prstGeom>
        </p:spPr>
      </p:pic>
    </p:spTree>
    <p:extLst>
      <p:ext uri="{BB962C8B-B14F-4D97-AF65-F5344CB8AC3E}">
        <p14:creationId xmlns:p14="http://schemas.microsoft.com/office/powerpoint/2010/main" val="48165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3BEAE-34F9-8AA6-2403-DD75DE1CE4DE}"/>
              </a:ext>
            </a:extLst>
          </p:cNvPr>
          <p:cNvSpPr>
            <a:spLocks noGrp="1"/>
          </p:cNvSpPr>
          <p:nvPr>
            <p:ph type="title"/>
          </p:nvPr>
        </p:nvSpPr>
        <p:spPr>
          <a:xfrm>
            <a:off x="323528" y="1143000"/>
            <a:ext cx="8640960" cy="1143000"/>
          </a:xfrm>
        </p:spPr>
        <p:txBody>
          <a:bodyPr/>
          <a:lstStyle/>
          <a:p>
            <a:r>
              <a:rPr lang="en-US" b="1" dirty="0">
                <a:ea typeface="Calibri" panose="020F0502020204030204" pitchFamily="34" charset="0"/>
                <a:cs typeface="Times New Roman" panose="02020603050405020304" pitchFamily="18" charset="0"/>
              </a:rPr>
              <a:t>Examples of measures to compensate for disadvantages</a:t>
            </a:r>
            <a:endParaRPr lang="de-DE" dirty="0"/>
          </a:p>
        </p:txBody>
      </p:sp>
      <p:sp>
        <p:nvSpPr>
          <p:cNvPr id="3" name="Inhaltsplatzhalter 2">
            <a:extLst>
              <a:ext uri="{FF2B5EF4-FFF2-40B4-BE49-F238E27FC236}">
                <a16:creationId xmlns:a16="http://schemas.microsoft.com/office/drawing/2014/main" id="{D593F221-36B3-D8C3-C52C-7802257E95C3}"/>
              </a:ext>
            </a:extLst>
          </p:cNvPr>
          <p:cNvSpPr>
            <a:spLocks noGrp="1"/>
          </p:cNvSpPr>
          <p:nvPr>
            <p:ph idx="1"/>
          </p:nvPr>
        </p:nvSpPr>
        <p:spPr>
          <a:xfrm>
            <a:off x="838200" y="2286000"/>
            <a:ext cx="7467600" cy="3857644"/>
          </a:xfrm>
        </p:spPr>
        <p:txBody>
          <a:bodyPr/>
          <a:lstStyle/>
          <a:p>
            <a:pPr>
              <a:lnSpc>
                <a:spcPct val="107000"/>
              </a:lnSpc>
              <a:spcBef>
                <a:spcPts val="0"/>
              </a:spcBef>
              <a:spcAft>
                <a:spcPts val="0"/>
              </a:spcAft>
            </a:pPr>
            <a:r>
              <a:rPr lang="en-US" sz="2000" dirty="0">
                <a:ea typeface="Calibri" panose="020F0502020204030204" pitchFamily="34" charset="0"/>
                <a:cs typeface="Times New Roman" panose="02020603050405020304" pitchFamily="18" charset="0"/>
              </a:rPr>
              <a:t>Extension of the exam time </a:t>
            </a:r>
          </a:p>
          <a:p>
            <a:pPr>
              <a:lnSpc>
                <a:spcPct val="107000"/>
              </a:lnSpc>
              <a:spcBef>
                <a:spcPts val="0"/>
              </a:spcBef>
              <a:spcAft>
                <a:spcPts val="0"/>
              </a:spcAft>
            </a:pPr>
            <a:r>
              <a:rPr lang="en-US" sz="2000" dirty="0">
                <a:ea typeface="Calibri" panose="020F0502020204030204" pitchFamily="34" charset="0"/>
                <a:cs typeface="Times New Roman" panose="02020603050405020304" pitchFamily="18" charset="0"/>
              </a:rPr>
              <a:t>Possibility to interrupt exams with breaks that are not counted towards the completion time</a:t>
            </a:r>
          </a:p>
          <a:p>
            <a:pPr>
              <a:lnSpc>
                <a:spcPct val="107000"/>
              </a:lnSpc>
              <a:spcBef>
                <a:spcPts val="0"/>
              </a:spcBef>
              <a:spcAft>
                <a:spcPts val="0"/>
              </a:spcAft>
            </a:pPr>
            <a:r>
              <a:rPr lang="en-US" sz="2000" dirty="0">
                <a:ea typeface="Calibri" panose="020F0502020204030204" pitchFamily="34" charset="0"/>
                <a:cs typeface="Times New Roman" panose="02020603050405020304" pitchFamily="18" charset="0"/>
              </a:rPr>
              <a:t>Possibility of co-determination with regard to date, location, supervisor (e.g. specific gender)</a:t>
            </a:r>
          </a:p>
          <a:p>
            <a:pPr>
              <a:lnSpc>
                <a:spcPct val="107000"/>
              </a:lnSpc>
              <a:spcBef>
                <a:spcPts val="0"/>
              </a:spcBef>
              <a:spcAft>
                <a:spcPts val="0"/>
              </a:spcAft>
            </a:pPr>
            <a:r>
              <a:rPr lang="en-US" sz="2000" dirty="0">
                <a:ea typeface="Calibri" panose="020F0502020204030204" pitchFamily="34" charset="0"/>
                <a:cs typeface="Times New Roman" panose="02020603050405020304" pitchFamily="18" charset="0"/>
              </a:rPr>
              <a:t>Examinations can be held in a separate room </a:t>
            </a:r>
          </a:p>
          <a:p>
            <a:pPr>
              <a:lnSpc>
                <a:spcPct val="107000"/>
              </a:lnSpc>
              <a:spcBef>
                <a:spcPts val="0"/>
              </a:spcBef>
              <a:spcAft>
                <a:spcPts val="0"/>
              </a:spcAft>
            </a:pPr>
            <a:r>
              <a:rPr lang="en-US" sz="2000" dirty="0">
                <a:ea typeface="Calibri" panose="020F0502020204030204" pitchFamily="34" charset="0"/>
                <a:cs typeface="Times New Roman" panose="02020603050405020304" pitchFamily="18" charset="0"/>
              </a:rPr>
              <a:t>Extension of deadlines for the course of study</a:t>
            </a:r>
          </a:p>
          <a:p>
            <a:pPr>
              <a:lnSpc>
                <a:spcPct val="107000"/>
              </a:lnSpc>
              <a:spcBef>
                <a:spcPts val="0"/>
              </a:spcBef>
              <a:spcAft>
                <a:spcPts val="0"/>
              </a:spcAft>
            </a:pPr>
            <a:r>
              <a:rPr lang="en-US" sz="2000" dirty="0" err="1">
                <a:ea typeface="Calibri" panose="020F0502020204030204" pitchFamily="34" charset="0"/>
                <a:cs typeface="Times New Roman" panose="02020603050405020304" pitchFamily="18" charset="0"/>
              </a:rPr>
              <a:t>Authorisation</a:t>
            </a:r>
            <a:r>
              <a:rPr lang="en-US" sz="2000" dirty="0">
                <a:ea typeface="Calibri" panose="020F0502020204030204" pitchFamily="34" charset="0"/>
                <a:cs typeface="Times New Roman" panose="02020603050405020304" pitchFamily="18" charset="0"/>
              </a:rPr>
              <a:t> of aids, e.g. assistive technologies </a:t>
            </a:r>
            <a:endParaRPr lang="de-DE" sz="2000" dirty="0">
              <a:ea typeface="Calibri" panose="020F0502020204030204" pitchFamily="34" charset="0"/>
              <a:cs typeface="Times New Roman" panose="02020603050405020304" pitchFamily="18" charset="0"/>
            </a:endParaRPr>
          </a:p>
          <a:p>
            <a:pPr marL="0" indent="0">
              <a:buNone/>
            </a:pPr>
            <a:endParaRPr lang="de-DE" dirty="0"/>
          </a:p>
        </p:txBody>
      </p:sp>
      <p:pic>
        <p:nvPicPr>
          <p:cNvPr id="4" name="Grafik 3" descr="Universeller Zugriff Silhouette">
            <a:extLst>
              <a:ext uri="{FF2B5EF4-FFF2-40B4-BE49-F238E27FC236}">
                <a16:creationId xmlns:a16="http://schemas.microsoft.com/office/drawing/2014/main" id="{B60D67D1-75DD-A3CC-03A1-568A0BF75E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0232" y="4149080"/>
            <a:ext cx="2272054" cy="2272054"/>
          </a:xfrm>
          <a:prstGeom prst="rect">
            <a:avLst/>
          </a:prstGeom>
        </p:spPr>
      </p:pic>
    </p:spTree>
    <p:extLst>
      <p:ext uri="{BB962C8B-B14F-4D97-AF65-F5344CB8AC3E}">
        <p14:creationId xmlns:p14="http://schemas.microsoft.com/office/powerpoint/2010/main" val="233741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B93E5-3C48-06EA-10C9-392E281A9524}"/>
              </a:ext>
            </a:extLst>
          </p:cNvPr>
          <p:cNvSpPr>
            <a:spLocks noGrp="1"/>
          </p:cNvSpPr>
          <p:nvPr>
            <p:ph type="title"/>
          </p:nvPr>
        </p:nvSpPr>
        <p:spPr/>
        <p:txBody>
          <a:bodyPr/>
          <a:lstStyle/>
          <a:p>
            <a:r>
              <a:rPr lang="de-DE" b="1" dirty="0" err="1">
                <a:ea typeface="Calibri" panose="020F0502020204030204" pitchFamily="34" charset="0"/>
                <a:cs typeface="Times New Roman" panose="02020603050405020304" pitchFamily="18" charset="0"/>
              </a:rPr>
              <a:t>Counsellors</a:t>
            </a:r>
            <a:r>
              <a:rPr lang="de-DE" b="1" dirty="0">
                <a:ea typeface="Calibri" panose="020F0502020204030204" pitchFamily="34" charset="0"/>
                <a:cs typeface="Times New Roman" panose="02020603050405020304" pitchFamily="18" charset="0"/>
              </a:rPr>
              <a:t>, </a:t>
            </a:r>
            <a:r>
              <a:rPr lang="de-DE" b="1" dirty="0" err="1">
                <a:ea typeface="Calibri" panose="020F0502020204030204" pitchFamily="34" charset="0"/>
                <a:cs typeface="Times New Roman" panose="02020603050405020304" pitchFamily="18" charset="0"/>
              </a:rPr>
              <a:t>consultation</a:t>
            </a:r>
            <a:r>
              <a:rPr lang="de-DE" b="1" dirty="0">
                <a:ea typeface="Calibri" panose="020F0502020204030204" pitchFamily="34" charset="0"/>
                <a:cs typeface="Times New Roman" panose="02020603050405020304" pitchFamily="18" charset="0"/>
              </a:rPr>
              <a:t> </a:t>
            </a:r>
            <a:r>
              <a:rPr lang="de-DE" b="1" dirty="0" err="1">
                <a:ea typeface="Calibri" panose="020F0502020204030204" pitchFamily="34" charset="0"/>
                <a:cs typeface="Times New Roman" panose="02020603050405020304" pitchFamily="18" charset="0"/>
              </a:rPr>
              <a:t>hours</a:t>
            </a:r>
            <a:r>
              <a:rPr lang="de-DE" b="1" dirty="0">
                <a:ea typeface="Calibri" panose="020F0502020204030204" pitchFamily="34" charset="0"/>
                <a:cs typeface="Times New Roman" panose="02020603050405020304" pitchFamily="18" charset="0"/>
              </a:rPr>
              <a:t> &amp; </a:t>
            </a:r>
            <a:r>
              <a:rPr lang="de-DE" b="1" dirty="0" err="1">
                <a:ea typeface="Calibri" panose="020F0502020204030204" pitchFamily="34" charset="0"/>
                <a:cs typeface="Times New Roman" panose="02020603050405020304" pitchFamily="18" charset="0"/>
              </a:rPr>
              <a:t>contact</a:t>
            </a:r>
            <a:endParaRPr lang="de-DE" dirty="0"/>
          </a:p>
        </p:txBody>
      </p:sp>
      <p:pic>
        <p:nvPicPr>
          <p:cNvPr id="4" name="Inhaltsplatzhalter 8" descr="Untertitel Silhouette">
            <a:extLst>
              <a:ext uri="{FF2B5EF4-FFF2-40B4-BE49-F238E27FC236}">
                <a16:creationId xmlns:a16="http://schemas.microsoft.com/office/drawing/2014/main" id="{3F0C8BCD-F9C8-2AC3-74DF-F64CE149B2A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8244408" y="1322136"/>
            <a:ext cx="662880" cy="66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ERA: Counselling in Schools - WegE: Pioneering Teacher Education">
            <a:extLst>
              <a:ext uri="{FF2B5EF4-FFF2-40B4-BE49-F238E27FC236}">
                <a16:creationId xmlns:a16="http://schemas.microsoft.com/office/drawing/2014/main" id="{9BEEE8D2-FB20-2880-308B-3870CC167EC8}"/>
              </a:ext>
            </a:extLst>
          </p:cNvPr>
          <p:cNvPicPr>
            <a:picLocks noGrp="1" noChangeAspect="1" noChangeArrowheads="1"/>
          </p:cNvPicPr>
          <p:nvPr>
            <p:ph idx="1"/>
          </p:nvPr>
        </p:nvPicPr>
        <p:blipFill rotWithShape="1">
          <a:blip r:embed="rId4" cstate="hqprint">
            <a:extLst>
              <a:ext uri="{28A0092B-C50C-407E-A947-70E740481C1C}">
                <a14:useLocalDpi xmlns:a14="http://schemas.microsoft.com/office/drawing/2010/main" val="0"/>
              </a:ext>
            </a:extLst>
          </a:blip>
          <a:srcRect l="18959"/>
          <a:stretch/>
        </p:blipFill>
        <p:spPr bwMode="auto">
          <a:xfrm>
            <a:off x="801385" y="2346911"/>
            <a:ext cx="1739647" cy="1512168"/>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7C885A17-B717-2ABF-FB8E-581B3390801F}"/>
              </a:ext>
            </a:extLst>
          </p:cNvPr>
          <p:cNvPicPr>
            <a:picLocks noChangeAspect="1"/>
          </p:cNvPicPr>
          <p:nvPr/>
        </p:nvPicPr>
        <p:blipFill>
          <a:blip r:embed="rId5"/>
          <a:stretch>
            <a:fillRect/>
          </a:stretch>
        </p:blipFill>
        <p:spPr>
          <a:xfrm>
            <a:off x="3408741" y="2346911"/>
            <a:ext cx="1595307" cy="1512168"/>
          </a:xfrm>
          <a:prstGeom prst="rect">
            <a:avLst/>
          </a:prstGeom>
        </p:spPr>
      </p:pic>
      <p:sp>
        <p:nvSpPr>
          <p:cNvPr id="10" name="Textfeld 9">
            <a:extLst>
              <a:ext uri="{FF2B5EF4-FFF2-40B4-BE49-F238E27FC236}">
                <a16:creationId xmlns:a16="http://schemas.microsoft.com/office/drawing/2014/main" id="{6EA4A84C-BF73-BEC1-0A82-DC49094167A9}"/>
              </a:ext>
            </a:extLst>
          </p:cNvPr>
          <p:cNvSpPr txBox="1"/>
          <p:nvPr/>
        </p:nvSpPr>
        <p:spPr>
          <a:xfrm>
            <a:off x="683568" y="3889641"/>
            <a:ext cx="2315386" cy="1133195"/>
          </a:xfrm>
          <a:prstGeom prst="rect">
            <a:avLst/>
          </a:prstGeom>
          <a:noFill/>
        </p:spPr>
        <p:txBody>
          <a:bodyPr wrap="square">
            <a:spAutoFit/>
          </a:bodyPr>
          <a:lstStyle/>
          <a:p>
            <a:pPr>
              <a:lnSpc>
                <a:spcPct val="107000"/>
              </a:lnSpc>
              <a:spcAft>
                <a:spcPts val="800"/>
              </a:spcAft>
            </a:pPr>
            <a:r>
              <a:rPr lang="de-DE" sz="1600" b="1" dirty="0">
                <a:effectLst/>
                <a:latin typeface="+mn-lt"/>
                <a:ea typeface="Calibri" panose="020F0502020204030204" pitchFamily="34" charset="0"/>
                <a:cs typeface="Times New Roman" panose="02020603050405020304" pitchFamily="18" charset="0"/>
              </a:rPr>
              <a:t>Prof. Jörg Wolstein</a:t>
            </a:r>
            <a:r>
              <a:rPr lang="de-DE" sz="1600" dirty="0">
                <a:effectLst/>
                <a:latin typeface="+mn-lt"/>
                <a:ea typeface="Calibri" panose="020F0502020204030204" pitchFamily="34" charset="0"/>
                <a:cs typeface="Times New Roman" panose="02020603050405020304" pitchFamily="18" charset="0"/>
              </a:rPr>
              <a:t> </a:t>
            </a:r>
          </a:p>
          <a:p>
            <a:pPr>
              <a:lnSpc>
                <a:spcPct val="107000"/>
              </a:lnSpc>
              <a:spcAft>
                <a:spcPts val="800"/>
              </a:spcAft>
            </a:pPr>
            <a:br>
              <a:rPr lang="de-DE" sz="1400" dirty="0">
                <a:effectLst/>
                <a:latin typeface="+mj-lt"/>
                <a:ea typeface="Calibri" panose="020F0502020204030204" pitchFamily="34" charset="0"/>
                <a:cs typeface="Times New Roman" panose="02020603050405020304" pitchFamily="18" charset="0"/>
              </a:rPr>
            </a:br>
            <a:r>
              <a:rPr lang="de-DE" sz="1400" dirty="0" err="1">
                <a:effectLst/>
                <a:latin typeface="+mj-lt"/>
                <a:ea typeface="Calibri" panose="020F0502020204030204" pitchFamily="34" charset="0"/>
                <a:cs typeface="Times New Roman" panose="02020603050405020304" pitchFamily="18" charset="0"/>
              </a:rPr>
              <a:t>Consultation</a:t>
            </a:r>
            <a:r>
              <a:rPr lang="de-DE" sz="1400" dirty="0">
                <a:effectLst/>
                <a:latin typeface="+mj-lt"/>
                <a:ea typeface="Calibri" panose="020F0502020204030204" pitchFamily="34" charset="0"/>
                <a:cs typeface="Times New Roman" panose="02020603050405020304" pitchFamily="18" charset="0"/>
              </a:rPr>
              <a:t> </a:t>
            </a:r>
            <a:r>
              <a:rPr lang="de-DE" sz="1400" dirty="0" err="1">
                <a:effectLst/>
                <a:latin typeface="+mj-lt"/>
                <a:ea typeface="Calibri" panose="020F0502020204030204" pitchFamily="34" charset="0"/>
                <a:cs typeface="Times New Roman" panose="02020603050405020304" pitchFamily="18" charset="0"/>
              </a:rPr>
              <a:t>hours</a:t>
            </a:r>
            <a:r>
              <a:rPr lang="de-DE" sz="1400" dirty="0">
                <a:effectLst/>
                <a:latin typeface="+mj-lt"/>
                <a:ea typeface="Calibri" panose="020F0502020204030204" pitchFamily="34" charset="0"/>
                <a:cs typeface="Times New Roman" panose="02020603050405020304" pitchFamily="18" charset="0"/>
              </a:rPr>
              <a:t> </a:t>
            </a:r>
            <a:r>
              <a:rPr lang="de-DE" sz="1400" dirty="0" err="1">
                <a:effectLst/>
                <a:latin typeface="+mj-lt"/>
                <a:ea typeface="Calibri" panose="020F0502020204030204" pitchFamily="34" charset="0"/>
                <a:cs typeface="Times New Roman" panose="02020603050405020304" pitchFamily="18" charset="0"/>
              </a:rPr>
              <a:t>by</a:t>
            </a:r>
            <a:r>
              <a:rPr lang="de-DE" sz="1400" dirty="0">
                <a:effectLst/>
                <a:latin typeface="+mj-lt"/>
                <a:ea typeface="Calibri" panose="020F0502020204030204" pitchFamily="34" charset="0"/>
                <a:cs typeface="Times New Roman" panose="02020603050405020304" pitchFamily="18" charset="0"/>
              </a:rPr>
              <a:t> </a:t>
            </a:r>
            <a:r>
              <a:rPr lang="de-DE" sz="1400" dirty="0" err="1">
                <a:effectLst/>
                <a:latin typeface="+mj-lt"/>
                <a:ea typeface="Calibri" panose="020F0502020204030204" pitchFamily="34" charset="0"/>
                <a:cs typeface="Times New Roman" panose="02020603050405020304" pitchFamily="18" charset="0"/>
              </a:rPr>
              <a:t>appointment</a:t>
            </a:r>
            <a:endParaRPr lang="de-DE" sz="1400" dirty="0">
              <a:effectLst/>
              <a:latin typeface="+mj-lt"/>
              <a:ea typeface="Calibri" panose="020F0502020204030204" pitchFamily="34" charset="0"/>
              <a:cs typeface="Times New Roman" panose="02020603050405020304" pitchFamily="18" charset="0"/>
            </a:endParaRPr>
          </a:p>
        </p:txBody>
      </p:sp>
      <p:sp>
        <p:nvSpPr>
          <p:cNvPr id="12" name="Textfeld 11">
            <a:extLst>
              <a:ext uri="{FF2B5EF4-FFF2-40B4-BE49-F238E27FC236}">
                <a16:creationId xmlns:a16="http://schemas.microsoft.com/office/drawing/2014/main" id="{0CF48800-EABC-EDCA-7544-4E4ECE7F02F2}"/>
              </a:ext>
            </a:extLst>
          </p:cNvPr>
          <p:cNvSpPr txBox="1"/>
          <p:nvPr/>
        </p:nvSpPr>
        <p:spPr>
          <a:xfrm>
            <a:off x="2555776" y="3889640"/>
            <a:ext cx="2592287" cy="338554"/>
          </a:xfrm>
          <a:prstGeom prst="rect">
            <a:avLst/>
          </a:prstGeom>
          <a:noFill/>
        </p:spPr>
        <p:txBody>
          <a:bodyPr wrap="square">
            <a:spAutoFit/>
          </a:bodyPr>
          <a:lstStyle/>
          <a:p>
            <a:r>
              <a:rPr lang="de-DE" sz="1600" b="1" dirty="0">
                <a:effectLst/>
                <a:latin typeface="+mn-lt"/>
                <a:ea typeface="Calibri" panose="020F0502020204030204" pitchFamily="34" charset="0"/>
                <a:cs typeface="Times New Roman" panose="02020603050405020304" pitchFamily="18" charset="0"/>
              </a:rPr>
              <a:t>             Sabina Haselbek</a:t>
            </a:r>
            <a:endParaRPr lang="de-DE" sz="1600" dirty="0"/>
          </a:p>
        </p:txBody>
      </p:sp>
      <p:sp>
        <p:nvSpPr>
          <p:cNvPr id="14" name="Textfeld 13">
            <a:extLst>
              <a:ext uri="{FF2B5EF4-FFF2-40B4-BE49-F238E27FC236}">
                <a16:creationId xmlns:a16="http://schemas.microsoft.com/office/drawing/2014/main" id="{44CDE70D-4FB9-6BED-A70B-200F0DB70959}"/>
              </a:ext>
            </a:extLst>
          </p:cNvPr>
          <p:cNvSpPr txBox="1"/>
          <p:nvPr/>
        </p:nvSpPr>
        <p:spPr>
          <a:xfrm>
            <a:off x="3131836" y="4149080"/>
            <a:ext cx="2520284" cy="954107"/>
          </a:xfrm>
          <a:prstGeom prst="rect">
            <a:avLst/>
          </a:prstGeom>
          <a:noFill/>
        </p:spPr>
        <p:txBody>
          <a:bodyPr wrap="square">
            <a:spAutoFit/>
          </a:bodyPr>
          <a:lstStyle/>
          <a:p>
            <a:br>
              <a:rPr lang="de-DE" sz="1400" dirty="0">
                <a:latin typeface="+mn-lt"/>
                <a:ea typeface="Calibri" panose="020F0502020204030204" pitchFamily="34" charset="0"/>
                <a:cs typeface="Calibri" panose="020F0502020204030204" pitchFamily="34" charset="0"/>
              </a:rPr>
            </a:br>
            <a:r>
              <a:rPr lang="de-DE" sz="1400" dirty="0" err="1">
                <a:effectLst/>
                <a:latin typeface="+mn-lt"/>
                <a:ea typeface="Calibri" panose="020F0502020204030204" pitchFamily="34" charset="0"/>
                <a:cs typeface="Calibri" panose="020F0502020204030204" pitchFamily="34" charset="0"/>
              </a:rPr>
              <a:t>Consultation</a:t>
            </a:r>
            <a:r>
              <a:rPr lang="de-DE" sz="1400" dirty="0">
                <a:effectLst/>
                <a:latin typeface="+mn-lt"/>
                <a:ea typeface="Calibri" panose="020F0502020204030204" pitchFamily="34" charset="0"/>
                <a:cs typeface="Calibri" panose="020F0502020204030204" pitchFamily="34" charset="0"/>
              </a:rPr>
              <a:t> </a:t>
            </a:r>
            <a:r>
              <a:rPr lang="de-DE" sz="1400" dirty="0" err="1">
                <a:effectLst/>
                <a:latin typeface="+mn-lt"/>
                <a:ea typeface="Calibri" panose="020F0502020204030204" pitchFamily="34" charset="0"/>
                <a:cs typeface="Calibri" panose="020F0502020204030204" pitchFamily="34" charset="0"/>
              </a:rPr>
              <a:t>hours</a:t>
            </a:r>
            <a:r>
              <a:rPr lang="de-DE" sz="1400" dirty="0">
                <a:effectLst/>
                <a:latin typeface="+mn-lt"/>
                <a:ea typeface="Calibri" panose="020F0502020204030204" pitchFamily="34" charset="0"/>
                <a:cs typeface="Calibri" panose="020F0502020204030204" pitchFamily="34" charset="0"/>
              </a:rPr>
              <a:t>: </a:t>
            </a:r>
            <a:br>
              <a:rPr lang="de-DE" sz="1400" dirty="0">
                <a:effectLst/>
                <a:latin typeface="+mn-lt"/>
                <a:ea typeface="Calibri" panose="020F0502020204030204" pitchFamily="34" charset="0"/>
                <a:cs typeface="Calibri" panose="020F0502020204030204" pitchFamily="34" charset="0"/>
              </a:rPr>
            </a:br>
            <a:r>
              <a:rPr lang="de-DE" sz="1400" b="1" dirty="0">
                <a:effectLst/>
                <a:latin typeface="+mn-lt"/>
                <a:ea typeface="Calibri" panose="020F0502020204030204" pitchFamily="34" charset="0"/>
                <a:cs typeface="Calibri" panose="020F0502020204030204" pitchFamily="34" charset="0"/>
              </a:rPr>
              <a:t>M</a:t>
            </a:r>
            <a:r>
              <a:rPr lang="de-DE" sz="1400" b="1" dirty="0">
                <a:latin typeface="+mn-lt"/>
                <a:ea typeface="Calibri" panose="020F0502020204030204" pitchFamily="34" charset="0"/>
                <a:cs typeface="Calibri" panose="020F0502020204030204" pitchFamily="34" charset="0"/>
              </a:rPr>
              <a:t>onday</a:t>
            </a:r>
            <a:r>
              <a:rPr lang="de-DE" sz="1400" dirty="0">
                <a:effectLst/>
                <a:latin typeface="+mn-lt"/>
                <a:ea typeface="Calibri" panose="020F0502020204030204" pitchFamily="34" charset="0"/>
                <a:cs typeface="Calibri" panose="020F0502020204030204" pitchFamily="34" charset="0"/>
              </a:rPr>
              <a:t> 14.00 - 16.00 Uhr</a:t>
            </a:r>
            <a:br>
              <a:rPr lang="de-DE" sz="1400" dirty="0">
                <a:effectLst/>
                <a:latin typeface="+mn-lt"/>
                <a:ea typeface="Calibri" panose="020F0502020204030204" pitchFamily="34" charset="0"/>
                <a:cs typeface="Calibri" panose="020F0502020204030204" pitchFamily="34" charset="0"/>
              </a:rPr>
            </a:br>
            <a:r>
              <a:rPr lang="de-DE" sz="1400" b="1" dirty="0" err="1">
                <a:latin typeface="+mn-lt"/>
                <a:ea typeface="Calibri" panose="020F0502020204030204" pitchFamily="34" charset="0"/>
                <a:cs typeface="Calibri" panose="020F0502020204030204" pitchFamily="34" charset="0"/>
              </a:rPr>
              <a:t>Thursday</a:t>
            </a:r>
            <a:r>
              <a:rPr lang="de-DE" sz="1400" b="1" dirty="0">
                <a:latin typeface="+mn-lt"/>
                <a:ea typeface="Calibri" panose="020F0502020204030204" pitchFamily="34" charset="0"/>
                <a:cs typeface="Calibri" panose="020F0502020204030204" pitchFamily="34" charset="0"/>
              </a:rPr>
              <a:t> </a:t>
            </a:r>
            <a:r>
              <a:rPr lang="de-DE" sz="1400" dirty="0">
                <a:effectLst/>
                <a:latin typeface="+mn-lt"/>
                <a:ea typeface="Calibri" panose="020F0502020204030204" pitchFamily="34" charset="0"/>
                <a:cs typeface="Calibri" panose="020F0502020204030204" pitchFamily="34" charset="0"/>
              </a:rPr>
              <a:t>9.30 - 12.00 Uhr</a:t>
            </a:r>
            <a:endParaRPr lang="de-DE" sz="1400" dirty="0"/>
          </a:p>
        </p:txBody>
      </p:sp>
      <p:pic>
        <p:nvPicPr>
          <p:cNvPr id="16" name="Grafik 15">
            <a:extLst>
              <a:ext uri="{FF2B5EF4-FFF2-40B4-BE49-F238E27FC236}">
                <a16:creationId xmlns:a16="http://schemas.microsoft.com/office/drawing/2014/main" id="{0C1F1DA9-1C40-FD4F-F9CA-C4300C2E39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144" y="2330752"/>
            <a:ext cx="1595307" cy="1528328"/>
          </a:xfrm>
          <a:prstGeom prst="rect">
            <a:avLst/>
          </a:prstGeom>
        </p:spPr>
      </p:pic>
      <p:sp>
        <p:nvSpPr>
          <p:cNvPr id="18" name="Textfeld 17">
            <a:extLst>
              <a:ext uri="{FF2B5EF4-FFF2-40B4-BE49-F238E27FC236}">
                <a16:creationId xmlns:a16="http://schemas.microsoft.com/office/drawing/2014/main" id="{9113D8A0-B2DB-6CB9-7483-7752B727B187}"/>
              </a:ext>
            </a:extLst>
          </p:cNvPr>
          <p:cNvSpPr txBox="1"/>
          <p:nvPr/>
        </p:nvSpPr>
        <p:spPr>
          <a:xfrm>
            <a:off x="5868144" y="4149081"/>
            <a:ext cx="2437656" cy="954107"/>
          </a:xfrm>
          <a:prstGeom prst="rect">
            <a:avLst/>
          </a:prstGeom>
          <a:noFill/>
        </p:spPr>
        <p:txBody>
          <a:bodyPr wrap="square">
            <a:spAutoFit/>
          </a:bodyPr>
          <a:lstStyle/>
          <a:p>
            <a:endParaRPr lang="de-DE" sz="1400" dirty="0">
              <a:effectLst/>
              <a:latin typeface="+mn-lt"/>
              <a:ea typeface="Calibri" panose="020F0502020204030204" pitchFamily="34" charset="0"/>
              <a:cs typeface="Calibri" panose="020F0502020204030204" pitchFamily="34" charset="0"/>
            </a:endParaRPr>
          </a:p>
          <a:p>
            <a:r>
              <a:rPr lang="de-DE" sz="1400" dirty="0" err="1">
                <a:latin typeface="+mj-lt"/>
                <a:ea typeface="Calibri" panose="020F0502020204030204" pitchFamily="34" charset="0"/>
                <a:cs typeface="Calibri" panose="020F0502020204030204" pitchFamily="34" charset="0"/>
              </a:rPr>
              <a:t>Consultation</a:t>
            </a:r>
            <a:r>
              <a:rPr lang="de-DE" sz="1400" dirty="0">
                <a:latin typeface="+mj-lt"/>
                <a:ea typeface="Calibri" panose="020F0502020204030204" pitchFamily="34" charset="0"/>
                <a:cs typeface="Calibri" panose="020F0502020204030204" pitchFamily="34" charset="0"/>
              </a:rPr>
              <a:t> </a:t>
            </a:r>
            <a:r>
              <a:rPr lang="de-DE" sz="1400" dirty="0" err="1">
                <a:latin typeface="+mj-lt"/>
                <a:ea typeface="Calibri" panose="020F0502020204030204" pitchFamily="34" charset="0"/>
                <a:cs typeface="Calibri" panose="020F0502020204030204" pitchFamily="34" charset="0"/>
              </a:rPr>
              <a:t>hours</a:t>
            </a:r>
            <a:r>
              <a:rPr lang="de-DE" sz="1400" dirty="0">
                <a:latin typeface="+mj-lt"/>
                <a:ea typeface="Calibri" panose="020F0502020204030204" pitchFamily="34" charset="0"/>
                <a:cs typeface="Calibri" panose="020F0502020204030204" pitchFamily="34" charset="0"/>
              </a:rPr>
              <a:t> </a:t>
            </a:r>
            <a:r>
              <a:rPr lang="de-DE" sz="1400" dirty="0">
                <a:effectLst/>
                <a:latin typeface="+mn-lt"/>
                <a:ea typeface="Calibri" panose="020F0502020204030204" pitchFamily="34" charset="0"/>
                <a:cs typeface="Calibri" panose="020F0502020204030204" pitchFamily="34" charset="0"/>
              </a:rPr>
              <a:t>: </a:t>
            </a:r>
            <a:br>
              <a:rPr lang="de-DE" sz="1400" dirty="0">
                <a:effectLst/>
                <a:latin typeface="+mn-lt"/>
                <a:ea typeface="Calibri" panose="020F0502020204030204" pitchFamily="34" charset="0"/>
                <a:cs typeface="Calibri" panose="020F0502020204030204" pitchFamily="34" charset="0"/>
              </a:rPr>
            </a:br>
            <a:r>
              <a:rPr lang="de-DE" sz="1400" b="1" dirty="0">
                <a:latin typeface="+mn-lt"/>
                <a:ea typeface="Calibri" panose="020F0502020204030204" pitchFamily="34" charset="0"/>
                <a:cs typeface="Calibri" panose="020F0502020204030204" pitchFamily="34" charset="0"/>
              </a:rPr>
              <a:t>Tuesday </a:t>
            </a:r>
            <a:r>
              <a:rPr lang="de-DE" sz="1400" dirty="0">
                <a:effectLst/>
                <a:latin typeface="+mn-lt"/>
                <a:ea typeface="Calibri" panose="020F0502020204030204" pitchFamily="34" charset="0"/>
                <a:cs typeface="Calibri" panose="020F0502020204030204" pitchFamily="34" charset="0"/>
              </a:rPr>
              <a:t>13.15 - 14.45 Uhr</a:t>
            </a:r>
            <a:br>
              <a:rPr lang="de-DE" sz="1400" dirty="0">
                <a:effectLst/>
                <a:latin typeface="+mn-lt"/>
                <a:ea typeface="Calibri" panose="020F0502020204030204" pitchFamily="34" charset="0"/>
                <a:cs typeface="Calibri" panose="020F0502020204030204" pitchFamily="34" charset="0"/>
              </a:rPr>
            </a:br>
            <a:r>
              <a:rPr lang="de-DE" sz="1400" b="1" dirty="0">
                <a:latin typeface="+mn-lt"/>
                <a:ea typeface="Calibri" panose="020F0502020204030204" pitchFamily="34" charset="0"/>
                <a:cs typeface="Calibri" panose="020F0502020204030204" pitchFamily="34" charset="0"/>
              </a:rPr>
              <a:t>Friday </a:t>
            </a:r>
            <a:r>
              <a:rPr lang="de-DE" sz="1400" dirty="0">
                <a:effectLst/>
                <a:latin typeface="+mn-lt"/>
                <a:ea typeface="Calibri" panose="020F0502020204030204" pitchFamily="34" charset="0"/>
                <a:cs typeface="Calibri" panose="020F0502020204030204" pitchFamily="34" charset="0"/>
              </a:rPr>
              <a:t>9.00 - 11.00 Uhr</a:t>
            </a:r>
            <a:endParaRPr lang="de-DE" sz="1400" dirty="0"/>
          </a:p>
        </p:txBody>
      </p:sp>
      <p:sp>
        <p:nvSpPr>
          <p:cNvPr id="20" name="Textfeld 19">
            <a:extLst>
              <a:ext uri="{FF2B5EF4-FFF2-40B4-BE49-F238E27FC236}">
                <a16:creationId xmlns:a16="http://schemas.microsoft.com/office/drawing/2014/main" id="{6EBC4EFB-4955-5751-DA34-5D7B056CCE93}"/>
              </a:ext>
            </a:extLst>
          </p:cNvPr>
          <p:cNvSpPr txBox="1"/>
          <p:nvPr/>
        </p:nvSpPr>
        <p:spPr>
          <a:xfrm>
            <a:off x="5868144" y="3889639"/>
            <a:ext cx="1728190" cy="338554"/>
          </a:xfrm>
          <a:prstGeom prst="rect">
            <a:avLst/>
          </a:prstGeom>
          <a:noFill/>
        </p:spPr>
        <p:txBody>
          <a:bodyPr wrap="square">
            <a:spAutoFit/>
          </a:bodyPr>
          <a:lstStyle/>
          <a:p>
            <a:r>
              <a:rPr lang="de-DE" sz="1600" b="1" dirty="0">
                <a:latin typeface="+mj-lt"/>
                <a:ea typeface="Calibri" panose="020F0502020204030204" pitchFamily="34" charset="0"/>
                <a:cs typeface="Times New Roman" panose="02020603050405020304" pitchFamily="18" charset="0"/>
              </a:rPr>
              <a:t>Kai Imhof</a:t>
            </a:r>
            <a:endParaRPr lang="de-DE" sz="1600" dirty="0"/>
          </a:p>
        </p:txBody>
      </p:sp>
      <p:sp>
        <p:nvSpPr>
          <p:cNvPr id="24" name="Textfeld 23">
            <a:extLst>
              <a:ext uri="{FF2B5EF4-FFF2-40B4-BE49-F238E27FC236}">
                <a16:creationId xmlns:a16="http://schemas.microsoft.com/office/drawing/2014/main" id="{FE05F9D0-BF3B-F324-3E63-5B0191181E3D}"/>
              </a:ext>
            </a:extLst>
          </p:cNvPr>
          <p:cNvSpPr txBox="1"/>
          <p:nvPr/>
        </p:nvSpPr>
        <p:spPr>
          <a:xfrm>
            <a:off x="838200" y="5417967"/>
            <a:ext cx="7467600" cy="707886"/>
          </a:xfrm>
          <a:prstGeom prst="rect">
            <a:avLst/>
          </a:prstGeom>
          <a:noFill/>
        </p:spPr>
        <p:txBody>
          <a:bodyPr wrap="square">
            <a:spAutoFit/>
          </a:bodyPr>
          <a:lstStyle/>
          <a:p>
            <a:endParaRPr lang="de-DE" sz="2000" b="1" dirty="0">
              <a:effectLst/>
              <a:latin typeface="+mj-lt"/>
              <a:ea typeface="Calibri" panose="020F0502020204030204" pitchFamily="34" charset="0"/>
              <a:cs typeface="Times New Roman" panose="02020603050405020304" pitchFamily="18" charset="0"/>
            </a:endParaRPr>
          </a:p>
          <a:p>
            <a:r>
              <a:rPr lang="de-DE" sz="2000" dirty="0">
                <a:latin typeface="+mj-lt"/>
                <a:ea typeface="Calibri" panose="020F0502020204030204" pitchFamily="34" charset="0"/>
                <a:cs typeface="Times New Roman" panose="02020603050405020304" pitchFamily="18" charset="0"/>
              </a:rPr>
              <a:t>Information &amp; </a:t>
            </a:r>
            <a:r>
              <a:rPr lang="de-DE" sz="2000" dirty="0" err="1">
                <a:latin typeface="+mj-lt"/>
                <a:ea typeface="Calibri" panose="020F0502020204030204" pitchFamily="34" charset="0"/>
                <a:cs typeface="Times New Roman" panose="02020603050405020304" pitchFamily="18" charset="0"/>
              </a:rPr>
              <a:t>contact</a:t>
            </a:r>
            <a:r>
              <a:rPr lang="de-DE" sz="2000" dirty="0">
                <a:latin typeface="+mj-lt"/>
                <a:ea typeface="Calibri" panose="020F0502020204030204" pitchFamily="34" charset="0"/>
                <a:cs typeface="Times New Roman" panose="02020603050405020304" pitchFamily="18" charset="0"/>
              </a:rPr>
              <a:t>: </a:t>
            </a:r>
            <a:r>
              <a:rPr lang="de-DE" sz="2000" b="1" u="sng" dirty="0">
                <a:solidFill>
                  <a:srgbClr val="003366"/>
                </a:solidFill>
                <a:effectLst/>
                <a:latin typeface="+mj-lt"/>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https://www.uni-bamberg.de/bafbs/</a:t>
            </a:r>
            <a:endParaRPr lang="de-DE" sz="2000" b="1" dirty="0">
              <a:solidFill>
                <a:srgbClr val="003366"/>
              </a:solidFill>
            </a:endParaRPr>
          </a:p>
        </p:txBody>
      </p:sp>
    </p:spTree>
    <p:extLst>
      <p:ext uri="{BB962C8B-B14F-4D97-AF65-F5344CB8AC3E}">
        <p14:creationId xmlns:p14="http://schemas.microsoft.com/office/powerpoint/2010/main" val="3367299791"/>
      </p:ext>
    </p:extLst>
  </p:cSld>
  <p:clrMapOvr>
    <a:masterClrMapping/>
  </p:clrMapOvr>
</p:sld>
</file>

<file path=ppt/theme/theme1.xml><?xml version="1.0" encoding="utf-8"?>
<a:theme xmlns:a="http://schemas.openxmlformats.org/drawingml/2006/main" name="Vorlage_ohne_Titelbild_deutsch">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Vorlage_ohne_Titelbild_deutsch</Template>
  <TotalTime>0</TotalTime>
  <Words>332</Words>
  <Application>Microsoft Office PowerPoint</Application>
  <PresentationFormat>Bildschirmpräsentation (4:3)</PresentationFormat>
  <Paragraphs>30</Paragraphs>
  <Slides>4</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vt:i4>
      </vt:variant>
    </vt:vector>
  </HeadingPairs>
  <TitlesOfParts>
    <vt:vector size="11" baseType="lpstr">
      <vt:lpstr>Arial</vt:lpstr>
      <vt:lpstr>Calibri</vt:lpstr>
      <vt:lpstr>Times New Roman</vt:lpstr>
      <vt:lpstr>UB Scala</vt:lpstr>
      <vt:lpstr>UB Scala Sans</vt:lpstr>
      <vt:lpstr>Wingdings</vt:lpstr>
      <vt:lpstr>Vorlage_ohne_Titelbild_deutsch</vt:lpstr>
      <vt:lpstr>Kontaktstelle  Studium und Behinderung</vt:lpstr>
      <vt:lpstr>Target group </vt:lpstr>
      <vt:lpstr>Examples of measures to compensate for disadvantages</vt:lpstr>
      <vt:lpstr>Counsellors, consultation hours &amp; contact</vt:lpstr>
    </vt:vector>
  </TitlesOfParts>
  <Company>Uni Bamberg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Haselbek, Sabina</dc:creator>
  <cp:lastModifiedBy>Haselbek, Sabina</cp:lastModifiedBy>
  <cp:revision>3</cp:revision>
  <dcterms:created xsi:type="dcterms:W3CDTF">2025-09-29T08:09:48Z</dcterms:created>
  <dcterms:modified xsi:type="dcterms:W3CDTF">2025-10-02T09:42:13Z</dcterms:modified>
</cp:coreProperties>
</file>