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70" r:id="rId3"/>
    <p:sldMasterId id="2147483682" r:id="rId4"/>
    <p:sldMasterId id="2147483684" r:id="rId5"/>
    <p:sldMasterId id="2147483693" r:id="rId6"/>
    <p:sldMasterId id="2147483702" r:id="rId7"/>
    <p:sldMasterId id="2147483719" r:id="rId8"/>
    <p:sldMasterId id="2147483739" r:id="rId9"/>
  </p:sldMasterIdLst>
  <p:notesMasterIdLst>
    <p:notesMasterId r:id="rId20"/>
  </p:notesMasterIdLst>
  <p:sldIdLst>
    <p:sldId id="256" r:id="rId10"/>
    <p:sldId id="280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</p:sldIdLst>
  <p:sldSz cx="12192000" cy="6858000"/>
  <p:notesSz cx="7099300" cy="1023461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3840">
          <p15:clr>
            <a:srgbClr val="A4A3A4"/>
          </p15:clr>
        </p15:guide>
        <p15:guide id="3" pos="513">
          <p15:clr>
            <a:srgbClr val="A4A3A4"/>
          </p15:clr>
        </p15:guide>
        <p15:guide id="4" pos="7167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pos="1451">
          <p15:clr>
            <a:srgbClr val="A4A3A4"/>
          </p15:clr>
        </p15:guide>
        <p15:guide id="7" pos="2903">
          <p15:clr>
            <a:srgbClr val="A4A3A4"/>
          </p15:clr>
        </p15:guide>
        <p15:guide id="8" orient="horz" pos="1162">
          <p15:clr>
            <a:srgbClr val="A4A3A4"/>
          </p15:clr>
        </p15:guide>
        <p15:guide id="9" orient="horz" pos="3702">
          <p15:clr>
            <a:srgbClr val="A4A3A4"/>
          </p15:clr>
        </p15:guide>
        <p15:guide id="10" orient="horz" pos="31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>
        <p:guide orient="horz" pos="935"/>
        <p:guide pos="3840"/>
        <p:guide pos="513"/>
        <p:guide pos="7167"/>
        <p:guide orient="horz" pos="3952"/>
        <p:guide pos="1451"/>
        <p:guide pos="2903"/>
        <p:guide orient="horz" pos="1162"/>
        <p:guide orient="horz" pos="3702"/>
        <p:guide orient="horz" pos="3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0205953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06245912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997B7965-B985-405B-8F67-6358951CE3DB}" type="datetimeFigureOut">
              <a:rPr lang="de-DE"/>
              <a:t>07.04.2026</a:t>
            </a:fld>
            <a:endParaRPr lang="de-DE"/>
          </a:p>
        </p:txBody>
      </p:sp>
      <p:sp>
        <p:nvSpPr>
          <p:cNvPr id="484490879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47775" y="1279525"/>
            <a:ext cx="4603750" cy="345439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800924713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28235820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7280667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42F7AC4A-AD8F-4C74-91F1-65654DA9B683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5165278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09474428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Begrüßung</a:t>
            </a:r>
            <a:endParaRPr/>
          </a:p>
          <a:p>
            <a:pPr>
              <a:defRPr/>
            </a:pPr>
            <a:r>
              <a:rPr lang="de-DE"/>
              <a:t>Vorstellung</a:t>
            </a:r>
            <a:endParaRPr/>
          </a:p>
          <a:p>
            <a:pPr>
              <a:defRPr/>
            </a:pPr>
            <a:r>
              <a:rPr lang="de-DE"/>
              <a:t>Rückblick</a:t>
            </a:r>
            <a:endParaRPr/>
          </a:p>
          <a:p>
            <a:pPr>
              <a:defRPr/>
            </a:pPr>
            <a:r>
              <a:rPr lang="de-DE"/>
              <a:t>Einleitung Dozenten</a:t>
            </a:r>
            <a:endParaRPr/>
          </a:p>
        </p:txBody>
      </p:sp>
      <p:sp>
        <p:nvSpPr>
          <p:cNvPr id="69470849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2F7AC4A-AD8F-4C74-91F1-65654DA9B683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971212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188061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056513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3FD1D3-212B-3E5C-62B8-4F55890D7ADA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4150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79425" y="1279525"/>
            <a:ext cx="6140450" cy="3454400"/>
          </a:xfrm>
        </p:spPr>
      </p:sp>
      <p:sp>
        <p:nvSpPr>
          <p:cNvPr id="1902624197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Prof. Guido Wirtz, Dekan der Fakultät</a:t>
            </a:r>
            <a:endParaRPr/>
          </a:p>
          <a:p>
            <a:pPr>
              <a:defRPr/>
            </a:pPr>
            <a:r>
              <a:rPr lang="de-DE"/>
              <a:t>übernimmt auch die Präsentation von Prof. Beimborn, dem Studiendekan der WIAI</a:t>
            </a:r>
            <a:endParaRPr/>
          </a:p>
          <a:p>
            <a:pPr>
              <a:defRPr/>
            </a:pPr>
            <a:r>
              <a:rPr lang="de-DE"/>
              <a:t>Tim Kipphan für den Career und den International Center</a:t>
            </a:r>
            <a:endParaRPr/>
          </a:p>
          <a:p>
            <a:pPr>
              <a:defRPr/>
            </a:pPr>
            <a:r>
              <a:rPr lang="de-DE"/>
              <a:t>Ines Häuser für die Prüfungsausschüsse der Fakultät</a:t>
            </a:r>
            <a:endParaRPr/>
          </a:p>
          <a:p>
            <a:pPr>
              <a:defRPr/>
            </a:pPr>
            <a:r>
              <a:rPr lang="de-DE"/>
              <a:t>Franziska vertritt die Fakultätsfrauenbeauftragte Frau Prof. Schmid</a:t>
            </a:r>
            <a:endParaRPr/>
          </a:p>
          <a:p>
            <a:pPr>
              <a:defRPr/>
            </a:pPr>
            <a:r>
              <a:rPr lang="de-DE"/>
              <a:t>Kai Imhof von der zentralen Studienberatung</a:t>
            </a:r>
            <a:endParaRPr/>
          </a:p>
          <a:p>
            <a:pPr>
              <a:defRPr/>
            </a:pPr>
            <a:r>
              <a:rPr lang="de-DE"/>
              <a:t>Zuletzt melden sich Theresa und ich nochmal bei euch und erzählen euch etwas über die Fachschaft</a:t>
            </a:r>
            <a:endParaRPr/>
          </a:p>
        </p:txBody>
      </p:sp>
      <p:sp>
        <p:nvSpPr>
          <p:cNvPr id="1604123850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2F7AC4A-AD8F-4C74-91F1-65654DA9B683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249310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438572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02926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35969-123F-787C-0336-27F3CA0F7737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3292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005857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9433932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019573-7D42-C426-AFDC-D96DD47FB844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5816901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94801159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Kommende Veranstaltungen</a:t>
            </a:r>
            <a:endParaRPr/>
          </a:p>
        </p:txBody>
      </p:sp>
      <p:sp>
        <p:nvSpPr>
          <p:cNvPr id="177770045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2F7AC4A-AD8F-4C74-91F1-65654DA9B683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626425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428747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661545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381875-753D-84D7-2537-9C3E43B16B18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1471133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96857652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Kommende Veranstaltungen</a:t>
            </a:r>
            <a:endParaRPr/>
          </a:p>
        </p:txBody>
      </p:sp>
      <p:sp>
        <p:nvSpPr>
          <p:cNvPr id="412203432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2F7AC4A-AD8F-4C74-91F1-65654DA9B683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0886446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32518239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Kommende Veranstaltungen</a:t>
            </a:r>
            <a:endParaRPr/>
          </a:p>
        </p:txBody>
      </p:sp>
      <p:sp>
        <p:nvSpPr>
          <p:cNvPr id="975318377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2F7AC4A-AD8F-4C74-91F1-65654DA9B683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3031288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04781946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Kommende Veranstaltungen</a:t>
            </a:r>
            <a:endParaRPr/>
          </a:p>
        </p:txBody>
      </p:sp>
      <p:sp>
        <p:nvSpPr>
          <p:cNvPr id="135687435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2F7AC4A-AD8F-4C74-91F1-65654DA9B683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5118987" name="Rechteck: eine Ecke abgerundet 5"/>
          <p:cNvSpPr/>
          <p:nvPr userDrawn="1"/>
        </p:nvSpPr>
        <p:spPr bwMode="auto">
          <a:xfrm>
            <a:off x="0" y="-10256"/>
            <a:ext cx="12192000" cy="2536417"/>
          </a:xfrm>
          <a:prstGeom prst="round1Rect">
            <a:avLst>
              <a:gd name="adj" fmla="val 25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/>
          </a:p>
        </p:txBody>
      </p:sp>
      <p:pic>
        <p:nvPicPr>
          <p:cNvPr id="1100471071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063972" y="177434"/>
            <a:ext cx="2881381" cy="2161036"/>
          </a:xfrm>
          <a:prstGeom prst="rect">
            <a:avLst/>
          </a:prstGeom>
        </p:spPr>
      </p:pic>
      <p:sp>
        <p:nvSpPr>
          <p:cNvPr id="1845712588" name="Rechteck 6"/>
          <p:cNvSpPr/>
          <p:nvPr userDrawn="1"/>
        </p:nvSpPr>
        <p:spPr bwMode="auto">
          <a:xfrm>
            <a:off x="0" y="2526160"/>
            <a:ext cx="12192000" cy="4331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8544507" name="Titel 1"/>
          <p:cNvSpPr>
            <a:spLocks noGrp="1"/>
          </p:cNvSpPr>
          <p:nvPr>
            <p:ph type="title"/>
          </p:nvPr>
        </p:nvSpPr>
        <p:spPr bwMode="auto">
          <a:xfrm>
            <a:off x="609600" y="100491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862711372" name="Inhaltsplatzhalter 2"/>
          <p:cNvSpPr>
            <a:spLocks noGrp="1"/>
          </p:cNvSpPr>
          <p:nvPr>
            <p:ph idx="1"/>
          </p:nvPr>
        </p:nvSpPr>
        <p:spPr bwMode="auto">
          <a:xfrm>
            <a:off x="4766733" y="1000108"/>
            <a:ext cx="6815666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067354095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09600" y="2166961"/>
            <a:ext cx="4011084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112719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784760022" name="Inhaltsplatzhalter 4"/>
          <p:cNvSpPr>
            <a:spLocks noGrp="1"/>
          </p:cNvSpPr>
          <p:nvPr>
            <p:ph idx="1"/>
          </p:nvPr>
        </p:nvSpPr>
        <p:spPr bwMode="auto">
          <a:xfrm>
            <a:off x="1117600" y="2590800"/>
            <a:ext cx="9956800" cy="3552825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0555103" name="Titel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685958610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389717" y="1142983"/>
            <a:ext cx="73152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937213543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1891602" name="Titel 1"/>
          <p:cNvSpPr>
            <a:spLocks noGrp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4663260" name="Inhaltsplatzhalter 2"/>
          <p:cNvSpPr>
            <a:spLocks noGrp="1"/>
          </p:cNvSpPr>
          <p:nvPr>
            <p:ph idx="1"/>
          </p:nvPr>
        </p:nvSpPr>
        <p:spPr bwMode="auto">
          <a:xfrm>
            <a:off x="1117600" y="2590800"/>
            <a:ext cx="9956800" cy="3552844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4888599" name="Titel 1"/>
          <p:cNvSpPr>
            <a:spLocks noGrp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950157678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1117600" y="2395550"/>
            <a:ext cx="48768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1551162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600" y="2395550"/>
            <a:ext cx="48768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542698" name="Titel 1"/>
          <p:cNvSpPr>
            <a:spLocks noGrp="1"/>
          </p:cNvSpPr>
          <p:nvPr>
            <p:ph type="title"/>
          </p:nvPr>
        </p:nvSpPr>
        <p:spPr bwMode="auto">
          <a:xfrm>
            <a:off x="609600" y="113189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32591351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2392369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1321157559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09600" y="3032131"/>
            <a:ext cx="5386917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9159218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2392369"/>
            <a:ext cx="5389033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1483431979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3366" y="3032131"/>
            <a:ext cx="5389033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1375424" name="Titel 1"/>
          <p:cNvSpPr>
            <a:spLocks noGrp="1"/>
          </p:cNvSpPr>
          <p:nvPr>
            <p:ph type="title"/>
          </p:nvPr>
        </p:nvSpPr>
        <p:spPr bwMode="auto">
          <a:xfrm>
            <a:off x="609600" y="100491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327334134" name="Inhaltsplatzhalter 2"/>
          <p:cNvSpPr>
            <a:spLocks noGrp="1"/>
          </p:cNvSpPr>
          <p:nvPr>
            <p:ph idx="1"/>
          </p:nvPr>
        </p:nvSpPr>
        <p:spPr bwMode="auto">
          <a:xfrm>
            <a:off x="4766733" y="1000108"/>
            <a:ext cx="6815666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7746270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09600" y="2166961"/>
            <a:ext cx="4011084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148232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54218328" name="Inhaltsplatzhalter 4"/>
          <p:cNvSpPr>
            <a:spLocks noGrp="1"/>
          </p:cNvSpPr>
          <p:nvPr>
            <p:ph idx="1"/>
          </p:nvPr>
        </p:nvSpPr>
        <p:spPr bwMode="auto">
          <a:xfrm>
            <a:off x="1117600" y="2590800"/>
            <a:ext cx="9956800" cy="3552825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3377988" name="Titel 1"/>
          <p:cNvSpPr>
            <a:spLocks noGrp="1"/>
          </p:cNvSpPr>
          <p:nvPr>
            <p:ph type="title"/>
          </p:nvPr>
        </p:nvSpPr>
        <p:spPr bwMode="auto">
          <a:xfrm>
            <a:off x="299114" y="514582"/>
            <a:ext cx="10441386" cy="4987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617044540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4/15/2020</a:t>
            </a:r>
            <a:endParaRPr lang="de-DE"/>
          </a:p>
        </p:txBody>
      </p:sp>
      <p:sp>
        <p:nvSpPr>
          <p:cNvPr id="1179979485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299114" y="6480312"/>
            <a:ext cx="9043282" cy="257066"/>
          </a:xfrm>
        </p:spPr>
        <p:txBody>
          <a:bodyPr/>
          <a:lstStyle/>
          <a:p>
            <a:pPr>
              <a:defRPr/>
            </a:pPr>
            <a:r>
              <a:rPr lang="de-DE"/>
              <a:t>Fachschaft WIAI - Otto-Friedrich-Universität Bamberg</a:t>
            </a:r>
            <a:endParaRPr/>
          </a:p>
        </p:txBody>
      </p:sp>
      <p:sp>
        <p:nvSpPr>
          <p:cNvPr id="51483050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1205554" y="6478641"/>
            <a:ext cx="858561" cy="257066"/>
          </a:xfrm>
        </p:spPr>
        <p:txBody>
          <a:bodyPr/>
          <a:lstStyle/>
          <a:p>
            <a:pPr>
              <a:defRPr/>
            </a:pPr>
            <a:fld id="{2C753281-AACA-4994-9B3A-7074E696E4C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9982540" name="Titel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2049979661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389717" y="1142983"/>
            <a:ext cx="73152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6017586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0354182" name="Titel 1"/>
          <p:cNvSpPr>
            <a:spLocks noGrp="1"/>
          </p:cNvSpPr>
          <p:nvPr>
            <p:ph type="ctrTitle"/>
          </p:nvPr>
        </p:nvSpPr>
        <p:spPr bwMode="auto">
          <a:xfrm>
            <a:off x="623392" y="620688"/>
            <a:ext cx="10945216" cy="1470025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78794522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99701" y="2552700"/>
            <a:ext cx="9596832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pic>
        <p:nvPicPr>
          <p:cNvPr id="514323996" name="Bild 3" descr="UB-Logo-neu_blau-cmyk.eps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99069" y="4581128"/>
            <a:ext cx="1985288" cy="14889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923742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556772178" name="Inhaltsplatzhalter 2"/>
          <p:cNvSpPr>
            <a:spLocks noGrp="1"/>
          </p:cNvSpPr>
          <p:nvPr>
            <p:ph idx="1"/>
          </p:nvPr>
        </p:nvSpPr>
        <p:spPr bwMode="auto"/>
        <p:txBody>
          <a:bodyPr anchor="ctr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1985362" name="Titel 1"/>
          <p:cNvSpPr>
            <a:spLocks noGrp="1"/>
          </p:cNvSpPr>
          <p:nvPr>
            <p:ph type="title"/>
          </p:nvPr>
        </p:nvSpPr>
        <p:spPr bwMode="auto">
          <a:xfrm>
            <a:off x="916517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5684320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1651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800634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29917468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48176" y="908720"/>
            <a:ext cx="5546221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273365237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598" y="908721"/>
            <a:ext cx="5582950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450092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4034241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8176" y="908720"/>
            <a:ext cx="55483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343598959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48176" y="1548482"/>
            <a:ext cx="5548340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43601379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908720"/>
            <a:ext cx="5551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580089721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3366" y="1548482"/>
            <a:ext cx="5551302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20565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4372052" name="Titel 1"/>
          <p:cNvSpPr>
            <a:spLocks noGrp="1"/>
          </p:cNvSpPr>
          <p:nvPr>
            <p:ph type="title"/>
          </p:nvPr>
        </p:nvSpPr>
        <p:spPr bwMode="auto">
          <a:xfrm>
            <a:off x="431370" y="116632"/>
            <a:ext cx="4189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13730854" name="Inhaltsplatzhalter 2"/>
          <p:cNvSpPr>
            <a:spLocks noGrp="1"/>
          </p:cNvSpPr>
          <p:nvPr>
            <p:ph idx="1"/>
          </p:nvPr>
        </p:nvSpPr>
        <p:spPr bwMode="auto">
          <a:xfrm>
            <a:off x="4766733" y="116632"/>
            <a:ext cx="6993896" cy="63367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034889377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431370" y="1278682"/>
            <a:ext cx="4189313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975796" name="Titel 1"/>
          <p:cNvSpPr>
            <a:spLocks noGrp="1"/>
          </p:cNvSpPr>
          <p:nvPr>
            <p:ph type="title"/>
          </p:nvPr>
        </p:nvSpPr>
        <p:spPr bwMode="auto">
          <a:xfrm>
            <a:off x="2440517" y="477787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831642348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440517" y="59004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479786691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440517" y="534461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8019430" name="Rechteck 6"/>
          <p:cNvSpPr/>
          <p:nvPr userDrawn="1"/>
        </p:nvSpPr>
        <p:spPr bwMode="auto">
          <a:xfrm>
            <a:off x="0" y="1143000"/>
            <a:ext cx="12192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755647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90616052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5166129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976320" y="116632"/>
            <a:ext cx="2743200" cy="6336703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869992747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431370" y="116632"/>
            <a:ext cx="8352928" cy="6336703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1371858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4196903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6737089" name="Titel 1"/>
          <p:cNvSpPr>
            <a:spLocks noGrp="1"/>
          </p:cNvSpPr>
          <p:nvPr>
            <p:ph type="ctrTitle"/>
          </p:nvPr>
        </p:nvSpPr>
        <p:spPr bwMode="auto">
          <a:xfrm>
            <a:off x="623392" y="620688"/>
            <a:ext cx="10945216" cy="1470025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2844299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99701" y="2552700"/>
            <a:ext cx="9596832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pic>
        <p:nvPicPr>
          <p:cNvPr id="1404365139" name="Bild 3" descr="UB-Logo-neu_blau-cmyk.eps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99069" y="4581128"/>
            <a:ext cx="1985288" cy="14889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16303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68787376" name="Inhaltsplatzhalter 2"/>
          <p:cNvSpPr>
            <a:spLocks noGrp="1"/>
          </p:cNvSpPr>
          <p:nvPr>
            <p:ph idx="1"/>
          </p:nvPr>
        </p:nvSpPr>
        <p:spPr bwMode="auto"/>
        <p:txBody>
          <a:bodyPr anchor="ctr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4890021" name="Titel 1"/>
          <p:cNvSpPr>
            <a:spLocks noGrp="1"/>
          </p:cNvSpPr>
          <p:nvPr>
            <p:ph type="title"/>
          </p:nvPr>
        </p:nvSpPr>
        <p:spPr bwMode="auto">
          <a:xfrm>
            <a:off x="916517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5114072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1651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77509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93961856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48176" y="908720"/>
            <a:ext cx="5546221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0782242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598" y="908721"/>
            <a:ext cx="5582950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707932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7046356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8176" y="908720"/>
            <a:ext cx="55483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25866682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48176" y="1548482"/>
            <a:ext cx="5548340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99520793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908720"/>
            <a:ext cx="5551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81603507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3366" y="1548482"/>
            <a:ext cx="5551302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263997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6900692" name="Titel 1"/>
          <p:cNvSpPr>
            <a:spLocks noGrp="1"/>
          </p:cNvSpPr>
          <p:nvPr>
            <p:ph type="title"/>
          </p:nvPr>
        </p:nvSpPr>
        <p:spPr bwMode="auto">
          <a:xfrm>
            <a:off x="74213" y="266007"/>
            <a:ext cx="10441386" cy="498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4458622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9/27/2019</a:t>
            </a:r>
            <a:endParaRPr lang="de-DE"/>
          </a:p>
        </p:txBody>
      </p:sp>
      <p:sp>
        <p:nvSpPr>
          <p:cNvPr id="849727250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Fachschaft WIAI - Otto-Friedrich-Universität Bamberg</a:t>
            </a:r>
            <a:endParaRPr/>
          </a:p>
        </p:txBody>
      </p:sp>
      <p:sp>
        <p:nvSpPr>
          <p:cNvPr id="684319607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1205554" y="6478641"/>
            <a:ext cx="858561" cy="257066"/>
          </a:xfrm>
        </p:spPr>
        <p:txBody>
          <a:bodyPr/>
          <a:lstStyle/>
          <a:p>
            <a:pPr>
              <a:defRPr/>
            </a:pPr>
            <a:fld id="{2C753281-AACA-4994-9B3A-7074E696E4C6}" type="slidenum">
              <a:rPr lang="de-DE"/>
              <a:t>‹Nr.›</a:t>
            </a:fld>
            <a:endParaRPr lang="de-DE"/>
          </a:p>
        </p:txBody>
      </p:sp>
      <p:sp>
        <p:nvSpPr>
          <p:cNvPr id="73315706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4213" y="833087"/>
            <a:ext cx="10441386" cy="364701"/>
          </a:xfrm>
        </p:spPr>
        <p:txBody>
          <a:bodyPr/>
          <a:lstStyle>
            <a:lvl5pPr marL="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4">
              <a:defRPr/>
            </a:pPr>
            <a:r>
              <a:rPr lang="de-DE"/>
              <a:t>Subtitle</a:t>
            </a:r>
          </a:p>
          <a:p>
            <a:pPr lvl="4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8627734" name="Titel 1"/>
          <p:cNvSpPr>
            <a:spLocks noGrp="1"/>
          </p:cNvSpPr>
          <p:nvPr>
            <p:ph type="title"/>
          </p:nvPr>
        </p:nvSpPr>
        <p:spPr bwMode="auto">
          <a:xfrm>
            <a:off x="431370" y="116632"/>
            <a:ext cx="4189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679080944" name="Inhaltsplatzhalter 2"/>
          <p:cNvSpPr>
            <a:spLocks noGrp="1"/>
          </p:cNvSpPr>
          <p:nvPr>
            <p:ph idx="1"/>
          </p:nvPr>
        </p:nvSpPr>
        <p:spPr bwMode="auto">
          <a:xfrm>
            <a:off x="4766733" y="116632"/>
            <a:ext cx="6993896" cy="63367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7726431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431370" y="1278682"/>
            <a:ext cx="4189313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4938442" name="Titel 1"/>
          <p:cNvSpPr>
            <a:spLocks noGrp="1"/>
          </p:cNvSpPr>
          <p:nvPr>
            <p:ph type="ctrTitle"/>
          </p:nvPr>
        </p:nvSpPr>
        <p:spPr bwMode="auto">
          <a:xfrm>
            <a:off x="623392" y="620688"/>
            <a:ext cx="10945216" cy="1470025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10557742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99701" y="2552700"/>
            <a:ext cx="9596832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pic>
        <p:nvPicPr>
          <p:cNvPr id="297575818" name="Bild 3" descr="UB-Logo-neu_blau-cmyk.eps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99069" y="4581128"/>
            <a:ext cx="1985288" cy="14889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292978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56072752" name="Inhaltsplatzhalter 2"/>
          <p:cNvSpPr>
            <a:spLocks noGrp="1"/>
          </p:cNvSpPr>
          <p:nvPr>
            <p:ph idx="1"/>
          </p:nvPr>
        </p:nvSpPr>
        <p:spPr bwMode="auto"/>
        <p:txBody>
          <a:bodyPr anchor="ctr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9865834" name="Titel 1"/>
          <p:cNvSpPr>
            <a:spLocks noGrp="1"/>
          </p:cNvSpPr>
          <p:nvPr>
            <p:ph type="title"/>
          </p:nvPr>
        </p:nvSpPr>
        <p:spPr bwMode="auto">
          <a:xfrm>
            <a:off x="916517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49854838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1651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4797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229369302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48176" y="908720"/>
            <a:ext cx="5546221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2190720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598" y="908721"/>
            <a:ext cx="5582950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51933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2725424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8176" y="908720"/>
            <a:ext cx="55483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89558540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48176" y="1548482"/>
            <a:ext cx="5548340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145450826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908720"/>
            <a:ext cx="5551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607953782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3366" y="1548482"/>
            <a:ext cx="5551302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523303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6934462" name="Titel 1"/>
          <p:cNvSpPr>
            <a:spLocks noGrp="1"/>
          </p:cNvSpPr>
          <p:nvPr>
            <p:ph type="title"/>
          </p:nvPr>
        </p:nvSpPr>
        <p:spPr bwMode="auto">
          <a:xfrm>
            <a:off x="431370" y="116632"/>
            <a:ext cx="4189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00144852" name="Inhaltsplatzhalter 2"/>
          <p:cNvSpPr>
            <a:spLocks noGrp="1"/>
          </p:cNvSpPr>
          <p:nvPr>
            <p:ph idx="1"/>
          </p:nvPr>
        </p:nvSpPr>
        <p:spPr bwMode="auto">
          <a:xfrm>
            <a:off x="4766733" y="116632"/>
            <a:ext cx="6993896" cy="63367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54876819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431370" y="1278682"/>
            <a:ext cx="4189313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155271" name="Titel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481337354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531160" name="Titel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476449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696057" name="Titel 1"/>
          <p:cNvSpPr>
            <a:spLocks noGrp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337541795" name="Inhaltsplatzhalter 2"/>
          <p:cNvSpPr>
            <a:spLocks noGrp="1"/>
          </p:cNvSpPr>
          <p:nvPr>
            <p:ph idx="1"/>
          </p:nvPr>
        </p:nvSpPr>
        <p:spPr bwMode="auto">
          <a:xfrm>
            <a:off x="1117600" y="2590800"/>
            <a:ext cx="9956800" cy="3552844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1272105" name="Titel 1"/>
          <p:cNvSpPr>
            <a:spLocks noGrp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675056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1117600" y="2395550"/>
            <a:ext cx="48768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49188198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600" y="2395550"/>
            <a:ext cx="48768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1682849" name="Titel 1"/>
          <p:cNvSpPr>
            <a:spLocks noGrp="1"/>
          </p:cNvSpPr>
          <p:nvPr>
            <p:ph type="title"/>
          </p:nvPr>
        </p:nvSpPr>
        <p:spPr bwMode="auto">
          <a:xfrm>
            <a:off x="609600" y="113189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41336396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2392369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896132642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09600" y="3032131"/>
            <a:ext cx="5386917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02066080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2392369"/>
            <a:ext cx="5389033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49745522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3366" y="3032131"/>
            <a:ext cx="5389033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349672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3650833" name="Titel 1"/>
          <p:cNvSpPr>
            <a:spLocks noGrp="1"/>
          </p:cNvSpPr>
          <p:nvPr>
            <p:ph type="title"/>
          </p:nvPr>
        </p:nvSpPr>
        <p:spPr bwMode="auto">
          <a:xfrm>
            <a:off x="609600" y="100491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463054144" name="Inhaltsplatzhalter 2"/>
          <p:cNvSpPr>
            <a:spLocks noGrp="1"/>
          </p:cNvSpPr>
          <p:nvPr>
            <p:ph idx="1"/>
          </p:nvPr>
        </p:nvSpPr>
        <p:spPr bwMode="auto">
          <a:xfrm>
            <a:off x="4766733" y="1000108"/>
            <a:ext cx="6815666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64343951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09600" y="2166961"/>
            <a:ext cx="4011084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034803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145600512" name="Inhaltsplatzhalter 4"/>
          <p:cNvSpPr>
            <a:spLocks noGrp="1"/>
          </p:cNvSpPr>
          <p:nvPr>
            <p:ph idx="1"/>
          </p:nvPr>
        </p:nvSpPr>
        <p:spPr bwMode="auto">
          <a:xfrm>
            <a:off x="1117600" y="2590800"/>
            <a:ext cx="9956800" cy="3552825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513861" name="Titel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973864129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389717" y="1142983"/>
            <a:ext cx="73152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209722219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1516304" name="Titel 1"/>
          <p:cNvSpPr>
            <a:spLocks noGrp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946405001" name="Inhaltsplatzhalter 2"/>
          <p:cNvSpPr>
            <a:spLocks noGrp="1"/>
          </p:cNvSpPr>
          <p:nvPr>
            <p:ph idx="1"/>
          </p:nvPr>
        </p:nvSpPr>
        <p:spPr bwMode="auto">
          <a:xfrm>
            <a:off x="1117600" y="2590800"/>
            <a:ext cx="9956800" cy="3552844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9986632" name="Titel 1"/>
          <p:cNvSpPr>
            <a:spLocks noGrp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78357024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1117600" y="2395550"/>
            <a:ext cx="48768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091023831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600" y="2395550"/>
            <a:ext cx="48768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98282" name="Titel 1"/>
          <p:cNvSpPr>
            <a:spLocks noGrp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439813576" name="Inhaltsplatzhalter 2"/>
          <p:cNvSpPr>
            <a:spLocks noGrp="1"/>
          </p:cNvSpPr>
          <p:nvPr>
            <p:ph idx="1"/>
          </p:nvPr>
        </p:nvSpPr>
        <p:spPr bwMode="auto">
          <a:xfrm>
            <a:off x="1117600" y="2590800"/>
            <a:ext cx="9956800" cy="3552844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5400558" name="Titel 1"/>
          <p:cNvSpPr>
            <a:spLocks noGrp="1"/>
          </p:cNvSpPr>
          <p:nvPr>
            <p:ph type="title"/>
          </p:nvPr>
        </p:nvSpPr>
        <p:spPr bwMode="auto">
          <a:xfrm>
            <a:off x="609600" y="113189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99782905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2392369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77748896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09600" y="3032131"/>
            <a:ext cx="5386917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99221020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2392369"/>
            <a:ext cx="5389033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2057605649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3366" y="3032131"/>
            <a:ext cx="5389033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9271040" name="Titel 1"/>
          <p:cNvSpPr>
            <a:spLocks noGrp="1"/>
          </p:cNvSpPr>
          <p:nvPr>
            <p:ph type="title"/>
          </p:nvPr>
        </p:nvSpPr>
        <p:spPr bwMode="auto">
          <a:xfrm>
            <a:off x="609600" y="100491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2027729356" name="Inhaltsplatzhalter 2"/>
          <p:cNvSpPr>
            <a:spLocks noGrp="1"/>
          </p:cNvSpPr>
          <p:nvPr>
            <p:ph idx="1"/>
          </p:nvPr>
        </p:nvSpPr>
        <p:spPr bwMode="auto">
          <a:xfrm>
            <a:off x="4766733" y="1000108"/>
            <a:ext cx="6815666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2837317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09600" y="2166961"/>
            <a:ext cx="4011084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609445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08396316" name="Inhaltsplatzhalter 4"/>
          <p:cNvSpPr>
            <a:spLocks noGrp="1"/>
          </p:cNvSpPr>
          <p:nvPr>
            <p:ph idx="1"/>
          </p:nvPr>
        </p:nvSpPr>
        <p:spPr bwMode="auto">
          <a:xfrm>
            <a:off x="1117600" y="2590800"/>
            <a:ext cx="9956800" cy="3552825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532881" name="Titel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85159591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389717" y="1142983"/>
            <a:ext cx="73152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93162760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23866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94008434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8454197" name="Titel 1"/>
          <p:cNvSpPr>
            <a:spLocks noGrp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1937487738" name="Inhaltsplatzhalter 2"/>
          <p:cNvSpPr>
            <a:spLocks noGrp="1"/>
          </p:cNvSpPr>
          <p:nvPr>
            <p:ph idx="1"/>
          </p:nvPr>
        </p:nvSpPr>
        <p:spPr bwMode="auto">
          <a:xfrm>
            <a:off x="1117600" y="2590800"/>
            <a:ext cx="9956800" cy="355284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06474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1117600" y="2395550"/>
            <a:ext cx="48768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11704548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600" y="2395550"/>
            <a:ext cx="48768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4206947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6563875" name="Titel 1"/>
          <p:cNvSpPr>
            <a:spLocks noGrp="1"/>
          </p:cNvSpPr>
          <p:nvPr>
            <p:ph type="title"/>
          </p:nvPr>
        </p:nvSpPr>
        <p:spPr bwMode="auto">
          <a:xfrm>
            <a:off x="609600" y="113189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73107163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2392369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48348949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09600" y="3032131"/>
            <a:ext cx="5386917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16017593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2392369"/>
            <a:ext cx="5389033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80299449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3366" y="3032131"/>
            <a:ext cx="5389033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6844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9387466" name="Titel 1"/>
          <p:cNvSpPr>
            <a:spLocks noGrp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725176916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1117600" y="2395550"/>
            <a:ext cx="48768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38816672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600" y="2395550"/>
            <a:ext cx="48768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6302628" name="Titel 1"/>
          <p:cNvSpPr>
            <a:spLocks noGrp="1"/>
          </p:cNvSpPr>
          <p:nvPr>
            <p:ph type="title"/>
          </p:nvPr>
        </p:nvSpPr>
        <p:spPr bwMode="auto">
          <a:xfrm>
            <a:off x="609600" y="100491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1354843700" name="Inhaltsplatzhalter 2"/>
          <p:cNvSpPr>
            <a:spLocks noGrp="1"/>
          </p:cNvSpPr>
          <p:nvPr>
            <p:ph idx="1"/>
          </p:nvPr>
        </p:nvSpPr>
        <p:spPr bwMode="auto">
          <a:xfrm>
            <a:off x="4766733" y="1000108"/>
            <a:ext cx="6815666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440808088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09600" y="2166961"/>
            <a:ext cx="4011084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325920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16507893" name="Inhaltsplatzhalter 4"/>
          <p:cNvSpPr>
            <a:spLocks noGrp="1"/>
          </p:cNvSpPr>
          <p:nvPr>
            <p:ph idx="1"/>
          </p:nvPr>
        </p:nvSpPr>
        <p:spPr bwMode="auto">
          <a:xfrm>
            <a:off x="1117600" y="2590800"/>
            <a:ext cx="9956800" cy="355282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3874278" name="Titel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1456204739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389717" y="1142983"/>
            <a:ext cx="73152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618202323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112931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43755887" name="PlaceHolder 2"/>
          <p:cNvSpPr>
            <a:spLocks noGrp="1"/>
          </p:cNvSpPr>
          <p:nvPr>
            <p:ph type="subTitle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1413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535459613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910701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86158805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246668289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94298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7017660" name="PlaceHolder 1"/>
          <p:cNvSpPr>
            <a:spLocks noGrp="1"/>
          </p:cNvSpPr>
          <p:nvPr>
            <p:ph type="subTitle"/>
          </p:nvPr>
        </p:nvSpPr>
        <p:spPr bwMode="auto"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4544763" name="Titel 1"/>
          <p:cNvSpPr>
            <a:spLocks noGrp="1"/>
          </p:cNvSpPr>
          <p:nvPr>
            <p:ph type="title"/>
          </p:nvPr>
        </p:nvSpPr>
        <p:spPr bwMode="auto">
          <a:xfrm>
            <a:off x="609600" y="113189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0175257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2392369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1705607567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09600" y="3032131"/>
            <a:ext cx="5386917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99948051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2392369"/>
            <a:ext cx="5389033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34524989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3366" y="3032131"/>
            <a:ext cx="5389033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6791867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586339617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126740584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125683666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899733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230713444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575119089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733400989" name="PlaceHolder 4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798744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955777851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806267588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682152245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872812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99916712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1441063354" name="PlaceHolder 3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14514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506077711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1155946593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1780351402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804091762" name="PlaceHolder 5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6477636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672922881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1787678572" name="PlaceHolder 3"/>
          <p:cNvSpPr>
            <a:spLocks noGrp="1"/>
          </p:cNvSpPr>
          <p:nvPr>
            <p:ph type="body"/>
          </p:nvPr>
        </p:nvSpPr>
        <p:spPr bwMode="auto"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1388406951" name="PlaceHolder 4"/>
          <p:cNvSpPr>
            <a:spLocks noGrp="1"/>
          </p:cNvSpPr>
          <p:nvPr>
            <p:ph type="body"/>
          </p:nvPr>
        </p:nvSpPr>
        <p:spPr bwMode="auto"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2137140055" name="PlaceHolder 5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590200288" name="PlaceHolder 6"/>
          <p:cNvSpPr>
            <a:spLocks noGrp="1"/>
          </p:cNvSpPr>
          <p:nvPr>
            <p:ph type="body"/>
          </p:nvPr>
        </p:nvSpPr>
        <p:spPr bwMode="auto"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197524425" name="PlaceHolder 7"/>
          <p:cNvSpPr>
            <a:spLocks noGrp="1"/>
          </p:cNvSpPr>
          <p:nvPr>
            <p:ph type="body"/>
          </p:nvPr>
        </p:nvSpPr>
        <p:spPr bwMode="auto"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886754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8437671" name="Rechteck 1"/>
          <p:cNvSpPr/>
          <p:nvPr userDrawn="1"/>
        </p:nvSpPr>
        <p:spPr bwMode="auto">
          <a:xfrm>
            <a:off x="10551621" y="-2194"/>
            <a:ext cx="1640378" cy="11711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25505" name="Rechteck 11"/>
          <p:cNvSpPr/>
          <p:nvPr userDrawn="1"/>
        </p:nvSpPr>
        <p:spPr bwMode="auto">
          <a:xfrm>
            <a:off x="0" y="-10257"/>
            <a:ext cx="12192000" cy="1171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54948758" name="Rechteck 10"/>
          <p:cNvSpPr/>
          <p:nvPr userDrawn="1"/>
        </p:nvSpPr>
        <p:spPr bwMode="auto">
          <a:xfrm>
            <a:off x="0" y="6356348"/>
            <a:ext cx="12192000" cy="501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01408097" name="Rechteck: eine Ecke abgerundet 6"/>
          <p:cNvSpPr/>
          <p:nvPr userDrawn="1"/>
        </p:nvSpPr>
        <p:spPr bwMode="auto">
          <a:xfrm>
            <a:off x="0" y="-10256"/>
            <a:ext cx="12192000" cy="1335817"/>
          </a:xfrm>
          <a:prstGeom prst="round1Rect">
            <a:avLst>
              <a:gd name="adj" fmla="val 50000"/>
            </a:avLst>
          </a:prstGeom>
          <a:solidFill>
            <a:srgbClr val="004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="1"/>
          </a:p>
        </p:txBody>
      </p:sp>
      <p:sp>
        <p:nvSpPr>
          <p:cNvPr id="4359692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485" y="1490234"/>
            <a:ext cx="11312056" cy="4701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3082652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048240" y="6478641"/>
            <a:ext cx="2015877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57D"/>
                </a:solidFill>
              </a:defRPr>
            </a:lvl1pPr>
          </a:lstStyle>
          <a:p>
            <a:pPr>
              <a:defRPr/>
            </a:pPr>
            <a:r>
              <a:rPr lang="en-US"/>
              <a:t>4/15/2020</a:t>
            </a:r>
            <a:endParaRPr lang="de-DE"/>
          </a:p>
        </p:txBody>
      </p:sp>
      <p:sp>
        <p:nvSpPr>
          <p:cNvPr id="80172741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9433" y="6480312"/>
            <a:ext cx="9043282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57D"/>
                </a:solidFill>
              </a:defRPr>
            </a:lvl1pPr>
          </a:lstStyle>
          <a:p>
            <a:pPr>
              <a:defRPr/>
            </a:pPr>
            <a:r>
              <a:rPr lang="de-DE"/>
              <a:t>Fachschaft WIAI - Otto-Friedrich-Universität Bamberg</a:t>
            </a:r>
            <a:endParaRPr/>
          </a:p>
        </p:txBody>
      </p:sp>
      <p:sp>
        <p:nvSpPr>
          <p:cNvPr id="47495253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9890" y="6478641"/>
            <a:ext cx="814226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57D"/>
                </a:solidFill>
              </a:defRPr>
            </a:lvl1pPr>
          </a:lstStyle>
          <a:p>
            <a:pPr>
              <a:defRPr/>
            </a:pPr>
            <a:fld id="{2C753281-AACA-4994-9B3A-7074E696E4C6}" type="slidenum">
              <a:rPr lang="de-DE"/>
              <a:t>‹Nr.›</a:t>
            </a:fld>
            <a:endParaRPr lang="de-DE"/>
          </a:p>
        </p:txBody>
      </p:sp>
      <p:pic>
        <p:nvPicPr>
          <p:cNvPr id="1353965257" name="Grafik 8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689654" y="77207"/>
            <a:ext cx="1328290" cy="996218"/>
          </a:xfrm>
          <a:prstGeom prst="rect">
            <a:avLst/>
          </a:prstGeom>
        </p:spPr>
      </p:pic>
      <p:sp>
        <p:nvSpPr>
          <p:cNvPr id="1223563875" name="Titelplatzhalter 9"/>
          <p:cNvSpPr>
            <a:spLocks noGrp="1"/>
          </p:cNvSpPr>
          <p:nvPr>
            <p:ph type="title"/>
          </p:nvPr>
        </p:nvSpPr>
        <p:spPr bwMode="auto">
          <a:xfrm>
            <a:off x="417021" y="-10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3200" b="1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rgbClr val="00457D"/>
        </a:buClr>
        <a:buFont typeface="Wingdings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rgbClr val="00457D"/>
        </a:buClr>
        <a:buFont typeface="Wingdings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rgbClr val="00457D"/>
        </a:buClr>
        <a:buFont typeface="Wingdings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rgbClr val="00457D"/>
        </a:buClr>
        <a:buFont typeface="Wingdings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rgbClr val="00457D"/>
        </a:buClr>
        <a:buFont typeface="Wingdings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0458933" name="Grafik 6" descr="ub-cd-ppt-back02-5_grau.gif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923912" name="Grafik 7" descr="ub-cd-ppt-back02-5.gif"/>
          <p:cNvPicPr>
            <a:picLocks noChangeAspect="1"/>
          </p:cNvPicPr>
          <p:nvPr/>
        </p:nvPicPr>
        <p:blipFill>
          <a:blip r:embed="rId19"/>
          <a:stretch/>
        </p:blipFill>
        <p:spPr bwMode="hidden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21023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Klicken Sie, um das Titelformat</a:t>
            </a:r>
            <a:br>
              <a:rPr lang="de-DE"/>
            </a:br>
            <a:r>
              <a:rPr lang="de-DE"/>
              <a:t>zu bearbeiten</a:t>
            </a:r>
            <a:endParaRPr/>
          </a:p>
        </p:txBody>
      </p:sp>
      <p:sp>
        <p:nvSpPr>
          <p:cNvPr id="15794408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590800"/>
            <a:ext cx="9956800" cy="2819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Klicken Sie, um die Formate des Vorlagentextes zu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44710854" name="Rectangle 23"/>
          <p:cNvSpPr>
            <a:spLocks noChangeArrowheads="1"/>
          </p:cNvSpPr>
          <p:nvPr/>
        </p:nvSpPr>
        <p:spPr bwMode="auto">
          <a:xfrm>
            <a:off x="10566400" y="6557963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>
              <a:defRPr/>
            </a:pPr>
            <a:r>
              <a:rPr lang="de-DE" sz="900">
                <a:solidFill>
                  <a:srgbClr val="00407A"/>
                </a:solidFill>
                <a:latin typeface="Arial"/>
              </a:rPr>
              <a:t>S. </a:t>
            </a:r>
            <a:fld id="{9474404F-7AF9-47A5-8589-EA95CF4A1AF3}" type="slidenum">
              <a:rPr lang="de-DE" sz="900">
                <a:solidFill>
                  <a:srgbClr val="00407A"/>
                </a:solidFill>
                <a:latin typeface="Arial"/>
              </a:rPr>
              <a:t>‹Nr.›</a:t>
            </a:fld>
            <a:endParaRPr lang="de-DE" sz="900">
              <a:solidFill>
                <a:srgbClr val="00407A"/>
              </a:solidFill>
              <a:latin typeface="Arial"/>
            </a:endParaRPr>
          </a:p>
        </p:txBody>
      </p:sp>
      <p:sp>
        <p:nvSpPr>
          <p:cNvPr id="1430741085" name="Rectangle 23"/>
          <p:cNvSpPr>
            <a:spLocks noChangeArrowheads="1"/>
          </p:cNvSpPr>
          <p:nvPr/>
        </p:nvSpPr>
        <p:spPr bwMode="auto">
          <a:xfrm>
            <a:off x="203200" y="6557963"/>
            <a:ext cx="100584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defRPr/>
            </a:pPr>
            <a:r>
              <a:rPr lang="de-DE" sz="900">
                <a:solidFill>
                  <a:srgbClr val="00407A"/>
                </a:solidFill>
                <a:latin typeface="Arial"/>
              </a:rPr>
              <a:t>Otto-Friedrich-Universität Bamberg | Zentrale Studienberatung| www.uni-bamberg.de/abt-studium/studienberatung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2pPr>
      <a:lvl3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3pPr>
      <a:lvl4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4pPr>
      <a:lvl5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5pPr>
      <a:lvl6pPr marL="4572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6pPr>
      <a:lvl7pPr marL="9144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7pPr>
      <a:lvl8pPr marL="13716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8pPr>
      <a:lvl9pPr marL="18288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2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•"/>
        <a:defRPr sz="2000">
          <a:solidFill>
            <a:schemeClr val="tx1"/>
          </a:solidFill>
          <a:latin typeface="Arial"/>
        </a:defRPr>
      </a:lvl2pPr>
      <a:lvl3pPr marL="1143000" indent="-228600" algn="l">
        <a:spcBef>
          <a:spcPts val="0"/>
        </a:spcBef>
        <a:spcAft>
          <a:spcPts val="0"/>
        </a:spcAft>
        <a:buFont typeface="Wingdings"/>
        <a:buChar char="§"/>
        <a:defRPr>
          <a:solidFill>
            <a:schemeClr val="tx1"/>
          </a:solidFill>
          <a:latin typeface="Arial"/>
        </a:defRPr>
      </a:lvl3pPr>
      <a:lvl4pPr marL="1600200" indent="-228600" algn="l">
        <a:spcBef>
          <a:spcPts val="0"/>
        </a:spcBef>
        <a:spcAft>
          <a:spcPts val="0"/>
        </a:spcAft>
        <a:buChar char="+"/>
        <a:defRPr sz="1600">
          <a:solidFill>
            <a:schemeClr val="tx1"/>
          </a:solidFill>
          <a:latin typeface="Arial"/>
        </a:defRPr>
      </a:lvl4pPr>
      <a:lvl5pPr marL="20574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Arial"/>
        </a:defRPr>
      </a:lvl5pPr>
      <a:lvl6pPr marL="25146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9674540" name="Titelplatzhalter 1"/>
          <p:cNvSpPr>
            <a:spLocks noGrp="1"/>
          </p:cNvSpPr>
          <p:nvPr>
            <p:ph type="title"/>
          </p:nvPr>
        </p:nvSpPr>
        <p:spPr bwMode="auto">
          <a:xfrm>
            <a:off x="448177" y="121307"/>
            <a:ext cx="11332373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115417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8177" y="914695"/>
            <a:ext cx="11332373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08892882" name="Fußzeilenplatzhalter 3"/>
          <p:cNvSpPr txBox="1"/>
          <p:nvPr/>
        </p:nvSpPr>
        <p:spPr bwMode="auto">
          <a:xfrm>
            <a:off x="412296" y="6498896"/>
            <a:ext cx="2847136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© 2018 Prof. Dr. U. Schmid</a:t>
            </a:r>
            <a:endParaRPr/>
          </a:p>
        </p:txBody>
      </p:sp>
      <p:sp>
        <p:nvSpPr>
          <p:cNvPr id="396282361" name="Fußzeilenplatzhalter 3"/>
          <p:cNvSpPr txBox="1"/>
          <p:nvPr/>
        </p:nvSpPr>
        <p:spPr bwMode="auto">
          <a:xfrm>
            <a:off x="3234850" y="6501645"/>
            <a:ext cx="5722298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EET – Begrüßung Erstsemester – </a:t>
            </a:r>
            <a:fld id="{8649D369-5206-4341-A234-3C8DC2AD0772}" type="slidenum"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‹Nr.›</a:t>
            </a:fld>
            <a:endParaRPr lang="de-DE" sz="1100" b="0" i="0" u="none" strike="noStrike" cap="none" spc="0">
              <a:ln>
                <a:noFill/>
              </a:ln>
              <a:solidFill>
                <a:schemeClr val="tx1"/>
              </a:solidFill>
              <a:latin typeface="UB Scala Sans"/>
              <a:ea typeface="+mn-ea"/>
              <a:cs typeface="UB Scala Sans"/>
            </a:endParaRPr>
          </a:p>
        </p:txBody>
      </p:sp>
      <p:pic>
        <p:nvPicPr>
          <p:cNvPr id="1413264455" name="Bild 10" descr="da9f59de47.gif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0579042" y="6401196"/>
            <a:ext cx="1571137" cy="528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>
        <a:spcBef>
          <a:spcPts val="0"/>
        </a:spcBef>
        <a:buNone/>
        <a:defRPr sz="3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>
        <a:spcBef>
          <a:spcPts val="0"/>
        </a:spcBef>
        <a:buFont typeface="Arial"/>
        <a:buChar char="–"/>
        <a:defRPr sz="18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>
        <a:spcBef>
          <a:spcPts val="0"/>
        </a:spcBef>
        <a:buFont typeface="Arial"/>
        <a:buChar char="»"/>
        <a:defRPr sz="18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4559585" name="Titelplatzhalter 1"/>
          <p:cNvSpPr>
            <a:spLocks noGrp="1"/>
          </p:cNvSpPr>
          <p:nvPr>
            <p:ph type="title"/>
          </p:nvPr>
        </p:nvSpPr>
        <p:spPr bwMode="auto">
          <a:xfrm>
            <a:off x="448177" y="121307"/>
            <a:ext cx="11332373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6409612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8177" y="914695"/>
            <a:ext cx="11332373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60876488" name="Fußzeilenplatzhalter 3"/>
          <p:cNvSpPr txBox="1"/>
          <p:nvPr/>
        </p:nvSpPr>
        <p:spPr bwMode="auto">
          <a:xfrm>
            <a:off x="412296" y="6498896"/>
            <a:ext cx="4588072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© 2019 Prof. Dr. Tom Gross/Prof. Dr. Daniela Nicklas</a:t>
            </a:r>
            <a:endParaRPr/>
          </a:p>
        </p:txBody>
      </p:sp>
      <p:sp>
        <p:nvSpPr>
          <p:cNvPr id="743753903" name="Fußzeilenplatzhalter 3"/>
          <p:cNvSpPr txBox="1"/>
          <p:nvPr/>
        </p:nvSpPr>
        <p:spPr bwMode="auto">
          <a:xfrm>
            <a:off x="3234850" y="6501645"/>
            <a:ext cx="5722298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‹Nr.›</a:t>
            </a:fld>
            <a:endParaRPr lang="de-DE" sz="1100" b="0" i="0" u="none" strike="noStrike" cap="none" spc="0">
              <a:ln>
                <a:noFill/>
              </a:ln>
              <a:solidFill>
                <a:schemeClr val="tx1"/>
              </a:solidFill>
              <a:latin typeface="UB Scala Sans"/>
              <a:ea typeface="+mn-ea"/>
              <a:cs typeface="UB Scala Sans"/>
            </a:endParaRPr>
          </a:p>
        </p:txBody>
      </p:sp>
      <p:pic>
        <p:nvPicPr>
          <p:cNvPr id="1460536347" name="Bild 10" descr="da9f59de47.gif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579042" y="6401196"/>
            <a:ext cx="1571137" cy="528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>
        <a:spcBef>
          <a:spcPts val="0"/>
        </a:spcBef>
        <a:buNone/>
        <a:defRPr sz="3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>
        <a:spcBef>
          <a:spcPts val="0"/>
        </a:spcBef>
        <a:buFont typeface="Arial"/>
        <a:buChar char="–"/>
        <a:defRPr sz="18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>
        <a:spcBef>
          <a:spcPts val="0"/>
        </a:spcBef>
        <a:buFont typeface="Arial"/>
        <a:buChar char="»"/>
        <a:defRPr sz="18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905013" name="Titelplatzhalter 1"/>
          <p:cNvSpPr>
            <a:spLocks noGrp="1"/>
          </p:cNvSpPr>
          <p:nvPr>
            <p:ph type="title"/>
          </p:nvPr>
        </p:nvSpPr>
        <p:spPr bwMode="auto">
          <a:xfrm>
            <a:off x="448177" y="121307"/>
            <a:ext cx="11332373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8775556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8177" y="914695"/>
            <a:ext cx="11332373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281597233" name="Fußzeilenplatzhalter 3"/>
          <p:cNvSpPr txBox="1"/>
          <p:nvPr/>
        </p:nvSpPr>
        <p:spPr bwMode="auto">
          <a:xfrm>
            <a:off x="412296" y="6498896"/>
            <a:ext cx="47896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Prof. Dr. Daniel Beimborn / Prof. Dr. Guido Wirtz</a:t>
            </a:r>
            <a:endParaRPr/>
          </a:p>
        </p:txBody>
      </p:sp>
      <p:sp>
        <p:nvSpPr>
          <p:cNvPr id="748719727" name="Fußzeilenplatzhalter 3"/>
          <p:cNvSpPr txBox="1"/>
          <p:nvPr/>
        </p:nvSpPr>
        <p:spPr bwMode="auto">
          <a:xfrm>
            <a:off x="3234850" y="6501645"/>
            <a:ext cx="5722298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‹Nr.›</a:t>
            </a:fld>
            <a:endParaRPr lang="de-DE" sz="1100" b="0" i="0" u="none" strike="noStrike" cap="none" spc="0">
              <a:ln>
                <a:noFill/>
              </a:ln>
              <a:solidFill>
                <a:schemeClr val="tx1"/>
              </a:solidFill>
              <a:latin typeface="UB Scala Sans"/>
              <a:ea typeface="+mn-ea"/>
              <a:cs typeface="UB Scala Sans"/>
            </a:endParaRPr>
          </a:p>
        </p:txBody>
      </p:sp>
      <p:pic>
        <p:nvPicPr>
          <p:cNvPr id="1695017927" name="Bild 10" descr="da9f59de47.gif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10579042" y="6401196"/>
            <a:ext cx="1571137" cy="528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ctr" defTabSz="457200">
        <a:spcBef>
          <a:spcPts val="0"/>
        </a:spcBef>
        <a:buNone/>
        <a:defRPr sz="3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>
        <a:spcBef>
          <a:spcPts val="0"/>
        </a:spcBef>
        <a:buFont typeface="Arial"/>
        <a:buChar char="–"/>
        <a:defRPr sz="18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>
        <a:spcBef>
          <a:spcPts val="0"/>
        </a:spcBef>
        <a:buFont typeface="Arial"/>
        <a:buChar char="»"/>
        <a:defRPr sz="18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7596375" name="Titelplatzhalter 1"/>
          <p:cNvSpPr>
            <a:spLocks noGrp="1"/>
          </p:cNvSpPr>
          <p:nvPr>
            <p:ph type="title"/>
          </p:nvPr>
        </p:nvSpPr>
        <p:spPr bwMode="auto">
          <a:xfrm>
            <a:off x="448177" y="121307"/>
            <a:ext cx="11332373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55733541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8177" y="914695"/>
            <a:ext cx="11332373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56529208" name="Fußzeilenplatzhalter 3"/>
          <p:cNvSpPr txBox="1"/>
          <p:nvPr/>
        </p:nvSpPr>
        <p:spPr bwMode="auto">
          <a:xfrm>
            <a:off x="412296" y="6498896"/>
            <a:ext cx="4588072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© 2022 Prof. Dr. Guido Wirtz</a:t>
            </a:r>
            <a:endParaRPr/>
          </a:p>
        </p:txBody>
      </p:sp>
      <p:sp>
        <p:nvSpPr>
          <p:cNvPr id="135129807" name="Fußzeilenplatzhalter 3"/>
          <p:cNvSpPr txBox="1"/>
          <p:nvPr/>
        </p:nvSpPr>
        <p:spPr bwMode="auto">
          <a:xfrm>
            <a:off x="3234850" y="6501645"/>
            <a:ext cx="5722298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lang="de-DE" sz="1100" b="0" i="0" u="none" strike="noStrike" cap="none" spc="0">
                <a:ln>
                  <a:noFill/>
                </a:ln>
                <a:solidFill>
                  <a:schemeClr val="tx1"/>
                </a:solidFill>
                <a:latin typeface="UB Scala Sans"/>
                <a:ea typeface="+mn-ea"/>
                <a:cs typeface="UB Scala Sans"/>
              </a:rPr>
              <a:t>‹Nr.›</a:t>
            </a:fld>
            <a:endParaRPr lang="de-DE" sz="1100" b="0" i="0" u="none" strike="noStrike" cap="none" spc="0">
              <a:ln>
                <a:noFill/>
              </a:ln>
              <a:solidFill>
                <a:schemeClr val="tx1"/>
              </a:solidFill>
              <a:latin typeface="UB Scala Sans"/>
              <a:ea typeface="+mn-ea"/>
              <a:cs typeface="UB Scala Sans"/>
            </a:endParaRPr>
          </a:p>
        </p:txBody>
      </p:sp>
      <p:pic>
        <p:nvPicPr>
          <p:cNvPr id="770798430" name="Bild 10" descr="da9f59de47.gif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10579042" y="6401196"/>
            <a:ext cx="1571137" cy="528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457200">
        <a:spcBef>
          <a:spcPts val="0"/>
        </a:spcBef>
        <a:buNone/>
        <a:defRPr sz="3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>
        <a:spcBef>
          <a:spcPts val="0"/>
        </a:spcBef>
        <a:buFont typeface="Arial"/>
        <a:buChar char="–"/>
        <a:defRPr sz="18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>
        <a:spcBef>
          <a:spcPts val="0"/>
        </a:spcBef>
        <a:buFont typeface="Arial"/>
        <a:buChar char="»"/>
        <a:defRPr sz="18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43524189" name="Grafik 6" descr="ub-cd-ppt-back02-5_grau.gif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1668749" name="Grafik 7" descr="ub-cd-ppt-back02-5.gif"/>
          <p:cNvPicPr>
            <a:picLocks noChangeAspect="1"/>
          </p:cNvPicPr>
          <p:nvPr/>
        </p:nvPicPr>
        <p:blipFill>
          <a:blip r:embed="rId19"/>
          <a:stretch/>
        </p:blipFill>
        <p:spPr bwMode="hidden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5136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Klicken Sie, um das Titelformat</a:t>
            </a:r>
            <a:br>
              <a:rPr lang="de-DE"/>
            </a:br>
            <a:r>
              <a:rPr lang="de-DE"/>
              <a:t>zu bearbeiten</a:t>
            </a:r>
            <a:endParaRPr/>
          </a:p>
        </p:txBody>
      </p:sp>
      <p:sp>
        <p:nvSpPr>
          <p:cNvPr id="7411857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590800"/>
            <a:ext cx="9956800" cy="2819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Klicken Sie, um die Formate des Vorlagentextes zu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128316959" name="Rectangle 23"/>
          <p:cNvSpPr>
            <a:spLocks noChangeArrowheads="1"/>
          </p:cNvSpPr>
          <p:nvPr/>
        </p:nvSpPr>
        <p:spPr bwMode="auto">
          <a:xfrm>
            <a:off x="10566400" y="6557963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>
              <a:defRPr/>
            </a:pPr>
            <a:r>
              <a:rPr lang="de-DE" sz="900">
                <a:solidFill>
                  <a:srgbClr val="00407A"/>
                </a:solidFill>
                <a:latin typeface="Arial"/>
              </a:rPr>
              <a:t>S. </a:t>
            </a:r>
            <a:fld id="{760535F9-A2D2-434B-8C1E-1D6DB24D09E5}" type="slidenum">
              <a:rPr lang="de-DE" sz="900">
                <a:solidFill>
                  <a:srgbClr val="00407A"/>
                </a:solidFill>
                <a:latin typeface="Arial"/>
              </a:rPr>
              <a:t>‹Nr.›</a:t>
            </a:fld>
            <a:endParaRPr lang="de-DE" sz="900">
              <a:solidFill>
                <a:srgbClr val="00407A"/>
              </a:solidFill>
              <a:latin typeface="Arial"/>
            </a:endParaRPr>
          </a:p>
        </p:txBody>
      </p:sp>
      <p:sp>
        <p:nvSpPr>
          <p:cNvPr id="144686773" name="Rectangle 23"/>
          <p:cNvSpPr>
            <a:spLocks noChangeArrowheads="1"/>
          </p:cNvSpPr>
          <p:nvPr/>
        </p:nvSpPr>
        <p:spPr bwMode="auto">
          <a:xfrm>
            <a:off x="203200" y="6557963"/>
            <a:ext cx="100584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defRPr/>
            </a:pPr>
            <a:r>
              <a:rPr lang="de-DE" sz="900">
                <a:solidFill>
                  <a:srgbClr val="00407A"/>
                </a:solidFill>
                <a:latin typeface="Arial"/>
              </a:rPr>
              <a:t>Otto-Friedrich-Universität Bamberg | Zentrale Studienberatung| www.uni-bamberg.de/studienberatung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2pPr>
      <a:lvl3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3pPr>
      <a:lvl4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4pPr>
      <a:lvl5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5pPr>
      <a:lvl6pPr marL="4572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6pPr>
      <a:lvl7pPr marL="9144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7pPr>
      <a:lvl8pPr marL="13716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8pPr>
      <a:lvl9pPr marL="18288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2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•"/>
        <a:defRPr sz="2000">
          <a:solidFill>
            <a:schemeClr val="tx1"/>
          </a:solidFill>
          <a:latin typeface="Arial"/>
        </a:defRPr>
      </a:lvl2pPr>
      <a:lvl3pPr marL="1143000" indent="-228600" algn="l">
        <a:spcBef>
          <a:spcPts val="0"/>
        </a:spcBef>
        <a:spcAft>
          <a:spcPts val="0"/>
        </a:spcAft>
        <a:buFont typeface="Wingdings"/>
        <a:buChar char="§"/>
        <a:defRPr>
          <a:solidFill>
            <a:schemeClr val="tx1"/>
          </a:solidFill>
          <a:latin typeface="Arial"/>
        </a:defRPr>
      </a:lvl3pPr>
      <a:lvl4pPr marL="1600200" indent="-228600" algn="l">
        <a:spcBef>
          <a:spcPts val="0"/>
        </a:spcBef>
        <a:spcAft>
          <a:spcPts val="0"/>
        </a:spcAft>
        <a:buChar char="+"/>
        <a:defRPr sz="1600">
          <a:solidFill>
            <a:schemeClr val="tx1"/>
          </a:solidFill>
          <a:latin typeface="Arial"/>
        </a:defRPr>
      </a:lvl4pPr>
      <a:lvl5pPr marL="20574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Arial"/>
        </a:defRPr>
      </a:lvl5pPr>
      <a:lvl6pPr marL="25146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0686026" name="Grafik 6" descr="ub-cd-ppt-back02-5_grau.gif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133752" name="Grafik 7" descr="ub-cd-ppt-back02-5.gif"/>
          <p:cNvPicPr>
            <a:picLocks noChangeAspect="1"/>
          </p:cNvPicPr>
          <p:nvPr/>
        </p:nvPicPr>
        <p:blipFill>
          <a:blip r:embed="rId12"/>
          <a:stretch/>
        </p:blipFill>
        <p:spPr bwMode="hidden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6128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1143000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Klicken Sie, um das Titelformat</a:t>
            </a:r>
            <a:br>
              <a:rPr lang="de-DE"/>
            </a:br>
            <a:r>
              <a:rPr lang="de-DE"/>
              <a:t>zu bearbeiten</a:t>
            </a:r>
            <a:endParaRPr/>
          </a:p>
        </p:txBody>
      </p:sp>
      <p:sp>
        <p:nvSpPr>
          <p:cNvPr id="208736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590800"/>
            <a:ext cx="9956800" cy="2819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Klicken Sie, um die Formate des Vorlagentextes zu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2097581" name="Rectangle 23"/>
          <p:cNvSpPr>
            <a:spLocks noChangeArrowheads="1"/>
          </p:cNvSpPr>
          <p:nvPr/>
        </p:nvSpPr>
        <p:spPr bwMode="auto">
          <a:xfrm>
            <a:off x="10566400" y="6557963"/>
            <a:ext cx="14224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9pPr>
          </a:lstStyle>
          <a:p>
            <a:pPr algn="r">
              <a:defRPr/>
            </a:pPr>
            <a:r>
              <a:rPr lang="de-DE" sz="900">
                <a:solidFill>
                  <a:srgbClr val="00407A"/>
                </a:solidFill>
                <a:latin typeface="Arial"/>
              </a:rPr>
              <a:t>S. </a:t>
            </a:r>
            <a:fld id="{E971C909-D339-4E42-8C95-23B31EDE03E2}" type="slidenum">
              <a:rPr lang="de-DE" sz="900">
                <a:solidFill>
                  <a:srgbClr val="00407A"/>
                </a:solidFill>
                <a:latin typeface="Arial"/>
              </a:rPr>
              <a:t>‹Nr.›</a:t>
            </a:fld>
            <a:endParaRPr lang="de-DE" sz="900">
              <a:solidFill>
                <a:srgbClr val="00407A"/>
              </a:solidFill>
              <a:latin typeface="Arial"/>
            </a:endParaRPr>
          </a:p>
        </p:txBody>
      </p:sp>
      <p:sp>
        <p:nvSpPr>
          <p:cNvPr id="1016285540" name="Rectangle 23"/>
          <p:cNvSpPr>
            <a:spLocks noChangeArrowheads="1"/>
          </p:cNvSpPr>
          <p:nvPr/>
        </p:nvSpPr>
        <p:spPr bwMode="auto">
          <a:xfrm>
            <a:off x="203200" y="6557963"/>
            <a:ext cx="100584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  <a:cs typeface="Arial"/>
              </a:defRPr>
            </a:lvl9pPr>
          </a:lstStyle>
          <a:p>
            <a:pPr>
              <a:defRPr/>
            </a:pPr>
            <a:r>
              <a:rPr lang="de-DE" sz="900">
                <a:solidFill>
                  <a:srgbClr val="00407A"/>
                </a:solidFill>
                <a:latin typeface="Arial"/>
              </a:rPr>
              <a:t>Vorstellung der Kontaktstelle Studium und Behinderung | Familienbüro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txStyles>
    <p:titleStyle>
      <a:lvl1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2pPr>
      <a:lvl3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3pPr>
      <a:lvl4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4pPr>
      <a:lvl5pPr algn="l">
        <a:spcBef>
          <a:spcPts val="0"/>
        </a:spcBef>
        <a:spcAft>
          <a:spcPts val="0"/>
        </a:spcAft>
        <a:defRPr sz="2800">
          <a:solidFill>
            <a:srgbClr val="00407A"/>
          </a:solidFill>
          <a:latin typeface="Arial"/>
        </a:defRPr>
      </a:lvl5pPr>
      <a:lvl6pPr marL="4572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6pPr>
      <a:lvl7pPr marL="9144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7pPr>
      <a:lvl8pPr marL="13716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8pPr>
      <a:lvl9pPr marL="1828800" algn="l">
        <a:spcBef>
          <a:spcPts val="0"/>
        </a:spcBef>
        <a:spcAft>
          <a:spcPts val="0"/>
        </a:spcAft>
        <a:defRPr sz="2800" b="1">
          <a:solidFill>
            <a:srgbClr val="00407A"/>
          </a:solidFill>
          <a:latin typeface="UB Scala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2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•"/>
        <a:defRPr sz="2000">
          <a:solidFill>
            <a:schemeClr val="tx1"/>
          </a:solidFill>
          <a:latin typeface="Arial"/>
        </a:defRPr>
      </a:lvl2pPr>
      <a:lvl3pPr marL="1143000" indent="-228600" algn="l">
        <a:spcBef>
          <a:spcPts val="0"/>
        </a:spcBef>
        <a:spcAft>
          <a:spcPts val="0"/>
        </a:spcAft>
        <a:buFont typeface="Wingdings"/>
        <a:buChar char="§"/>
        <a:defRPr>
          <a:solidFill>
            <a:schemeClr val="tx1"/>
          </a:solidFill>
          <a:latin typeface="Arial"/>
        </a:defRPr>
      </a:lvl3pPr>
      <a:lvl4pPr marL="1600200" indent="-228600" algn="l">
        <a:spcBef>
          <a:spcPts val="0"/>
        </a:spcBef>
        <a:spcAft>
          <a:spcPts val="0"/>
        </a:spcAft>
        <a:buChar char="+"/>
        <a:defRPr sz="1600">
          <a:solidFill>
            <a:schemeClr val="tx1"/>
          </a:solidFill>
          <a:latin typeface="Arial"/>
        </a:defRPr>
      </a:lvl4pPr>
      <a:lvl5pPr marL="20574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Arial"/>
        </a:defRPr>
      </a:lvl5pPr>
      <a:lvl6pPr marL="25146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7911614" name="CustomShape 1" hidden="1"/>
          <p:cNvSpPr/>
          <p:nvPr/>
        </p:nvSpPr>
        <p:spPr bwMode="auto">
          <a:xfrm>
            <a:off x="0" y="6525360"/>
            <a:ext cx="12191040" cy="45000"/>
          </a:xfrm>
          <a:prstGeom prst="rect">
            <a:avLst/>
          </a:prstGeom>
          <a:solidFill>
            <a:srgbClr val="42709B"/>
          </a:solidFill>
          <a:ln>
            <a:solidFill>
              <a:srgbClr val="42709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033705931" name="CustomShape 3" hidden="1"/>
          <p:cNvSpPr/>
          <p:nvPr/>
        </p:nvSpPr>
        <p:spPr bwMode="auto">
          <a:xfrm>
            <a:off x="-1488960" y="908640"/>
            <a:ext cx="2207520" cy="16556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988717125" name="Grafik 9"/>
          <p:cNvPicPr/>
          <p:nvPr/>
        </p:nvPicPr>
        <p:blipFill>
          <a:blip r:embed="rId14"/>
          <a:srcRect l="13473" t="6438" r="5682" b="12715"/>
          <a:stretch/>
        </p:blipFill>
        <p:spPr bwMode="auto">
          <a:xfrm>
            <a:off x="10026718" y="116640"/>
            <a:ext cx="2020800" cy="1515600"/>
          </a:xfrm>
          <a:prstGeom prst="rect">
            <a:avLst/>
          </a:prstGeom>
          <a:ln>
            <a:noFill/>
          </a:ln>
        </p:spPr>
      </p:pic>
      <p:pic>
        <p:nvPicPr>
          <p:cNvPr id="1939023383" name="Grafik 11"/>
          <p:cNvPicPr/>
          <p:nvPr/>
        </p:nvPicPr>
        <p:blipFill>
          <a:blip r:embed="rId14"/>
          <a:srcRect l="13473" t="6438" r="5682" b="12715"/>
          <a:stretch/>
        </p:blipFill>
        <p:spPr bwMode="auto">
          <a:xfrm>
            <a:off x="10026718" y="116640"/>
            <a:ext cx="2020800" cy="1515600"/>
          </a:xfrm>
          <a:prstGeom prst="rect">
            <a:avLst/>
          </a:prstGeom>
          <a:ln>
            <a:noFill/>
          </a:ln>
        </p:spPr>
      </p:pic>
      <p:sp>
        <p:nvSpPr>
          <p:cNvPr id="2107540086" name="PlaceHolder 7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r>
              <a:rPr lang="de-DE" sz="4400" b="0" strike="noStrike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910605226" name="PlaceHolder 8"/>
          <p:cNvSpPr>
            <a:spLocks noGrp="1"/>
          </p:cNvSpPr>
          <p:nvPr>
            <p:ph type="body"/>
          </p:nvPr>
        </p:nvSpPr>
        <p:spPr bwMode="auto">
          <a:xfrm>
            <a:off x="609600" y="1632240"/>
            <a:ext cx="114379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800" b="0" strike="noStrike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400" b="0" strike="noStrike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000" b="0" strike="noStrike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xkcd.com/154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fachschaft-wiai.stuve@uni-bamberg.de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8.sv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hyperlink" Target="https://www.uni-bamberg.de/wiai/fs" TargetMode="External"/><Relationship Id="rId5" Type="http://schemas.openxmlformats.org/officeDocument/2006/relationships/image" Target="../media/image20.png"/><Relationship Id="rId15" Type="http://schemas.openxmlformats.org/officeDocument/2006/relationships/image" Target="../media/image34.png"/><Relationship Id="rId10" Type="http://schemas.openxmlformats.org/officeDocument/2006/relationships/image" Target="../media/image30.svg"/><Relationship Id="rId4" Type="http://schemas.openxmlformats.org/officeDocument/2006/relationships/image" Target="../media/image19.png"/><Relationship Id="rId9" Type="http://schemas.openxmlformats.org/officeDocument/2006/relationships/image" Target="../media/image29.sv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4300824" name="Gruppieren 12"/>
          <p:cNvGrpSpPr/>
          <p:nvPr/>
        </p:nvGrpSpPr>
        <p:grpSpPr bwMode="auto">
          <a:xfrm>
            <a:off x="418524" y="2834511"/>
            <a:ext cx="10120280" cy="2327005"/>
            <a:chOff x="0" y="0"/>
            <a:chExt cx="10120280" cy="2327005"/>
          </a:xfrm>
        </p:grpSpPr>
        <p:sp>
          <p:nvSpPr>
            <p:cNvPr id="8" name="Textfeld 7"/>
            <p:cNvSpPr txBox="1"/>
            <p:nvPr/>
          </p:nvSpPr>
          <p:spPr bwMode="auto">
            <a:xfrm>
              <a:off x="396390" y="1869445"/>
              <a:ext cx="6915137" cy="4575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lang="de-DE" sz="2400">
                  <a:solidFill>
                    <a:schemeClr val="bg1"/>
                  </a:solidFill>
                  <a:latin typeface="UB Scala Sans"/>
                </a:rPr>
                <a:t>7th to 11th April</a:t>
              </a:r>
              <a:endParaRPr/>
            </a:p>
          </p:txBody>
        </p:sp>
        <p:sp>
          <p:nvSpPr>
            <p:cNvPr id="12" name="Textfeld 11"/>
            <p:cNvSpPr txBox="1"/>
            <p:nvPr/>
          </p:nvSpPr>
          <p:spPr bwMode="auto">
            <a:xfrm>
              <a:off x="0" y="0"/>
              <a:ext cx="10120280" cy="17377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lang="de-DE" sz="3600" b="1">
                  <a:solidFill>
                    <a:schemeClr val="bg1"/>
                  </a:solidFill>
                  <a:latin typeface="UB Scala Sans"/>
                </a:rPr>
                <a:t>Erstsemestereinführungstage |</a:t>
              </a:r>
              <a:endParaRPr/>
            </a:p>
            <a:p>
              <a:pPr>
                <a:defRPr/>
              </a:pPr>
              <a:r>
                <a:rPr lang="de-DE" sz="3600" b="1">
                  <a:solidFill>
                    <a:schemeClr val="bg1"/>
                  </a:solidFill>
                  <a:latin typeface="UB Scala Sans"/>
                </a:rPr>
                <a:t>First Semester Introductory Days</a:t>
              </a:r>
              <a:endParaRPr/>
            </a:p>
            <a:p>
              <a:pPr>
                <a:defRPr/>
              </a:pPr>
              <a:r>
                <a:rPr lang="de-DE" sz="3600" b="1">
                  <a:solidFill>
                    <a:schemeClr val="bg1"/>
                  </a:solidFill>
                  <a:latin typeface="UB Scala Sans"/>
                </a:rPr>
                <a:t>Summer Semester 2026</a:t>
              </a:r>
              <a:endParaRPr lang="de-DE" sz="3600" b="1">
                <a:solidFill>
                  <a:schemeClr val="bg1"/>
                </a:solidFill>
                <a:latin typeface="UB Scala Sans"/>
                <a:ea typeface="Calibri"/>
                <a:cs typeface="Calibri"/>
              </a:endParaRPr>
            </a:p>
          </p:txBody>
        </p:sp>
      </p:grpSp>
      <p:sp>
        <p:nvSpPr>
          <p:cNvPr id="252781639" name="Textfeld 9"/>
          <p:cNvSpPr txBox="1"/>
          <p:nvPr/>
        </p:nvSpPr>
        <p:spPr bwMode="auto">
          <a:xfrm>
            <a:off x="814917" y="5742703"/>
            <a:ext cx="1077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latin typeface="UB Scala Sans"/>
              </a:rPr>
              <a:t>Information Systems and Applied Computer Sciences Faculty</a:t>
            </a:r>
            <a:endParaRPr lang="de-DE" sz="2400">
              <a:solidFill>
                <a:schemeClr val="bg1"/>
              </a:solidFill>
              <a:latin typeface="UB Scala Sans"/>
            </a:endParaRPr>
          </a:p>
        </p:txBody>
      </p:sp>
      <p:pic>
        <p:nvPicPr>
          <p:cNvPr id="572020050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21920" y="82296"/>
            <a:ext cx="3369056" cy="25267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134028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UB Scala Sans"/>
              </a:rPr>
              <a:t>Fachschaft WIAI – The Student Council</a:t>
            </a:r>
            <a:endParaRPr lang="en-US">
              <a:latin typeface="UB Scala Sans"/>
            </a:endParaRPr>
          </a:p>
        </p:txBody>
      </p:sp>
      <p:sp>
        <p:nvSpPr>
          <p:cNvPr id="86382784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UB Scala Sans"/>
                <a:ea typeface="Calibri"/>
                <a:cs typeface="Calibri"/>
              </a:rPr>
              <a:t>9</a:t>
            </a:r>
            <a:endParaRPr/>
          </a:p>
        </p:txBody>
      </p:sp>
      <p:sp>
        <p:nvSpPr>
          <p:cNvPr id="1977394221" name="Rechteck 39"/>
          <p:cNvSpPr/>
          <p:nvPr/>
        </p:nvSpPr>
        <p:spPr bwMode="auto">
          <a:xfrm>
            <a:off x="790762" y="1826030"/>
            <a:ext cx="5731857" cy="4321544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chemeClr val="tx2"/>
              </a:buClr>
              <a:defRPr/>
            </a:pPr>
            <a:endParaRPr lang="de-DE">
              <a:latin typeface="UB Scala Sans"/>
            </a:endParaRPr>
          </a:p>
        </p:txBody>
      </p:sp>
      <p:sp>
        <p:nvSpPr>
          <p:cNvPr id="2117237088" name="Rechteck 40"/>
          <p:cNvSpPr/>
          <p:nvPr/>
        </p:nvSpPr>
        <p:spPr bwMode="auto">
          <a:xfrm>
            <a:off x="946552" y="1660924"/>
            <a:ext cx="4621441" cy="205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  <a:defRPr/>
            </a:pPr>
            <a:r>
              <a:rPr lang="de-DE" b="1">
                <a:solidFill>
                  <a:schemeClr val="accent1"/>
                </a:solidFill>
                <a:latin typeface="UB Scala Sans"/>
              </a:rPr>
              <a:t>Thanks to our tutors and helpers!</a:t>
            </a:r>
            <a:endParaRPr/>
          </a:p>
        </p:txBody>
      </p:sp>
      <p:sp>
        <p:nvSpPr>
          <p:cNvPr id="1500305047" name="Rechteck 43"/>
          <p:cNvSpPr/>
          <p:nvPr/>
        </p:nvSpPr>
        <p:spPr bwMode="auto">
          <a:xfrm>
            <a:off x="4046996" y="2672545"/>
            <a:ext cx="2352000" cy="20842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  <a:defRPr/>
            </a:pPr>
            <a:endParaRPr lang="de-DE">
              <a:latin typeface="UB Scala Sans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  <a:defRPr/>
            </a:pPr>
            <a:endParaRPr lang="de-DE">
              <a:latin typeface="UB Scala Sans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  <a:defRPr/>
            </a:pPr>
            <a:endParaRPr lang="de-DE">
              <a:latin typeface="UB Scala Sans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  <a:defRPr/>
            </a:pPr>
            <a:endParaRPr lang="de-DE">
              <a:latin typeface="UB Scala Sans"/>
            </a:endParaRPr>
          </a:p>
        </p:txBody>
      </p:sp>
      <p:sp>
        <p:nvSpPr>
          <p:cNvPr id="620373223" name="Rechteck 44"/>
          <p:cNvSpPr/>
          <p:nvPr/>
        </p:nvSpPr>
        <p:spPr bwMode="auto">
          <a:xfrm>
            <a:off x="6345000" y="2675318"/>
            <a:ext cx="2352000" cy="20842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  <a:defRPr/>
            </a:pPr>
            <a:endParaRPr lang="de-DE">
              <a:latin typeface="UB Scala Sans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  <a:defRPr/>
            </a:pPr>
            <a:endParaRPr lang="de-DE">
              <a:latin typeface="UB Scala Sans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  <a:defRPr/>
            </a:pPr>
            <a:endParaRPr lang="de-DE">
              <a:latin typeface="UB Scala Sans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  <a:defRPr/>
            </a:pPr>
            <a:endParaRPr lang="de-DE">
              <a:latin typeface="UB Scala Sans"/>
            </a:endParaRPr>
          </a:p>
        </p:txBody>
      </p:sp>
      <p:pic>
        <p:nvPicPr>
          <p:cNvPr id="922926897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48517" y="1644873"/>
            <a:ext cx="3757037" cy="4194924"/>
          </a:xfrm>
          <a:prstGeom prst="rect">
            <a:avLst/>
          </a:prstGeom>
        </p:spPr>
      </p:pic>
      <p:sp>
        <p:nvSpPr>
          <p:cNvPr id="1701814711" name="Textfeld 9"/>
          <p:cNvSpPr txBox="1"/>
          <p:nvPr/>
        </p:nvSpPr>
        <p:spPr bwMode="auto">
          <a:xfrm>
            <a:off x="7448517" y="5839797"/>
            <a:ext cx="3757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>
                <a:latin typeface="UB Scala Sans"/>
              </a:rPr>
              <a:t>Source: </a:t>
            </a:r>
            <a:r>
              <a:rPr lang="de-DE" sz="1400" u="sng">
                <a:latin typeface="UB Scala Sans"/>
                <a:hlinkClick r:id="rId4" tooltip="https://xkcd.com/1543/"/>
              </a:rPr>
              <a:t>https://xkcd.com/1543/</a:t>
            </a:r>
            <a:endParaRPr lang="de-DE" sz="1400">
              <a:latin typeface="UB Scala Sans"/>
            </a:endParaRPr>
          </a:p>
        </p:txBody>
      </p:sp>
      <p:grpSp>
        <p:nvGrpSpPr>
          <p:cNvPr id="950505104" name="Gruppieren 48"/>
          <p:cNvGrpSpPr/>
          <p:nvPr/>
        </p:nvGrpSpPr>
        <p:grpSpPr bwMode="auto">
          <a:xfrm>
            <a:off x="5202617" y="6435166"/>
            <a:ext cx="1786766" cy="378520"/>
            <a:chOff x="5523341" y="6435166"/>
            <a:chExt cx="1786766" cy="378520"/>
          </a:xfrm>
        </p:grpSpPr>
        <p:grpSp>
          <p:nvGrpSpPr>
            <p:cNvPr id="50" name="Gruppieren 49"/>
            <p:cNvGrpSpPr/>
            <p:nvPr/>
          </p:nvGrpSpPr>
          <p:grpSpPr bwMode="auto">
            <a:xfrm>
              <a:off x="5523341" y="6435166"/>
              <a:ext cx="504693" cy="378520"/>
              <a:chOff x="5214601" y="6435166"/>
              <a:chExt cx="504693" cy="378520"/>
            </a:xfrm>
          </p:grpSpPr>
          <p:sp>
            <p:nvSpPr>
              <p:cNvPr id="57" name="Ellipse 56"/>
              <p:cNvSpPr>
                <a:spLocks noChangeAspect="1"/>
              </p:cNvSpPr>
              <p:nvPr/>
            </p:nvSpPr>
            <p:spPr bwMode="auto">
              <a:xfrm>
                <a:off x="5214601" y="6435166"/>
                <a:ext cx="504693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58" name="Grafik 57" descr="Lehrer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5267726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51" name="Gruppieren 50"/>
            <p:cNvGrpSpPr/>
            <p:nvPr/>
          </p:nvGrpSpPr>
          <p:grpSpPr bwMode="auto">
            <a:xfrm>
              <a:off x="6164377" y="6435166"/>
              <a:ext cx="504693" cy="378520"/>
              <a:chOff x="5843860" y="6435166"/>
              <a:chExt cx="504693" cy="378520"/>
            </a:xfrm>
          </p:grpSpPr>
          <p:sp>
            <p:nvSpPr>
              <p:cNvPr id="55" name="Ellipse 54"/>
              <p:cNvSpPr>
                <a:spLocks noChangeAspect="1"/>
              </p:cNvSpPr>
              <p:nvPr/>
            </p:nvSpPr>
            <p:spPr bwMode="auto">
              <a:xfrm>
                <a:off x="5843860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56" name="Grafik 55" descr="Prüfliste"/>
              <p:cNvPicPr>
                <a:picLocks noChangeAspect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5896985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52" name="Gruppieren 51"/>
            <p:cNvGrpSpPr/>
            <p:nvPr/>
          </p:nvGrpSpPr>
          <p:grpSpPr bwMode="auto">
            <a:xfrm>
              <a:off x="6805414" y="6435166"/>
              <a:ext cx="504693" cy="378520"/>
              <a:chOff x="7102376" y="6435166"/>
              <a:chExt cx="504693" cy="378520"/>
            </a:xfrm>
          </p:grpSpPr>
          <p:sp>
            <p:nvSpPr>
              <p:cNvPr id="53" name="Ellipse 52"/>
              <p:cNvSpPr>
                <a:spLocks noChangeAspect="1"/>
              </p:cNvSpPr>
              <p:nvPr/>
            </p:nvSpPr>
            <p:spPr bwMode="auto">
              <a:xfrm>
                <a:off x="7102376" y="6435166"/>
                <a:ext cx="504693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54" name="Grafik 53" descr="Rakete"/>
              <p:cNvPicPr>
                <a:picLocks noChangeAspect="1"/>
              </p:cNvPicPr>
              <p:nvPr/>
            </p:nvPicPr>
            <p:blipFill>
              <a:blip r:embed="rId7"/>
              <a:stretch/>
            </p:blipFill>
            <p:spPr bwMode="auto">
              <a:xfrm>
                <a:off x="7140305" y="6486407"/>
                <a:ext cx="398442" cy="298832"/>
              </a:xfrm>
              <a:prstGeom prst="rect">
                <a:avLst/>
              </a:prstGeom>
            </p:spPr>
          </p:pic>
        </p:grpSp>
      </p:grpSp>
      <p:sp>
        <p:nvSpPr>
          <p:cNvPr id="1243634522" name="Foliennummernplatzhalter 4"/>
          <p:cNvSpPr txBox="1"/>
          <p:nvPr/>
        </p:nvSpPr>
        <p:spPr bwMode="auto">
          <a:xfrm>
            <a:off x="9828309" y="6471116"/>
            <a:ext cx="1372832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UB Scala Sans"/>
              </a:rPr>
              <a:t>14.04.2025</a:t>
            </a:r>
          </a:p>
        </p:txBody>
      </p:sp>
      <p:sp>
        <p:nvSpPr>
          <p:cNvPr id="1868002967" name="Textfeld 1868002966"/>
          <p:cNvSpPr txBox="1"/>
          <p:nvPr/>
        </p:nvSpPr>
        <p:spPr bwMode="auto">
          <a:xfrm>
            <a:off x="1063933" y="2264139"/>
            <a:ext cx="5283455" cy="2469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de-DE" sz="2600">
                <a:latin typeface="UB Scala Sans"/>
                <a:ea typeface="Calibri"/>
                <a:cs typeface="Calibri"/>
              </a:rPr>
              <a:t>Clara</a:t>
            </a:r>
            <a:r>
              <a:rPr lang="de-DE" sz="2600">
                <a:latin typeface="UB Scala Sans"/>
              </a:rPr>
              <a:t>		Laura		Jessi	Sandra	</a:t>
            </a:r>
            <a:br>
              <a:rPr lang="de-DE" sz="2600">
                <a:latin typeface="UB Scala Sans"/>
              </a:rPr>
            </a:br>
            <a:r>
              <a:rPr lang="de-DE" sz="2600">
                <a:latin typeface="UB Scala Sans"/>
              </a:rPr>
              <a:t>Tobias	Theresa	Laetitia</a:t>
            </a:r>
            <a:br>
              <a:rPr lang="de-DE" sz="2600">
                <a:latin typeface="UB Scala Sans"/>
              </a:rPr>
            </a:br>
            <a:r>
              <a:rPr lang="de-DE" sz="2600">
                <a:latin typeface="UB Scala Sans"/>
              </a:rPr>
              <a:t>Jochen 	Florian	Janne		Josi	</a:t>
            </a:r>
            <a:br>
              <a:rPr lang="de-DE" sz="2600">
                <a:latin typeface="UB Scala Sans"/>
              </a:rPr>
            </a:br>
            <a:r>
              <a:rPr lang="de-DE" sz="2600">
                <a:latin typeface="UB Scala Sans"/>
              </a:rPr>
              <a:t>Alice	Marvin	Frederick	Lex	</a:t>
            </a:r>
            <a:br>
              <a:rPr lang="de-DE" sz="2600">
                <a:latin typeface="UB Scala Sans"/>
              </a:rPr>
            </a:br>
            <a:r>
              <a:rPr lang="de-DE" sz="2600">
                <a:latin typeface="UB Scala Sans"/>
              </a:rPr>
              <a:t>Celina	Marie		Jonas 	David	</a:t>
            </a:r>
            <a:br>
              <a:rPr lang="de-DE" sz="2600">
                <a:latin typeface="UB Scala Sans"/>
              </a:rPr>
            </a:br>
            <a:r>
              <a:rPr lang="de-DE" sz="2600">
                <a:latin typeface="UB Scala Sans"/>
              </a:rPr>
              <a:t>Katharina	Kevin		Vanessa</a:t>
            </a:r>
            <a:endParaRPr lang="de-DE">
              <a:latin typeface="UB Scal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898717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UB Scala Sans"/>
              </a:rPr>
              <a:t>Welcome Addresses and General Information</a:t>
            </a:r>
            <a:endParaRPr lang="en-US">
              <a:latin typeface="UB Scala Sans"/>
            </a:endParaRPr>
          </a:p>
        </p:txBody>
      </p:sp>
      <p:sp>
        <p:nvSpPr>
          <p:cNvPr id="35400868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753281-AACA-4994-9B3A-7074E696E4C6}" type="slidenum">
              <a:rPr lang="de-DE">
                <a:latin typeface="UB Scala Sans"/>
              </a:rPr>
              <a:t>2</a:t>
            </a:fld>
            <a:endParaRPr lang="de-DE">
              <a:latin typeface="UB Scala Sans"/>
            </a:endParaRPr>
          </a:p>
        </p:txBody>
      </p:sp>
      <p:sp>
        <p:nvSpPr>
          <p:cNvPr id="1453082101" name="Textplatzhalter 5"/>
          <p:cNvSpPr>
            <a:spLocks noGrp="1"/>
          </p:cNvSpPr>
          <p:nvPr>
            <p:ph type="body" sz="quarter" idx="13"/>
          </p:nvPr>
        </p:nvSpPr>
        <p:spPr bwMode="auto">
          <a:xfrm>
            <a:off x="110789" y="833087"/>
            <a:ext cx="10441386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sz="2000">
                <a:solidFill>
                  <a:schemeClr val="bg1"/>
                </a:solidFill>
                <a:latin typeface="UB Scala Sans"/>
              </a:rPr>
              <a:t>Schedule for the Plenary Session</a:t>
            </a:r>
            <a:endParaRPr/>
          </a:p>
        </p:txBody>
      </p:sp>
      <p:grpSp>
        <p:nvGrpSpPr>
          <p:cNvPr id="1742301470" name="Gruppieren 6"/>
          <p:cNvGrpSpPr/>
          <p:nvPr/>
        </p:nvGrpSpPr>
        <p:grpSpPr bwMode="auto">
          <a:xfrm>
            <a:off x="5202617" y="6435166"/>
            <a:ext cx="1786766" cy="378520"/>
            <a:chOff x="5523341" y="6435166"/>
            <a:chExt cx="1786766" cy="378520"/>
          </a:xfrm>
        </p:grpSpPr>
        <p:grpSp>
          <p:nvGrpSpPr>
            <p:cNvPr id="8" name="Gruppieren 7"/>
            <p:cNvGrpSpPr/>
            <p:nvPr/>
          </p:nvGrpSpPr>
          <p:grpSpPr bwMode="auto">
            <a:xfrm>
              <a:off x="5523341" y="6435166"/>
              <a:ext cx="504693" cy="378520"/>
              <a:chOff x="5214601" y="6435166"/>
              <a:chExt cx="504693" cy="378520"/>
            </a:xfrm>
          </p:grpSpPr>
          <p:sp>
            <p:nvSpPr>
              <p:cNvPr id="15" name="Ellipse 14"/>
              <p:cNvSpPr>
                <a:spLocks noChangeAspect="1"/>
              </p:cNvSpPr>
              <p:nvPr/>
            </p:nvSpPr>
            <p:spPr bwMode="auto">
              <a:xfrm>
                <a:off x="5214601" y="6435166"/>
                <a:ext cx="504693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16" name="Grafik 15" descr="Lehrer"/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/>
            </p:blipFill>
            <p:spPr bwMode="auto">
              <a:xfrm>
                <a:off x="5267726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9" name="Gruppieren 8"/>
            <p:cNvGrpSpPr/>
            <p:nvPr/>
          </p:nvGrpSpPr>
          <p:grpSpPr bwMode="auto">
            <a:xfrm>
              <a:off x="6164377" y="6435166"/>
              <a:ext cx="504693" cy="378520"/>
              <a:chOff x="5843860" y="6435166"/>
              <a:chExt cx="504693" cy="378520"/>
            </a:xfrm>
          </p:grpSpPr>
          <p:sp>
            <p:nvSpPr>
              <p:cNvPr id="13" name="Ellipse 12"/>
              <p:cNvSpPr>
                <a:spLocks noChangeAspect="1"/>
              </p:cNvSpPr>
              <p:nvPr/>
            </p:nvSpPr>
            <p:spPr bwMode="auto">
              <a:xfrm>
                <a:off x="5843860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14" name="Grafik 13" descr="Prüfliste"/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/>
            </p:blipFill>
            <p:spPr bwMode="auto">
              <a:xfrm>
                <a:off x="5896985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10" name="Gruppieren 9"/>
            <p:cNvGrpSpPr/>
            <p:nvPr/>
          </p:nvGrpSpPr>
          <p:grpSpPr bwMode="auto">
            <a:xfrm>
              <a:off x="6805414" y="6435166"/>
              <a:ext cx="504693" cy="378520"/>
              <a:chOff x="7102376" y="6435166"/>
              <a:chExt cx="504693" cy="378520"/>
            </a:xfrm>
          </p:grpSpPr>
          <p:sp>
            <p:nvSpPr>
              <p:cNvPr id="11" name="Ellipse 10"/>
              <p:cNvSpPr>
                <a:spLocks noChangeAspect="1"/>
              </p:cNvSpPr>
              <p:nvPr/>
            </p:nvSpPr>
            <p:spPr bwMode="auto">
              <a:xfrm>
                <a:off x="7102376" y="6435166"/>
                <a:ext cx="504693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12" name="Grafik 11" descr="Rakete"/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/>
            </p:blipFill>
            <p:spPr bwMode="auto">
              <a:xfrm>
                <a:off x="7140305" y="6486407"/>
                <a:ext cx="398442" cy="298832"/>
              </a:xfrm>
              <a:prstGeom prst="rect">
                <a:avLst/>
              </a:prstGeom>
            </p:spPr>
          </p:pic>
        </p:grpSp>
      </p:grpSp>
      <p:sp>
        <p:nvSpPr>
          <p:cNvPr id="1476171009" name="Rechteck 16"/>
          <p:cNvSpPr/>
          <p:nvPr/>
        </p:nvSpPr>
        <p:spPr bwMode="auto">
          <a:xfrm>
            <a:off x="1204508" y="1923339"/>
            <a:ext cx="9915325" cy="435045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700">
                <a:latin typeface="UB Scala Sans"/>
              </a:rPr>
              <a:t>Prof. Dr. Dominik Herrmann, Dean of the Faculty</a:t>
            </a:r>
            <a:endParaRPr sz="1700">
              <a:latin typeface="UB Scala Sans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700">
                <a:solidFill>
                  <a:schemeClr val="tx1"/>
                </a:solidFill>
                <a:latin typeface="UB Scala Sans"/>
              </a:rPr>
              <a:t>Ines Häuser</a:t>
            </a:r>
            <a:r>
              <a:rPr lang="de-DE" sz="1700">
                <a:latin typeface="UB Scala Sans"/>
              </a:rPr>
              <a:t>, WIAI Examination Boards</a:t>
            </a:r>
            <a:endParaRPr sz="1700">
              <a:latin typeface="UB Scala Sans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700">
                <a:latin typeface="UB Scala Sans"/>
              </a:rPr>
              <a:t>Career and International Center</a:t>
            </a:r>
            <a:endParaRPr sz="1700">
              <a:latin typeface="UB Scala Sans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700">
                <a:latin typeface="UB Scala Sans"/>
                <a:ea typeface="Calibri"/>
                <a:cs typeface="Arial"/>
              </a:rPr>
              <a:t>Dr. Sarah Böhlau</a:t>
            </a:r>
            <a:r>
              <a:rPr lang="de-DE" sz="1700">
                <a:latin typeface="UB Scala Sans"/>
                <a:ea typeface="Calibri"/>
                <a:cs typeface="Calibri"/>
              </a:rPr>
              <a:t>, </a:t>
            </a:r>
            <a:r>
              <a:rPr lang="en-US" sz="1700">
                <a:latin typeface="UB Scala Sans"/>
                <a:ea typeface="Calibri"/>
                <a:cs typeface="Calibri"/>
              </a:rPr>
              <a:t>Contact point for studies and disabilities</a:t>
            </a:r>
            <a:endParaRPr sz="1700">
              <a:latin typeface="UB Scala Sans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700" b="0" i="0" u="none" strike="noStrike" cap="none" spc="0">
                <a:solidFill>
                  <a:schemeClr val="dk1"/>
                </a:solidFill>
                <a:latin typeface="UB Scala Sans"/>
                <a:ea typeface="Calibri"/>
                <a:cs typeface="Calibri"/>
              </a:rPr>
              <a:t>Anna Keiderling, </a:t>
            </a:r>
            <a:r>
              <a:rPr lang="en-US" sz="1700" b="0" i="0" u="none" strike="noStrike" cap="none" spc="0">
                <a:solidFill>
                  <a:schemeClr val="dk1"/>
                </a:solidFill>
                <a:latin typeface="UB Scala Sans"/>
                <a:ea typeface="Calibri"/>
                <a:cs typeface="Calibri"/>
              </a:rPr>
              <a:t>Academic Equal Opportunity Office of the Faculty WIAI</a:t>
            </a:r>
            <a:endParaRPr sz="1700">
              <a:latin typeface="UB Scala Sans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700">
                <a:latin typeface="UB Scala Sans"/>
              </a:rPr>
              <a:t>Dr. Katharina Kanitz, Central Student Counseling at Bamberg University</a:t>
            </a:r>
            <a:endParaRPr sz="1700">
              <a:latin typeface="UB Scala Sans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700">
                <a:latin typeface="UB Scala Sans"/>
              </a:rPr>
              <a:t>Elias Leikeb, student senator</a:t>
            </a:r>
            <a:endParaRPr sz="170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700">
                <a:latin typeface="UB Scala Sans"/>
              </a:rPr>
              <a:t>Henri Ganz and Paul Widzgowski, student council</a:t>
            </a:r>
            <a:br>
              <a:rPr lang="de-DE" sz="1700">
                <a:latin typeface="UB Scala Sans"/>
              </a:rPr>
            </a:br>
            <a:r>
              <a:rPr lang="de-DE" sz="1700">
                <a:latin typeface="UB Scala Sans"/>
              </a:rPr>
              <a:t>(“Fachschaft WIAI“)</a:t>
            </a:r>
            <a:endParaRPr/>
          </a:p>
        </p:txBody>
      </p:sp>
      <p:sp>
        <p:nvSpPr>
          <p:cNvPr id="1580998364" name="Rechteck 17"/>
          <p:cNvSpPr/>
          <p:nvPr/>
        </p:nvSpPr>
        <p:spPr bwMode="auto">
          <a:xfrm>
            <a:off x="1204509" y="1501573"/>
            <a:ext cx="9782981" cy="345087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latin typeface="UB Scala Sans"/>
              </a:rPr>
              <a:t>10:30 a.m.  – 12:00 p.m.</a:t>
            </a:r>
            <a:endParaRPr/>
          </a:p>
        </p:txBody>
      </p:sp>
      <p:sp>
        <p:nvSpPr>
          <p:cNvPr id="1255273574" name="Foliennummernplatzhalter 4"/>
          <p:cNvSpPr txBox="1"/>
          <p:nvPr/>
        </p:nvSpPr>
        <p:spPr bwMode="auto">
          <a:xfrm>
            <a:off x="9828309" y="6471116"/>
            <a:ext cx="1372832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UB Scala Sans"/>
              </a:rPr>
              <a:t>07.04.2026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84260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>
                <a:latin typeface="UB Scala Sans"/>
              </a:rPr>
              <a:t>Fachschaft WIAI – The Student Council</a:t>
            </a:r>
            <a:endParaRPr/>
          </a:p>
        </p:txBody>
      </p:sp>
      <p:sp>
        <p:nvSpPr>
          <p:cNvPr id="159133768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UB Scala Sans"/>
              </a:rPr>
              <a:t>1</a:t>
            </a:r>
            <a:endParaRPr/>
          </a:p>
        </p:txBody>
      </p:sp>
      <p:pic>
        <p:nvPicPr>
          <p:cNvPr id="1108279431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982" y="1764270"/>
            <a:ext cx="5062601" cy="4050939"/>
          </a:xfrm>
          <a:prstGeom prst="rect">
            <a:avLst/>
          </a:prstGeom>
        </p:spPr>
      </p:pic>
      <p:grpSp>
        <p:nvGrpSpPr>
          <p:cNvPr id="1538417373" name="Gruppieren 7"/>
          <p:cNvGrpSpPr/>
          <p:nvPr/>
        </p:nvGrpSpPr>
        <p:grpSpPr bwMode="auto">
          <a:xfrm>
            <a:off x="6105774" y="2332188"/>
            <a:ext cx="5281082" cy="2915102"/>
            <a:chOff x="826421" y="2713410"/>
            <a:chExt cx="5281082" cy="2915102"/>
          </a:xfrm>
        </p:grpSpPr>
        <p:sp>
          <p:nvSpPr>
            <p:cNvPr id="9" name="Rechteck 8"/>
            <p:cNvSpPr/>
            <p:nvPr/>
          </p:nvSpPr>
          <p:spPr bwMode="auto">
            <a:xfrm>
              <a:off x="826421" y="2855532"/>
              <a:ext cx="5281082" cy="277298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/>
                <a:buChar char="§"/>
                <a:defRPr/>
              </a:pPr>
              <a:r>
                <a:rPr lang="de-DE">
                  <a:latin typeface="UB Scala Sans"/>
                </a:rPr>
                <a:t>students, just like you!</a:t>
              </a:r>
              <a:endParaRPr/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/>
                <a:buChar char="§"/>
                <a:defRPr/>
              </a:pPr>
              <a:r>
                <a:rPr lang="de-DE">
                  <a:latin typeface="UB Scala Sans"/>
                </a:rPr>
                <a:t>7 elected representatives and a magnificent community of devoted procrastinators</a:t>
              </a: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/>
                <a:buChar char="§"/>
                <a:defRPr/>
              </a:pPr>
              <a:r>
                <a:rPr lang="de-DE">
                  <a:latin typeface="UB Scala Sans"/>
                </a:rPr>
                <a:t>not to forget: Fooboar, our mascot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985704" y="2713410"/>
              <a:ext cx="2403454" cy="284244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tx2"/>
                </a:buClr>
                <a:defRPr/>
              </a:pPr>
              <a:r>
                <a:rPr lang="de-DE" sz="2000" b="1">
                  <a:solidFill>
                    <a:schemeClr val="tx2"/>
                  </a:solidFill>
                  <a:latin typeface="UB Scala Sans"/>
                </a:rPr>
                <a:t>Who are we?</a:t>
              </a:r>
              <a:endParaRPr/>
            </a:p>
          </p:txBody>
        </p:sp>
      </p:grpSp>
      <p:grpSp>
        <p:nvGrpSpPr>
          <p:cNvPr id="1163521550" name="Gruppieren 10"/>
          <p:cNvGrpSpPr/>
          <p:nvPr/>
        </p:nvGrpSpPr>
        <p:grpSpPr bwMode="auto">
          <a:xfrm>
            <a:off x="10685294" y="2024310"/>
            <a:ext cx="1200000" cy="900000"/>
            <a:chOff x="80554" y="1120840"/>
            <a:chExt cx="1200000" cy="900000"/>
          </a:xfrm>
        </p:grpSpPr>
        <p:sp>
          <p:nvSpPr>
            <p:cNvPr id="12" name="Ellipse 11"/>
            <p:cNvSpPr>
              <a:spLocks noChangeAspect="1"/>
            </p:cNvSpPr>
            <p:nvPr/>
          </p:nvSpPr>
          <p:spPr bwMode="auto">
            <a:xfrm>
              <a:off x="80554" y="1120840"/>
              <a:ext cx="1200000" cy="90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latin typeface="UB Scala Sans"/>
              </a:endParaRPr>
            </a:p>
          </p:txBody>
        </p:sp>
        <p:pic>
          <p:nvPicPr>
            <p:cNvPr id="13" name="Grafik 12" descr="Gruppe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 bwMode="auto">
            <a:xfrm>
              <a:off x="152554" y="1174840"/>
              <a:ext cx="1056000" cy="792000"/>
            </a:xfrm>
            <a:prstGeom prst="rect">
              <a:avLst/>
            </a:prstGeom>
          </p:spPr>
        </p:pic>
      </p:grpSp>
      <p:grpSp>
        <p:nvGrpSpPr>
          <p:cNvPr id="1812425228" name="Gruppieren 13"/>
          <p:cNvGrpSpPr/>
          <p:nvPr/>
        </p:nvGrpSpPr>
        <p:grpSpPr bwMode="auto">
          <a:xfrm>
            <a:off x="5202617" y="6435166"/>
            <a:ext cx="1786766" cy="378520"/>
            <a:chOff x="5523341" y="6435166"/>
            <a:chExt cx="1786766" cy="378520"/>
          </a:xfrm>
        </p:grpSpPr>
        <p:grpSp>
          <p:nvGrpSpPr>
            <p:cNvPr id="15" name="Gruppieren 14"/>
            <p:cNvGrpSpPr/>
            <p:nvPr/>
          </p:nvGrpSpPr>
          <p:grpSpPr bwMode="auto">
            <a:xfrm>
              <a:off x="5523341" y="6435166"/>
              <a:ext cx="504693" cy="378520"/>
              <a:chOff x="5214601" y="6435166"/>
              <a:chExt cx="504693" cy="378520"/>
            </a:xfrm>
          </p:grpSpPr>
          <p:sp>
            <p:nvSpPr>
              <p:cNvPr id="22" name="Ellipse 21"/>
              <p:cNvSpPr>
                <a:spLocks noChangeAspect="1"/>
              </p:cNvSpPr>
              <p:nvPr/>
            </p:nvSpPr>
            <p:spPr bwMode="auto">
              <a:xfrm>
                <a:off x="5214601" y="6435166"/>
                <a:ext cx="504693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23" name="Grafik 22" descr="Lehrer"/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/>
            </p:blipFill>
            <p:spPr bwMode="auto">
              <a:xfrm>
                <a:off x="5267726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16" name="Gruppieren 15"/>
            <p:cNvGrpSpPr/>
            <p:nvPr/>
          </p:nvGrpSpPr>
          <p:grpSpPr bwMode="auto">
            <a:xfrm>
              <a:off x="6164377" y="6435166"/>
              <a:ext cx="504693" cy="378520"/>
              <a:chOff x="5843860" y="6435166"/>
              <a:chExt cx="504693" cy="378520"/>
            </a:xfrm>
          </p:grpSpPr>
          <p:sp>
            <p:nvSpPr>
              <p:cNvPr id="20" name="Ellipse 19"/>
              <p:cNvSpPr>
                <a:spLocks noChangeAspect="1"/>
              </p:cNvSpPr>
              <p:nvPr/>
            </p:nvSpPr>
            <p:spPr bwMode="auto">
              <a:xfrm>
                <a:off x="5843860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21" name="Grafik 20" descr="Prüfliste"/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/>
            </p:blipFill>
            <p:spPr bwMode="auto">
              <a:xfrm>
                <a:off x="5896985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17" name="Gruppieren 16"/>
            <p:cNvGrpSpPr/>
            <p:nvPr/>
          </p:nvGrpSpPr>
          <p:grpSpPr bwMode="auto">
            <a:xfrm>
              <a:off x="6805414" y="6435166"/>
              <a:ext cx="504693" cy="378520"/>
              <a:chOff x="7102376" y="6435166"/>
              <a:chExt cx="504693" cy="378520"/>
            </a:xfrm>
          </p:grpSpPr>
          <p:sp>
            <p:nvSpPr>
              <p:cNvPr id="18" name="Ellipse 17"/>
              <p:cNvSpPr>
                <a:spLocks noChangeAspect="1"/>
              </p:cNvSpPr>
              <p:nvPr/>
            </p:nvSpPr>
            <p:spPr bwMode="auto">
              <a:xfrm>
                <a:off x="7102376" y="6435166"/>
                <a:ext cx="504693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19" name="Grafik 18" descr="Rakete"/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/>
            </p:blipFill>
            <p:spPr bwMode="auto">
              <a:xfrm>
                <a:off x="7140305" y="6486407"/>
                <a:ext cx="398442" cy="298832"/>
              </a:xfrm>
              <a:prstGeom prst="rect">
                <a:avLst/>
              </a:prstGeom>
            </p:spPr>
          </p:pic>
        </p:grpSp>
      </p:grpSp>
      <p:pic>
        <p:nvPicPr>
          <p:cNvPr id="1508540965" name="Grafik 5" descr="Ein Bild, das Clipart, Zeichnung, Entwurf, Animierter Cartoon enthält.&#10;&#10;Beschreibung automatisch generiert.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445280" y="4724342"/>
            <a:ext cx="1536700" cy="1228725"/>
          </a:xfrm>
          <a:prstGeom prst="rect">
            <a:avLst/>
          </a:prstGeom>
        </p:spPr>
      </p:pic>
      <p:sp>
        <p:nvSpPr>
          <p:cNvPr id="617766123" name="Foliennummernplatzhalter 4"/>
          <p:cNvSpPr txBox="1"/>
          <p:nvPr/>
        </p:nvSpPr>
        <p:spPr bwMode="auto">
          <a:xfrm>
            <a:off x="9828309" y="6471116"/>
            <a:ext cx="1372832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UB Scala Sans"/>
              </a:rPr>
              <a:t>14.04.2025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496973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>
                <a:latin typeface="UB Scala Sans"/>
              </a:rPr>
              <a:t>Fachschaft WIAI – The Student Council</a:t>
            </a:r>
            <a:endParaRPr/>
          </a:p>
        </p:txBody>
      </p:sp>
      <p:sp>
        <p:nvSpPr>
          <p:cNvPr id="402298379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UB Scala Sans"/>
              </a:rPr>
              <a:t>2</a:t>
            </a:r>
            <a:endParaRPr/>
          </a:p>
        </p:txBody>
      </p:sp>
      <p:grpSp>
        <p:nvGrpSpPr>
          <p:cNvPr id="489206733" name="Gruppieren 6"/>
          <p:cNvGrpSpPr/>
          <p:nvPr/>
        </p:nvGrpSpPr>
        <p:grpSpPr bwMode="auto">
          <a:xfrm>
            <a:off x="5202617" y="6435166"/>
            <a:ext cx="1786766" cy="378520"/>
            <a:chOff x="5523341" y="6435166"/>
            <a:chExt cx="1786766" cy="378520"/>
          </a:xfrm>
        </p:grpSpPr>
        <p:grpSp>
          <p:nvGrpSpPr>
            <p:cNvPr id="8" name="Gruppieren 7"/>
            <p:cNvGrpSpPr/>
            <p:nvPr/>
          </p:nvGrpSpPr>
          <p:grpSpPr bwMode="auto">
            <a:xfrm>
              <a:off x="5523341" y="6435166"/>
              <a:ext cx="504693" cy="378520"/>
              <a:chOff x="5214601" y="6435166"/>
              <a:chExt cx="504693" cy="378520"/>
            </a:xfrm>
          </p:grpSpPr>
          <p:sp>
            <p:nvSpPr>
              <p:cNvPr id="15" name="Ellipse 14"/>
              <p:cNvSpPr>
                <a:spLocks noChangeAspect="1"/>
              </p:cNvSpPr>
              <p:nvPr/>
            </p:nvSpPr>
            <p:spPr bwMode="auto">
              <a:xfrm>
                <a:off x="5214601" y="6435166"/>
                <a:ext cx="504693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16" name="Grafik 15" descr="Lehrer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5267726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9" name="Gruppieren 8"/>
            <p:cNvGrpSpPr/>
            <p:nvPr/>
          </p:nvGrpSpPr>
          <p:grpSpPr bwMode="auto">
            <a:xfrm>
              <a:off x="6164377" y="6435166"/>
              <a:ext cx="504693" cy="378520"/>
              <a:chOff x="5843860" y="6435166"/>
              <a:chExt cx="504693" cy="378520"/>
            </a:xfrm>
          </p:grpSpPr>
          <p:sp>
            <p:nvSpPr>
              <p:cNvPr id="13" name="Ellipse 12"/>
              <p:cNvSpPr>
                <a:spLocks noChangeAspect="1"/>
              </p:cNvSpPr>
              <p:nvPr/>
            </p:nvSpPr>
            <p:spPr bwMode="auto">
              <a:xfrm>
                <a:off x="5843860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14" name="Grafik 13" descr="Prüfliste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5896985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10" name="Gruppieren 9"/>
            <p:cNvGrpSpPr/>
            <p:nvPr/>
          </p:nvGrpSpPr>
          <p:grpSpPr bwMode="auto">
            <a:xfrm>
              <a:off x="6805414" y="6435166"/>
              <a:ext cx="504693" cy="378520"/>
              <a:chOff x="7102376" y="6435166"/>
              <a:chExt cx="504693" cy="378520"/>
            </a:xfrm>
          </p:grpSpPr>
          <p:sp>
            <p:nvSpPr>
              <p:cNvPr id="11" name="Ellipse 10"/>
              <p:cNvSpPr>
                <a:spLocks noChangeAspect="1"/>
              </p:cNvSpPr>
              <p:nvPr/>
            </p:nvSpPr>
            <p:spPr bwMode="auto">
              <a:xfrm>
                <a:off x="7102376" y="6435166"/>
                <a:ext cx="504693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12" name="Grafik 11" descr="Rakete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7140305" y="6486407"/>
                <a:ext cx="398442" cy="298832"/>
              </a:xfrm>
              <a:prstGeom prst="rect">
                <a:avLst/>
              </a:prstGeom>
            </p:spPr>
          </p:pic>
        </p:grpSp>
      </p:grpSp>
      <p:sp>
        <p:nvSpPr>
          <p:cNvPr id="1573355786" name="Rechteck 16"/>
          <p:cNvSpPr/>
          <p:nvPr/>
        </p:nvSpPr>
        <p:spPr bwMode="auto">
          <a:xfrm>
            <a:off x="814918" y="2022115"/>
            <a:ext cx="10562165" cy="28137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We welcome new students (aka you) to the faculty.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We provide Mate (and helpful advice) to take on any problems regarding your studies.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We </a:t>
            </a:r>
            <a:r>
              <a:rPr lang="en-US" sz="1600">
                <a:latin typeface="UB Scala Sans"/>
              </a:rPr>
              <a:t>represent your interests in a range of university committees.</a:t>
            </a:r>
            <a:endParaRPr lang="de-DE" sz="1600">
              <a:latin typeface="UB Scala Sans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We organize a collection of events (Summer Barbecue, Christmas Party, regulars‘ table).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We offer independent workshops (LaTeX, Linux, …).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We provide (more or less) useful services for your studies (suche.wiai.de, …).</a:t>
            </a:r>
            <a:endParaRPr/>
          </a:p>
        </p:txBody>
      </p:sp>
      <p:sp>
        <p:nvSpPr>
          <p:cNvPr id="781239756" name="Rechteck 17"/>
          <p:cNvSpPr/>
          <p:nvPr/>
        </p:nvSpPr>
        <p:spPr bwMode="auto">
          <a:xfrm>
            <a:off x="1694890" y="2143618"/>
            <a:ext cx="524933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latin typeface="UB Scala Sans"/>
              </a:rPr>
              <a:t>   </a:t>
            </a:r>
            <a:endParaRPr/>
          </a:p>
        </p:txBody>
      </p:sp>
      <p:sp>
        <p:nvSpPr>
          <p:cNvPr id="2002996648" name="Rechteck 18"/>
          <p:cNvSpPr/>
          <p:nvPr/>
        </p:nvSpPr>
        <p:spPr bwMode="auto">
          <a:xfrm>
            <a:off x="1039728" y="1865933"/>
            <a:ext cx="2795957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  <a:defRPr/>
            </a:pPr>
            <a:r>
              <a:rPr lang="de-DE" sz="2000" b="1">
                <a:solidFill>
                  <a:schemeClr val="tx2"/>
                </a:solidFill>
                <a:latin typeface="UB Scala Sans"/>
              </a:rPr>
              <a:t>What do we do?</a:t>
            </a:r>
            <a:endParaRPr/>
          </a:p>
        </p:txBody>
      </p:sp>
      <p:pic>
        <p:nvPicPr>
          <p:cNvPr id="795219978" name="Grafik 19" descr="Volltreffer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1349694" y="5199756"/>
            <a:ext cx="864000" cy="648000"/>
          </a:xfrm>
          <a:prstGeom prst="rect">
            <a:avLst/>
          </a:prstGeom>
        </p:spPr>
      </p:pic>
      <p:sp>
        <p:nvSpPr>
          <p:cNvPr id="1636763321" name="Rechteck 20"/>
          <p:cNvSpPr/>
          <p:nvPr/>
        </p:nvSpPr>
        <p:spPr bwMode="auto">
          <a:xfrm>
            <a:off x="2542676" y="5176611"/>
            <a:ext cx="7453681" cy="68400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>
              <a:buClr>
                <a:schemeClr val="tx2"/>
              </a:buClr>
              <a:defRPr/>
            </a:pPr>
            <a:r>
              <a:rPr lang="de-DE" sz="2400" b="1">
                <a:solidFill>
                  <a:schemeClr val="tx2"/>
                </a:solidFill>
                <a:latin typeface="UB Scala Sans"/>
              </a:rPr>
              <a:t>Our goal is to make your time in Bamberg as enjoyable as possible.</a:t>
            </a:r>
            <a:endParaRPr/>
          </a:p>
        </p:txBody>
      </p:sp>
      <p:sp>
        <p:nvSpPr>
          <p:cNvPr id="151588862" name="Ellipse 21"/>
          <p:cNvSpPr>
            <a:spLocks noChangeAspect="1"/>
          </p:cNvSpPr>
          <p:nvPr/>
        </p:nvSpPr>
        <p:spPr bwMode="auto">
          <a:xfrm>
            <a:off x="10441454" y="1550123"/>
            <a:ext cx="1200000" cy="90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UB Scala Sans"/>
            </a:endParaRPr>
          </a:p>
        </p:txBody>
      </p:sp>
      <p:pic>
        <p:nvPicPr>
          <p:cNvPr id="1911179094" name="Grafik 22" descr="Zahnräder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0585454" y="1658123"/>
            <a:ext cx="912000" cy="684000"/>
          </a:xfrm>
          <a:prstGeom prst="rect">
            <a:avLst/>
          </a:prstGeom>
        </p:spPr>
      </p:pic>
      <p:sp>
        <p:nvSpPr>
          <p:cNvPr id="1496504780" name="Foliennummernplatzhalter 4"/>
          <p:cNvSpPr txBox="1"/>
          <p:nvPr/>
        </p:nvSpPr>
        <p:spPr bwMode="auto">
          <a:xfrm>
            <a:off x="9828309" y="6471116"/>
            <a:ext cx="1372832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UB Scala Sans"/>
              </a:rPr>
              <a:t>14.04.2025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1545065" name="Titel 1"/>
          <p:cNvSpPr>
            <a:spLocks noGrp="1"/>
          </p:cNvSpPr>
          <p:nvPr>
            <p:ph type="title"/>
          </p:nvPr>
        </p:nvSpPr>
        <p:spPr bwMode="auto">
          <a:xfrm>
            <a:off x="74213" y="266007"/>
            <a:ext cx="10441386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de-DE">
                <a:latin typeface="UB Scala Sans"/>
              </a:rPr>
              <a:t>More events this summer</a:t>
            </a:r>
          </a:p>
        </p:txBody>
      </p:sp>
      <p:sp>
        <p:nvSpPr>
          <p:cNvPr id="639973944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0048240" y="6478641"/>
            <a:ext cx="2015877" cy="257066"/>
          </a:xfrm>
        </p:spPr>
        <p:txBody>
          <a:bodyPr/>
          <a:lstStyle/>
          <a:p>
            <a:pPr>
              <a:defRPr/>
            </a:pPr>
            <a:r>
              <a:rPr lang="de-DE">
                <a:latin typeface="UB Scala Sans"/>
                <a:ea typeface="Calibri"/>
                <a:cs typeface="Calibri"/>
              </a:rPr>
              <a:t>4</a:t>
            </a:r>
          </a:p>
        </p:txBody>
      </p:sp>
      <p:sp>
        <p:nvSpPr>
          <p:cNvPr id="1920619153" name="Textplatzhalter 9"/>
          <p:cNvSpPr>
            <a:spLocks noGrp="1"/>
          </p:cNvSpPr>
          <p:nvPr>
            <p:ph type="body" sz="quarter" idx="4294967295"/>
          </p:nvPr>
        </p:nvSpPr>
        <p:spPr bwMode="auto">
          <a:xfrm>
            <a:off x="74213" y="833087"/>
            <a:ext cx="10441386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sz="2000">
                <a:solidFill>
                  <a:schemeClr val="bg1"/>
                </a:solidFill>
                <a:latin typeface="UB Scala Sans"/>
              </a:rPr>
              <a:t>from Fachschaft WIAI, faculty WIAI and many more</a:t>
            </a:r>
          </a:p>
        </p:txBody>
      </p:sp>
      <p:grpSp>
        <p:nvGrpSpPr>
          <p:cNvPr id="796479372" name="Gruppieren 27"/>
          <p:cNvGrpSpPr/>
          <p:nvPr/>
        </p:nvGrpSpPr>
        <p:grpSpPr bwMode="auto">
          <a:xfrm>
            <a:off x="5202617" y="6435166"/>
            <a:ext cx="1786766" cy="378520"/>
            <a:chOff x="5226380" y="6435166"/>
            <a:chExt cx="1786766" cy="378520"/>
          </a:xfrm>
        </p:grpSpPr>
        <p:grpSp>
          <p:nvGrpSpPr>
            <p:cNvPr id="29" name="Gruppieren 28"/>
            <p:cNvGrpSpPr/>
            <p:nvPr/>
          </p:nvGrpSpPr>
          <p:grpSpPr bwMode="auto">
            <a:xfrm>
              <a:off x="5226380" y="6435166"/>
              <a:ext cx="504693" cy="378520"/>
              <a:chOff x="5214601" y="6435166"/>
              <a:chExt cx="504693" cy="378520"/>
            </a:xfrm>
          </p:grpSpPr>
          <p:sp>
            <p:nvSpPr>
              <p:cNvPr id="36" name="Ellipse 35"/>
              <p:cNvSpPr>
                <a:spLocks noChangeAspect="1"/>
              </p:cNvSpPr>
              <p:nvPr/>
            </p:nvSpPr>
            <p:spPr bwMode="auto">
              <a:xfrm>
                <a:off x="5214601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7" name="Grafik 36" descr="Lehrer"/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/>
            </p:blipFill>
            <p:spPr bwMode="auto">
              <a:xfrm>
                <a:off x="5267726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/>
            <p:cNvGrpSpPr/>
            <p:nvPr/>
          </p:nvGrpSpPr>
          <p:grpSpPr bwMode="auto">
            <a:xfrm>
              <a:off x="5867416" y="6435166"/>
              <a:ext cx="504693" cy="378520"/>
              <a:chOff x="5843860" y="6435166"/>
              <a:chExt cx="504693" cy="378520"/>
            </a:xfrm>
          </p:grpSpPr>
          <p:sp>
            <p:nvSpPr>
              <p:cNvPr id="34" name="Ellipse 33"/>
              <p:cNvSpPr>
                <a:spLocks noChangeAspect="1"/>
              </p:cNvSpPr>
              <p:nvPr/>
            </p:nvSpPr>
            <p:spPr bwMode="auto">
              <a:xfrm>
                <a:off x="5843860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5" name="Grafik 34" descr="Prüfliste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5896985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/>
            <p:cNvGrpSpPr/>
            <p:nvPr/>
          </p:nvGrpSpPr>
          <p:grpSpPr bwMode="auto">
            <a:xfrm>
              <a:off x="6508453" y="6435166"/>
              <a:ext cx="504693" cy="378520"/>
              <a:chOff x="7102376" y="6435166"/>
              <a:chExt cx="504693" cy="378520"/>
            </a:xfrm>
          </p:grpSpPr>
          <p:sp>
            <p:nvSpPr>
              <p:cNvPr id="32" name="Ellipse 31"/>
              <p:cNvSpPr>
                <a:spLocks noChangeAspect="1"/>
              </p:cNvSpPr>
              <p:nvPr/>
            </p:nvSpPr>
            <p:spPr bwMode="auto">
              <a:xfrm>
                <a:off x="7102376" y="6435166"/>
                <a:ext cx="504693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3" name="Grafik 32" descr="Rakete"/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/>
            </p:blipFill>
            <p:spPr bwMode="auto">
              <a:xfrm>
                <a:off x="7140305" y="6486407"/>
                <a:ext cx="398442" cy="298832"/>
              </a:xfrm>
              <a:prstGeom prst="rect">
                <a:avLst/>
              </a:prstGeom>
            </p:spPr>
          </p:pic>
        </p:grpSp>
      </p:grpSp>
      <p:sp>
        <p:nvSpPr>
          <p:cNvPr id="1131558601" name="Rechteck 6"/>
          <p:cNvSpPr/>
          <p:nvPr/>
        </p:nvSpPr>
        <p:spPr bwMode="auto">
          <a:xfrm>
            <a:off x="5461000" y="1984401"/>
            <a:ext cx="5744554" cy="31567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LaTeX-Workshop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Bowling Night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Regulars‘ Table by Fachschaft WIAI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„Choose-a-chair“ Fair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WIAI summer party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Games Night</a:t>
            </a:r>
            <a:endParaRPr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  <a:defRPr/>
            </a:pPr>
            <a:r>
              <a:rPr lang="de-DE" sz="1600">
                <a:latin typeface="UB Scala Sans"/>
              </a:rPr>
              <a:t>and many more!</a:t>
            </a:r>
            <a:endParaRPr/>
          </a:p>
        </p:txBody>
      </p:sp>
      <p:sp>
        <p:nvSpPr>
          <p:cNvPr id="397862375" name="Rechteck 8"/>
          <p:cNvSpPr/>
          <p:nvPr/>
        </p:nvSpPr>
        <p:spPr bwMode="auto">
          <a:xfrm>
            <a:off x="1694890" y="2143618"/>
            <a:ext cx="524933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latin typeface="UB Scala Sans"/>
              </a:rPr>
              <a:t>   </a:t>
            </a:r>
            <a:endParaRPr/>
          </a:p>
        </p:txBody>
      </p:sp>
      <p:sp>
        <p:nvSpPr>
          <p:cNvPr id="130158186" name="Rechteck 10"/>
          <p:cNvSpPr/>
          <p:nvPr/>
        </p:nvSpPr>
        <p:spPr bwMode="auto">
          <a:xfrm>
            <a:off x="5707310" y="1819706"/>
            <a:ext cx="2772554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  <a:defRPr/>
            </a:pPr>
            <a:r>
              <a:rPr lang="de-DE" sz="2000" b="1">
                <a:solidFill>
                  <a:schemeClr val="tx2"/>
                </a:solidFill>
                <a:latin typeface="UB Scala Sans"/>
              </a:rPr>
              <a:t>even more events</a:t>
            </a:r>
          </a:p>
        </p:txBody>
      </p:sp>
      <p:pic>
        <p:nvPicPr>
          <p:cNvPr id="776122905" name="Grafik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588265" y="1527161"/>
            <a:ext cx="1219305" cy="914479"/>
          </a:xfrm>
          <a:prstGeom prst="rect">
            <a:avLst/>
          </a:prstGeom>
        </p:spPr>
      </p:pic>
      <p:sp>
        <p:nvSpPr>
          <p:cNvPr id="148649038" name="Foliennummernplatzhalter 4"/>
          <p:cNvSpPr txBox="1"/>
          <p:nvPr/>
        </p:nvSpPr>
        <p:spPr bwMode="auto">
          <a:xfrm>
            <a:off x="9828309" y="6471116"/>
            <a:ext cx="1372832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UB Scala Sans"/>
              </a:rPr>
              <a:t>14.04.2025</a:t>
            </a:r>
          </a:p>
        </p:txBody>
      </p:sp>
      <p:pic>
        <p:nvPicPr>
          <p:cNvPr id="1685001252" name="Grafik 168500125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21169197">
            <a:off x="561426" y="1601214"/>
            <a:ext cx="4281596" cy="4544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77143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UB Scala Sans"/>
              </a:rPr>
              <a:t>Fachschaft WIAI – The Student Council</a:t>
            </a:r>
            <a:endParaRPr lang="en-US">
              <a:latin typeface="UB Scala Sans"/>
            </a:endParaRPr>
          </a:p>
        </p:txBody>
      </p:sp>
      <p:sp>
        <p:nvSpPr>
          <p:cNvPr id="1113816959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UB Scala Sans"/>
                <a:ea typeface="Calibri"/>
                <a:cs typeface="Calibri"/>
              </a:rPr>
              <a:t>5</a:t>
            </a:r>
            <a:endParaRPr/>
          </a:p>
        </p:txBody>
      </p:sp>
      <p:grpSp>
        <p:nvGrpSpPr>
          <p:cNvPr id="284498444" name="Gruppieren 8"/>
          <p:cNvGrpSpPr/>
          <p:nvPr/>
        </p:nvGrpSpPr>
        <p:grpSpPr bwMode="auto">
          <a:xfrm>
            <a:off x="5202617" y="6435166"/>
            <a:ext cx="1786766" cy="378520"/>
            <a:chOff x="5523341" y="6435166"/>
            <a:chExt cx="1786766" cy="378520"/>
          </a:xfrm>
        </p:grpSpPr>
        <p:grpSp>
          <p:nvGrpSpPr>
            <p:cNvPr id="10" name="Gruppieren 9"/>
            <p:cNvGrpSpPr/>
            <p:nvPr/>
          </p:nvGrpSpPr>
          <p:grpSpPr bwMode="auto">
            <a:xfrm>
              <a:off x="5523341" y="6435166"/>
              <a:ext cx="504693" cy="378520"/>
              <a:chOff x="5214601" y="6435166"/>
              <a:chExt cx="504693" cy="378520"/>
            </a:xfrm>
          </p:grpSpPr>
          <p:sp>
            <p:nvSpPr>
              <p:cNvPr id="17" name="Ellipse 16"/>
              <p:cNvSpPr>
                <a:spLocks noChangeAspect="1"/>
              </p:cNvSpPr>
              <p:nvPr/>
            </p:nvSpPr>
            <p:spPr bwMode="auto">
              <a:xfrm>
                <a:off x="5214601" y="6435166"/>
                <a:ext cx="504693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18" name="Grafik 17" descr="Lehrer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5267726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11" name="Gruppieren 10"/>
            <p:cNvGrpSpPr/>
            <p:nvPr/>
          </p:nvGrpSpPr>
          <p:grpSpPr bwMode="auto">
            <a:xfrm>
              <a:off x="6164377" y="6435166"/>
              <a:ext cx="504693" cy="378520"/>
              <a:chOff x="5843860" y="6435166"/>
              <a:chExt cx="504693" cy="378520"/>
            </a:xfrm>
          </p:grpSpPr>
          <p:sp>
            <p:nvSpPr>
              <p:cNvPr id="15" name="Ellipse 14"/>
              <p:cNvSpPr>
                <a:spLocks noChangeAspect="1"/>
              </p:cNvSpPr>
              <p:nvPr/>
            </p:nvSpPr>
            <p:spPr bwMode="auto">
              <a:xfrm>
                <a:off x="5843860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16" name="Grafik 15" descr="Prüfliste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5896985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12" name="Gruppieren 11"/>
            <p:cNvGrpSpPr/>
            <p:nvPr/>
          </p:nvGrpSpPr>
          <p:grpSpPr bwMode="auto">
            <a:xfrm>
              <a:off x="6805414" y="6435166"/>
              <a:ext cx="504693" cy="378520"/>
              <a:chOff x="7102376" y="6435166"/>
              <a:chExt cx="504693" cy="378520"/>
            </a:xfrm>
          </p:grpSpPr>
          <p:sp>
            <p:nvSpPr>
              <p:cNvPr id="13" name="Ellipse 12"/>
              <p:cNvSpPr>
                <a:spLocks noChangeAspect="1"/>
              </p:cNvSpPr>
              <p:nvPr/>
            </p:nvSpPr>
            <p:spPr bwMode="auto">
              <a:xfrm>
                <a:off x="7102376" y="6435166"/>
                <a:ext cx="504693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UB Scala Sans"/>
                </a:endParaRPr>
              </a:p>
            </p:txBody>
          </p:sp>
          <p:pic>
            <p:nvPicPr>
              <p:cNvPr id="14" name="Grafik 13" descr="Rakete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7140305" y="6486407"/>
                <a:ext cx="398442" cy="298832"/>
              </a:xfrm>
              <a:prstGeom prst="rect">
                <a:avLst/>
              </a:prstGeom>
            </p:spPr>
          </p:pic>
        </p:grpSp>
      </p:grpSp>
      <p:sp>
        <p:nvSpPr>
          <p:cNvPr id="1388669516" name="Rechteck 18"/>
          <p:cNvSpPr/>
          <p:nvPr/>
        </p:nvSpPr>
        <p:spPr bwMode="auto">
          <a:xfrm>
            <a:off x="814917" y="1775808"/>
            <a:ext cx="10554136" cy="32929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defRPr/>
            </a:pPr>
            <a:endParaRPr lang="de-DE">
              <a:latin typeface="UB Scala Sans"/>
            </a:endParaRPr>
          </a:p>
        </p:txBody>
      </p:sp>
      <p:grpSp>
        <p:nvGrpSpPr>
          <p:cNvPr id="764451333" name="Gruppieren 19"/>
          <p:cNvGrpSpPr/>
          <p:nvPr/>
        </p:nvGrpSpPr>
        <p:grpSpPr bwMode="auto">
          <a:xfrm>
            <a:off x="1321673" y="1914601"/>
            <a:ext cx="9652682" cy="603726"/>
            <a:chOff x="862917" y="2925820"/>
            <a:chExt cx="9652682" cy="603726"/>
          </a:xfrm>
        </p:grpSpPr>
        <p:pic>
          <p:nvPicPr>
            <p:cNvPr id="21" name="Grafik 20" descr="Markierung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 bwMode="auto">
            <a:xfrm>
              <a:off x="862917" y="2993683"/>
              <a:ext cx="624000" cy="468000"/>
            </a:xfrm>
            <a:prstGeom prst="rect">
              <a:avLst/>
            </a:prstGeom>
          </p:spPr>
        </p:pic>
        <p:sp>
          <p:nvSpPr>
            <p:cNvPr id="22" name="Rechteck 21"/>
            <p:cNvSpPr/>
            <p:nvPr/>
          </p:nvSpPr>
          <p:spPr bwMode="auto">
            <a:xfrm>
              <a:off x="1602904" y="2925820"/>
              <a:ext cx="8912696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  <a:defRPr/>
              </a:pPr>
              <a:r>
                <a:rPr lang="de-DE">
                  <a:latin typeface="UB Scala Sans"/>
                </a:rPr>
                <a:t>WE5/02.104 (on the second floor, next to the small staircase)</a:t>
              </a:r>
              <a:endParaRPr/>
            </a:p>
          </p:txBody>
        </p:sp>
      </p:grpSp>
      <p:sp>
        <p:nvSpPr>
          <p:cNvPr id="2145446531" name="Rechteck 22"/>
          <p:cNvSpPr/>
          <p:nvPr/>
        </p:nvSpPr>
        <p:spPr bwMode="auto">
          <a:xfrm>
            <a:off x="1979294" y="1637333"/>
            <a:ext cx="3616834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  <a:defRPr/>
            </a:pPr>
            <a:r>
              <a:rPr lang="de-DE" sz="2000" b="1">
                <a:solidFill>
                  <a:schemeClr val="tx2"/>
                </a:solidFill>
                <a:latin typeface="UB Scala Sans"/>
              </a:rPr>
              <a:t>Where can you find us?</a:t>
            </a:r>
            <a:endParaRPr/>
          </a:p>
        </p:txBody>
      </p:sp>
      <p:sp>
        <p:nvSpPr>
          <p:cNvPr id="769360038" name="Rechteck 25"/>
          <p:cNvSpPr/>
          <p:nvPr/>
        </p:nvSpPr>
        <p:spPr bwMode="auto">
          <a:xfrm>
            <a:off x="2058405" y="3972384"/>
            <a:ext cx="2394349" cy="603726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2"/>
              </a:buClr>
              <a:defRPr/>
            </a:pPr>
            <a:r>
              <a:rPr lang="de-DE">
                <a:latin typeface="UB Scala Sans"/>
              </a:rPr>
              <a:t>@fachschaftwiai</a:t>
            </a:r>
            <a:endParaRPr/>
          </a:p>
        </p:txBody>
      </p:sp>
      <p:sp>
        <p:nvSpPr>
          <p:cNvPr id="211726828" name="Rechteck 28"/>
          <p:cNvSpPr/>
          <p:nvPr/>
        </p:nvSpPr>
        <p:spPr bwMode="auto">
          <a:xfrm>
            <a:off x="2048688" y="4445554"/>
            <a:ext cx="4460960" cy="603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2"/>
              </a:buClr>
              <a:defRPr/>
            </a:pPr>
            <a:r>
              <a:rPr lang="de-DE">
                <a:latin typeface="UB Scala Sans"/>
              </a:rPr>
              <a:t>@fachschaftwiai</a:t>
            </a:r>
            <a:endParaRPr/>
          </a:p>
        </p:txBody>
      </p:sp>
      <p:grpSp>
        <p:nvGrpSpPr>
          <p:cNvPr id="1319092969" name="Gruppieren 29"/>
          <p:cNvGrpSpPr/>
          <p:nvPr/>
        </p:nvGrpSpPr>
        <p:grpSpPr bwMode="auto">
          <a:xfrm>
            <a:off x="1321673" y="2934765"/>
            <a:ext cx="4173785" cy="603726"/>
            <a:chOff x="862917" y="4163881"/>
            <a:chExt cx="4173785" cy="603726"/>
          </a:xfrm>
        </p:grpSpPr>
        <p:pic>
          <p:nvPicPr>
            <p:cNvPr id="31" name="Grafik 30" descr="Hörer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/>
          </p:blipFill>
          <p:spPr bwMode="auto">
            <a:xfrm>
              <a:off x="862917" y="4231744"/>
              <a:ext cx="624000" cy="468000"/>
            </a:xfrm>
            <a:prstGeom prst="rect">
              <a:avLst/>
            </a:prstGeom>
          </p:spPr>
        </p:pic>
        <p:sp>
          <p:nvSpPr>
            <p:cNvPr id="32" name="Rechteck 31"/>
            <p:cNvSpPr/>
            <p:nvPr/>
          </p:nvSpPr>
          <p:spPr bwMode="auto">
            <a:xfrm>
              <a:off x="1602904" y="4163881"/>
              <a:ext cx="3433798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  <a:defRPr/>
              </a:pPr>
              <a:r>
                <a:rPr lang="de-DE">
                  <a:latin typeface="UB Scala Sans"/>
                </a:rPr>
                <a:t>+49 951 863-1219</a:t>
              </a:r>
              <a:endParaRPr/>
            </a:p>
          </p:txBody>
        </p:sp>
      </p:grpSp>
      <p:grpSp>
        <p:nvGrpSpPr>
          <p:cNvPr id="1249026736" name="Gruppieren 32"/>
          <p:cNvGrpSpPr/>
          <p:nvPr/>
        </p:nvGrpSpPr>
        <p:grpSpPr bwMode="auto">
          <a:xfrm>
            <a:off x="1321673" y="2424683"/>
            <a:ext cx="6061768" cy="603726"/>
            <a:chOff x="862917" y="3560155"/>
            <a:chExt cx="6061768" cy="603726"/>
          </a:xfrm>
        </p:grpSpPr>
        <p:sp>
          <p:nvSpPr>
            <p:cNvPr id="34" name="Rechteck 33"/>
            <p:cNvSpPr/>
            <p:nvPr/>
          </p:nvSpPr>
          <p:spPr bwMode="auto">
            <a:xfrm>
              <a:off x="1602904" y="3560155"/>
              <a:ext cx="5321781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  <a:defRPr/>
              </a:pPr>
              <a:r>
                <a:rPr lang="de-DE" u="sng">
                  <a:latin typeface="UB Scala Sans"/>
                  <a:hlinkClick r:id="rId8" tooltip="mailto:fachschaft-wiai.stuve@uni-bamberg.de"/>
                </a:rPr>
                <a:t>fachschaft-wiai.stuve@uni-bamberg.de</a:t>
              </a:r>
              <a:endParaRPr lang="de-DE">
                <a:latin typeface="UB Scala Sans"/>
              </a:endParaRPr>
            </a:p>
          </p:txBody>
        </p:sp>
        <p:pic>
          <p:nvPicPr>
            <p:cNvPr id="35" name="Grafik 34" descr="E-Mail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/>
          </p:blipFill>
          <p:spPr bwMode="auto">
            <a:xfrm>
              <a:off x="862917" y="3628018"/>
              <a:ext cx="624000" cy="468000"/>
            </a:xfrm>
            <a:prstGeom prst="rect">
              <a:avLst/>
            </a:prstGeom>
          </p:spPr>
        </p:pic>
      </p:grpSp>
      <p:grpSp>
        <p:nvGrpSpPr>
          <p:cNvPr id="1170500953" name="Gruppieren 35"/>
          <p:cNvGrpSpPr/>
          <p:nvPr/>
        </p:nvGrpSpPr>
        <p:grpSpPr bwMode="auto">
          <a:xfrm>
            <a:off x="1321673" y="3412259"/>
            <a:ext cx="5200946" cy="568451"/>
            <a:chOff x="862917" y="4735019"/>
            <a:chExt cx="5200946" cy="568451"/>
          </a:xfrm>
        </p:grpSpPr>
        <p:pic>
          <p:nvPicPr>
            <p:cNvPr id="37" name="Grafik 36" descr="Kompass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/>
          </p:blipFill>
          <p:spPr bwMode="auto">
            <a:xfrm>
              <a:off x="862917" y="4835470"/>
              <a:ext cx="624000" cy="468000"/>
            </a:xfrm>
            <a:prstGeom prst="rect">
              <a:avLst/>
            </a:prstGeom>
          </p:spPr>
        </p:pic>
        <p:sp>
          <p:nvSpPr>
            <p:cNvPr id="38" name="Rechteck 37"/>
            <p:cNvSpPr/>
            <p:nvPr/>
          </p:nvSpPr>
          <p:spPr bwMode="auto">
            <a:xfrm>
              <a:off x="1602904" y="4735019"/>
              <a:ext cx="4460960" cy="548761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  <a:defRPr/>
              </a:pPr>
              <a:r>
                <a:rPr lang="de-DE" u="sng">
                  <a:latin typeface="UB Scala Sans"/>
                  <a:hlinkClick r:id="rId11" tooltip="https://www.uni-bamberg.de/wiai/fs"/>
                </a:rPr>
                <a:t>www.uni-bamberg.de/wiai/fs</a:t>
              </a:r>
              <a:endParaRPr lang="de-DE">
                <a:latin typeface="UB Scala Sans"/>
              </a:endParaRPr>
            </a:p>
          </p:txBody>
        </p:sp>
      </p:grpSp>
      <p:sp>
        <p:nvSpPr>
          <p:cNvPr id="742883641" name="Ellipse 38"/>
          <p:cNvSpPr>
            <a:spLocks noChangeAspect="1"/>
          </p:cNvSpPr>
          <p:nvPr/>
        </p:nvSpPr>
        <p:spPr bwMode="auto">
          <a:xfrm>
            <a:off x="10685294" y="1394675"/>
            <a:ext cx="1200000" cy="90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UB Scala Sans"/>
            </a:endParaRPr>
          </a:p>
        </p:txBody>
      </p:sp>
      <p:sp>
        <p:nvSpPr>
          <p:cNvPr id="1448356287" name="Rechteck 39"/>
          <p:cNvSpPr/>
          <p:nvPr/>
        </p:nvSpPr>
        <p:spPr bwMode="auto">
          <a:xfrm>
            <a:off x="814917" y="5368133"/>
            <a:ext cx="10562166" cy="66785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buClr>
                <a:schemeClr val="tx2"/>
              </a:buClr>
              <a:defRPr/>
            </a:pPr>
            <a:r>
              <a:rPr lang="de-DE" sz="2000" b="1">
                <a:solidFill>
                  <a:schemeClr val="tx2"/>
                </a:solidFill>
                <a:latin typeface="UB Scala Sans"/>
              </a:rPr>
              <a:t>Join us at our introductory meeting on April 29th, 6:15 p.m. (WE5/01.006)!</a:t>
            </a:r>
            <a:br>
              <a:rPr lang="de-DE" sz="2000" b="1">
                <a:solidFill>
                  <a:schemeClr val="tx2"/>
                </a:solidFill>
                <a:latin typeface="UB Scala Sans"/>
              </a:rPr>
            </a:br>
            <a:r>
              <a:rPr lang="de-DE" sz="2000" b="1">
                <a:solidFill>
                  <a:schemeClr val="tx2"/>
                </a:solidFill>
                <a:latin typeface="UB Scala Sans"/>
              </a:rPr>
              <a:t>We are always looking for fellow procrastinators.</a:t>
            </a:r>
            <a:endParaRPr/>
          </a:p>
        </p:txBody>
      </p:sp>
      <p:pic>
        <p:nvPicPr>
          <p:cNvPr id="1710615730" name="Grafik 40" descr="Unterhaltu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10829294" y="1502675"/>
            <a:ext cx="912000" cy="684000"/>
          </a:xfrm>
          <a:prstGeom prst="rect">
            <a:avLst/>
          </a:prstGeom>
        </p:spPr>
      </p:pic>
      <p:pic>
        <p:nvPicPr>
          <p:cNvPr id="1961731337" name="Grafik 43" descr="Fooboar, our mascot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8235940" y="2508805"/>
            <a:ext cx="2997680" cy="2472706"/>
          </a:xfrm>
          <a:prstGeom prst="rect">
            <a:avLst/>
          </a:prstGeom>
        </p:spPr>
      </p:pic>
      <p:pic>
        <p:nvPicPr>
          <p:cNvPr id="510727298" name="Picture 4"/>
          <p:cNvPicPr>
            <a:picLocks noChangeAspect="1" noChangeArrowheads="1"/>
          </p:cNvPicPr>
          <p:nvPr/>
        </p:nvPicPr>
        <p:blipFill>
          <a:blip r:embed="rId14"/>
          <a:stretch/>
        </p:blipFill>
        <p:spPr bwMode="auto">
          <a:xfrm>
            <a:off x="1377992" y="4086618"/>
            <a:ext cx="511362" cy="382990"/>
          </a:xfrm>
          <a:prstGeom prst="rect">
            <a:avLst/>
          </a:prstGeom>
          <a:noFill/>
        </p:spPr>
      </p:pic>
      <p:pic>
        <p:nvPicPr>
          <p:cNvPr id="1543261823" name="Grafik 5" descr="Ein Bild, das Logo, Grafiken, Symbol, Clipart enthält.&#10;&#10;Automatisch generierte Beschreibung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414108" y="4577510"/>
            <a:ext cx="475246" cy="382990"/>
          </a:xfrm>
          <a:prstGeom prst="rect">
            <a:avLst/>
          </a:prstGeom>
        </p:spPr>
      </p:pic>
      <p:sp>
        <p:nvSpPr>
          <p:cNvPr id="514366146" name="Foliennummernplatzhalter 4"/>
          <p:cNvSpPr txBox="1"/>
          <p:nvPr/>
        </p:nvSpPr>
        <p:spPr bwMode="auto">
          <a:xfrm>
            <a:off x="9828309" y="6461591"/>
            <a:ext cx="1372832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UB Scala Sans"/>
              </a:rPr>
              <a:t>14.04.2025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4532" name="Titel 1"/>
          <p:cNvSpPr>
            <a:spLocks noGrp="1"/>
          </p:cNvSpPr>
          <p:nvPr>
            <p:ph type="title"/>
          </p:nvPr>
        </p:nvSpPr>
        <p:spPr bwMode="auto">
          <a:xfrm>
            <a:off x="74213" y="266007"/>
            <a:ext cx="10441386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de-DE">
                <a:latin typeface="UB Scala Sans"/>
              </a:rPr>
              <a:t>Upcoming events in the next days</a:t>
            </a:r>
          </a:p>
        </p:txBody>
      </p:sp>
      <p:sp>
        <p:nvSpPr>
          <p:cNvPr id="1514966426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0048240" y="6478641"/>
            <a:ext cx="2015877" cy="257066"/>
          </a:xfrm>
        </p:spPr>
        <p:txBody>
          <a:bodyPr/>
          <a:lstStyle/>
          <a:p>
            <a:pPr>
              <a:defRPr/>
            </a:pPr>
            <a:r>
              <a:rPr lang="de-DE">
                <a:latin typeface="UB Scala Sans"/>
                <a:ea typeface="Calibri"/>
                <a:cs typeface="Calibri"/>
              </a:rPr>
              <a:t>6</a:t>
            </a:r>
            <a:endParaRPr/>
          </a:p>
        </p:txBody>
      </p:sp>
      <p:sp>
        <p:nvSpPr>
          <p:cNvPr id="157221836" name="Textplatzhalter 9"/>
          <p:cNvSpPr>
            <a:spLocks noGrp="1"/>
          </p:cNvSpPr>
          <p:nvPr>
            <p:ph type="body" sz="quarter" idx="4294967295"/>
          </p:nvPr>
        </p:nvSpPr>
        <p:spPr bwMode="auto">
          <a:xfrm>
            <a:off x="74213" y="833087"/>
            <a:ext cx="10441386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sz="2000">
                <a:solidFill>
                  <a:schemeClr val="bg1"/>
                </a:solidFill>
                <a:latin typeface="UB Scala Sans"/>
              </a:rPr>
              <a:t>from Fachschaft WIAI and other student groups</a:t>
            </a:r>
          </a:p>
        </p:txBody>
      </p:sp>
      <p:grpSp>
        <p:nvGrpSpPr>
          <p:cNvPr id="390712409" name="Gruppieren 27"/>
          <p:cNvGrpSpPr/>
          <p:nvPr/>
        </p:nvGrpSpPr>
        <p:grpSpPr bwMode="auto">
          <a:xfrm>
            <a:off x="5202617" y="6435166"/>
            <a:ext cx="1786766" cy="378520"/>
            <a:chOff x="5226380" y="6435166"/>
            <a:chExt cx="1786766" cy="378520"/>
          </a:xfrm>
        </p:grpSpPr>
        <p:grpSp>
          <p:nvGrpSpPr>
            <p:cNvPr id="29" name="Gruppieren 28"/>
            <p:cNvGrpSpPr/>
            <p:nvPr/>
          </p:nvGrpSpPr>
          <p:grpSpPr bwMode="auto">
            <a:xfrm>
              <a:off x="5226380" y="6435166"/>
              <a:ext cx="504693" cy="378520"/>
              <a:chOff x="5214601" y="6435166"/>
              <a:chExt cx="504693" cy="378520"/>
            </a:xfrm>
          </p:grpSpPr>
          <p:sp>
            <p:nvSpPr>
              <p:cNvPr id="36" name="Ellipse 35"/>
              <p:cNvSpPr>
                <a:spLocks noChangeAspect="1"/>
              </p:cNvSpPr>
              <p:nvPr/>
            </p:nvSpPr>
            <p:spPr bwMode="auto">
              <a:xfrm>
                <a:off x="5214601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7" name="Grafik 36" descr="Lehrer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5267726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/>
            <p:cNvGrpSpPr/>
            <p:nvPr/>
          </p:nvGrpSpPr>
          <p:grpSpPr bwMode="auto">
            <a:xfrm>
              <a:off x="5867416" y="6435166"/>
              <a:ext cx="504693" cy="378520"/>
              <a:chOff x="5843860" y="6435166"/>
              <a:chExt cx="504693" cy="378520"/>
            </a:xfrm>
          </p:grpSpPr>
          <p:sp>
            <p:nvSpPr>
              <p:cNvPr id="34" name="Ellipse 33"/>
              <p:cNvSpPr>
                <a:spLocks noChangeAspect="1"/>
              </p:cNvSpPr>
              <p:nvPr/>
            </p:nvSpPr>
            <p:spPr bwMode="auto">
              <a:xfrm>
                <a:off x="5843860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5" name="Grafik 34" descr="Prüfliste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5896985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/>
            <p:cNvGrpSpPr/>
            <p:nvPr/>
          </p:nvGrpSpPr>
          <p:grpSpPr bwMode="auto">
            <a:xfrm>
              <a:off x="6508453" y="6435166"/>
              <a:ext cx="504693" cy="378520"/>
              <a:chOff x="7102376" y="6435166"/>
              <a:chExt cx="504693" cy="378520"/>
            </a:xfrm>
          </p:grpSpPr>
          <p:sp>
            <p:nvSpPr>
              <p:cNvPr id="32" name="Ellipse 31"/>
              <p:cNvSpPr>
                <a:spLocks noChangeAspect="1"/>
              </p:cNvSpPr>
              <p:nvPr/>
            </p:nvSpPr>
            <p:spPr bwMode="auto">
              <a:xfrm>
                <a:off x="7102376" y="6435166"/>
                <a:ext cx="504693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3" name="Grafik 32" descr="Rakete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7140305" y="6486407"/>
                <a:ext cx="398442" cy="298832"/>
              </a:xfrm>
              <a:prstGeom prst="rect">
                <a:avLst/>
              </a:prstGeom>
            </p:spPr>
          </p:pic>
        </p:grpSp>
      </p:grpSp>
      <p:sp>
        <p:nvSpPr>
          <p:cNvPr id="138528777" name="Foliennummernplatzhalter 4"/>
          <p:cNvSpPr txBox="1"/>
          <p:nvPr/>
        </p:nvSpPr>
        <p:spPr bwMode="auto">
          <a:xfrm>
            <a:off x="9828309" y="6471116"/>
            <a:ext cx="1372832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UB Scala Sans"/>
              </a:rPr>
              <a:t>14.04.2025</a:t>
            </a:r>
          </a:p>
        </p:txBody>
      </p:sp>
      <p:pic>
        <p:nvPicPr>
          <p:cNvPr id="383937888" name="Grafik 38393788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61403" y="1311639"/>
            <a:ext cx="8555134" cy="50402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3853376" name="Titel 1"/>
          <p:cNvSpPr>
            <a:spLocks noGrp="1"/>
          </p:cNvSpPr>
          <p:nvPr>
            <p:ph type="title"/>
          </p:nvPr>
        </p:nvSpPr>
        <p:spPr bwMode="auto">
          <a:xfrm>
            <a:off x="74213" y="266007"/>
            <a:ext cx="10441386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de-DE">
                <a:latin typeface="UB Scala Sans"/>
              </a:rPr>
              <a:t>Upcoming events in the next days</a:t>
            </a:r>
          </a:p>
        </p:txBody>
      </p:sp>
      <p:sp>
        <p:nvSpPr>
          <p:cNvPr id="2713389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0048240" y="6478641"/>
            <a:ext cx="2015877" cy="257066"/>
          </a:xfrm>
        </p:spPr>
        <p:txBody>
          <a:bodyPr/>
          <a:lstStyle/>
          <a:p>
            <a:pPr>
              <a:defRPr/>
            </a:pPr>
            <a:r>
              <a:rPr lang="de-DE">
                <a:latin typeface="UB Scala Sans"/>
                <a:ea typeface="Calibri"/>
                <a:cs typeface="Calibri"/>
              </a:rPr>
              <a:t>7</a:t>
            </a:r>
            <a:endParaRPr/>
          </a:p>
        </p:txBody>
      </p:sp>
      <p:sp>
        <p:nvSpPr>
          <p:cNvPr id="1251228587" name="Textplatzhalter 9"/>
          <p:cNvSpPr>
            <a:spLocks noGrp="1"/>
          </p:cNvSpPr>
          <p:nvPr>
            <p:ph type="body" sz="quarter" idx="4294967295"/>
          </p:nvPr>
        </p:nvSpPr>
        <p:spPr bwMode="auto">
          <a:xfrm>
            <a:off x="74213" y="833087"/>
            <a:ext cx="10441386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sz="2000">
                <a:solidFill>
                  <a:schemeClr val="bg1"/>
                </a:solidFill>
                <a:latin typeface="UB Scala Sans"/>
              </a:rPr>
              <a:t>from Fachschaft WIAI and other student groups</a:t>
            </a:r>
          </a:p>
        </p:txBody>
      </p:sp>
      <p:grpSp>
        <p:nvGrpSpPr>
          <p:cNvPr id="1939241036" name="Gruppieren 27"/>
          <p:cNvGrpSpPr/>
          <p:nvPr/>
        </p:nvGrpSpPr>
        <p:grpSpPr bwMode="auto">
          <a:xfrm>
            <a:off x="5202617" y="6435166"/>
            <a:ext cx="1786766" cy="378520"/>
            <a:chOff x="5226380" y="6435166"/>
            <a:chExt cx="1786766" cy="378520"/>
          </a:xfrm>
        </p:grpSpPr>
        <p:grpSp>
          <p:nvGrpSpPr>
            <p:cNvPr id="29" name="Gruppieren 28"/>
            <p:cNvGrpSpPr/>
            <p:nvPr/>
          </p:nvGrpSpPr>
          <p:grpSpPr bwMode="auto">
            <a:xfrm>
              <a:off x="5226380" y="6435166"/>
              <a:ext cx="504693" cy="378520"/>
              <a:chOff x="5214601" y="6435166"/>
              <a:chExt cx="504693" cy="378520"/>
            </a:xfrm>
          </p:grpSpPr>
          <p:sp>
            <p:nvSpPr>
              <p:cNvPr id="36" name="Ellipse 35"/>
              <p:cNvSpPr>
                <a:spLocks noChangeAspect="1"/>
              </p:cNvSpPr>
              <p:nvPr/>
            </p:nvSpPr>
            <p:spPr bwMode="auto">
              <a:xfrm>
                <a:off x="5214601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7" name="Grafik 36" descr="Lehrer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5267726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/>
            <p:cNvGrpSpPr/>
            <p:nvPr/>
          </p:nvGrpSpPr>
          <p:grpSpPr bwMode="auto">
            <a:xfrm>
              <a:off x="5867416" y="6435166"/>
              <a:ext cx="504693" cy="378520"/>
              <a:chOff x="5843860" y="6435166"/>
              <a:chExt cx="504693" cy="378520"/>
            </a:xfrm>
          </p:grpSpPr>
          <p:sp>
            <p:nvSpPr>
              <p:cNvPr id="34" name="Ellipse 33"/>
              <p:cNvSpPr>
                <a:spLocks noChangeAspect="1"/>
              </p:cNvSpPr>
              <p:nvPr/>
            </p:nvSpPr>
            <p:spPr bwMode="auto">
              <a:xfrm>
                <a:off x="5843860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5" name="Grafik 34" descr="Prüfliste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5896985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/>
            <p:cNvGrpSpPr/>
            <p:nvPr/>
          </p:nvGrpSpPr>
          <p:grpSpPr bwMode="auto">
            <a:xfrm>
              <a:off x="6508453" y="6435166"/>
              <a:ext cx="504693" cy="378520"/>
              <a:chOff x="7102376" y="6435166"/>
              <a:chExt cx="504693" cy="378520"/>
            </a:xfrm>
          </p:grpSpPr>
          <p:sp>
            <p:nvSpPr>
              <p:cNvPr id="32" name="Ellipse 31"/>
              <p:cNvSpPr>
                <a:spLocks noChangeAspect="1"/>
              </p:cNvSpPr>
              <p:nvPr/>
            </p:nvSpPr>
            <p:spPr bwMode="auto">
              <a:xfrm>
                <a:off x="7102376" y="6435166"/>
                <a:ext cx="504693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3" name="Grafik 32" descr="Rakete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7140305" y="6486407"/>
                <a:ext cx="398442" cy="298832"/>
              </a:xfrm>
              <a:prstGeom prst="rect">
                <a:avLst/>
              </a:prstGeom>
            </p:spPr>
          </p:pic>
        </p:grpSp>
      </p:grpSp>
      <p:sp>
        <p:nvSpPr>
          <p:cNvPr id="1277906133" name="Foliennummernplatzhalter 4"/>
          <p:cNvSpPr txBox="1"/>
          <p:nvPr/>
        </p:nvSpPr>
        <p:spPr bwMode="auto">
          <a:xfrm>
            <a:off x="9828309" y="6471116"/>
            <a:ext cx="1372832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UB Scala Sans"/>
              </a:rPr>
              <a:t>14.04.2025</a:t>
            </a:r>
            <a:endParaRPr/>
          </a:p>
        </p:txBody>
      </p:sp>
      <p:pic>
        <p:nvPicPr>
          <p:cNvPr id="643612940" name="Grafik 8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08" t="20494" r="1049" b="2289"/>
          <a:stretch/>
        </p:blipFill>
        <p:spPr bwMode="auto">
          <a:xfrm>
            <a:off x="101048" y="1764603"/>
            <a:ext cx="11989904" cy="4237546"/>
          </a:xfrm>
          <a:prstGeom prst="rect">
            <a:avLst/>
          </a:prstGeom>
        </p:spPr>
      </p:pic>
      <p:pic>
        <p:nvPicPr>
          <p:cNvPr id="818447561" name="Grafik 81844756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570132" y="1306736"/>
            <a:ext cx="9424252" cy="48962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3653926" name="Titel 1"/>
          <p:cNvSpPr>
            <a:spLocks noGrp="1"/>
          </p:cNvSpPr>
          <p:nvPr>
            <p:ph type="title"/>
          </p:nvPr>
        </p:nvSpPr>
        <p:spPr bwMode="auto">
          <a:xfrm>
            <a:off x="74213" y="266007"/>
            <a:ext cx="10441386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de-DE">
                <a:latin typeface="UB Scala Sans"/>
              </a:rPr>
              <a:t>Upcoming events in the near future</a:t>
            </a:r>
          </a:p>
        </p:txBody>
      </p:sp>
      <p:sp>
        <p:nvSpPr>
          <p:cNvPr id="2110489344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0048240" y="6478641"/>
            <a:ext cx="2015877" cy="257066"/>
          </a:xfrm>
        </p:spPr>
        <p:txBody>
          <a:bodyPr/>
          <a:lstStyle/>
          <a:p>
            <a:pPr>
              <a:defRPr/>
            </a:pPr>
            <a:r>
              <a:rPr lang="de-DE">
                <a:latin typeface="UB Scala Sans"/>
                <a:ea typeface="Calibri"/>
                <a:cs typeface="Calibri"/>
              </a:rPr>
              <a:t>8</a:t>
            </a:r>
            <a:endParaRPr/>
          </a:p>
        </p:txBody>
      </p:sp>
      <p:sp>
        <p:nvSpPr>
          <p:cNvPr id="756322386" name="Textplatzhalter 9"/>
          <p:cNvSpPr>
            <a:spLocks noGrp="1"/>
          </p:cNvSpPr>
          <p:nvPr>
            <p:ph type="body" sz="quarter" idx="4294967295"/>
          </p:nvPr>
        </p:nvSpPr>
        <p:spPr bwMode="auto">
          <a:xfrm>
            <a:off x="74213" y="833087"/>
            <a:ext cx="10441386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sz="2000">
                <a:solidFill>
                  <a:schemeClr val="bg1"/>
                </a:solidFill>
                <a:latin typeface="UB Scala Sans"/>
              </a:rPr>
              <a:t>from Fachschaft WIAI and other student groups</a:t>
            </a:r>
          </a:p>
        </p:txBody>
      </p:sp>
      <p:sp>
        <p:nvSpPr>
          <p:cNvPr id="1656705995" name="Rechteck 44"/>
          <p:cNvSpPr/>
          <p:nvPr/>
        </p:nvSpPr>
        <p:spPr bwMode="auto">
          <a:xfrm>
            <a:off x="1266170" y="2729907"/>
            <a:ext cx="524933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latin typeface="UB Scala Sans"/>
              </a:rPr>
              <a:t> ‒  </a:t>
            </a:r>
            <a:endParaRPr/>
          </a:p>
        </p:txBody>
      </p:sp>
      <p:grpSp>
        <p:nvGrpSpPr>
          <p:cNvPr id="976695190" name="Gruppieren 5"/>
          <p:cNvGrpSpPr/>
          <p:nvPr/>
        </p:nvGrpSpPr>
        <p:grpSpPr bwMode="auto">
          <a:xfrm>
            <a:off x="814918" y="2602972"/>
            <a:ext cx="10441386" cy="2560044"/>
            <a:chOff x="814920" y="2075149"/>
            <a:chExt cx="5281082" cy="4174372"/>
          </a:xfrm>
        </p:grpSpPr>
        <p:sp>
          <p:nvSpPr>
            <p:cNvPr id="50" name="Rechteck 49"/>
            <p:cNvSpPr/>
            <p:nvPr/>
          </p:nvSpPr>
          <p:spPr bwMode="auto">
            <a:xfrm>
              <a:off x="814920" y="2217271"/>
              <a:ext cx="5281082" cy="403225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/>
                <a:buChar char="§"/>
                <a:defRPr/>
              </a:pPr>
              <a:endParaRPr/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/>
                <a:buChar char="§"/>
                <a:defRPr/>
              </a:pPr>
              <a:r>
                <a:rPr lang="de-DE">
                  <a:latin typeface="UB Scala Sans"/>
                </a:rPr>
                <a:t>Party after „Kneipentour“, 16.04. @ Live-Club</a:t>
              </a: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/>
                <a:buChar char="§"/>
                <a:defRPr/>
              </a:pPr>
              <a:r>
                <a:rPr lang="de-DE" sz="1800" b="0" i="0" u="none" strike="noStrike" cap="none" spc="0">
                  <a:solidFill>
                    <a:schemeClr val="dk1"/>
                  </a:solidFill>
                  <a:latin typeface="UB Scala Sans"/>
                  <a:ea typeface="UB Scala Sans"/>
                  <a:cs typeface="UB Scala Sans"/>
                </a:rPr>
                <a:t>Bowling Night, 22.04. @ Bowlinghaus Bamberg</a:t>
              </a:r>
              <a:endParaRPr/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/>
                <a:buChar char="§"/>
                <a:defRPr/>
              </a:pPr>
              <a:r>
                <a:rPr lang="de-DE">
                  <a:latin typeface="UB Scala Sans"/>
                </a:rPr>
                <a:t>Student Council Introductory Meeting, 29.04., 6:15 p.m. @ WE5/01.006</a:t>
              </a: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/>
                <a:buChar char="§"/>
                <a:defRPr/>
              </a:pPr>
              <a:r>
                <a:rPr lang="de-DE">
                  <a:latin typeface="UB Scala Sans"/>
                </a:rPr>
                <a:t>WIAI Career Day, 24.05.</a:t>
              </a:r>
              <a:endParaRPr lang="de-DE">
                <a:latin typeface="UB Scala Sans"/>
                <a:ea typeface="Calibri"/>
                <a:cs typeface="Calibri"/>
              </a:endParaRPr>
            </a:p>
            <a:p>
              <a:pPr>
                <a:lnSpc>
                  <a:spcPct val="150000"/>
                </a:lnSpc>
                <a:defRPr/>
              </a:pPr>
              <a:endParaRPr lang="de-DE">
                <a:latin typeface="UB Scala Sans"/>
              </a:endParaRPr>
            </a:p>
          </p:txBody>
        </p:sp>
        <p:sp>
          <p:nvSpPr>
            <p:cNvPr id="52" name="Rechteck 51"/>
            <p:cNvSpPr/>
            <p:nvPr/>
          </p:nvSpPr>
          <p:spPr bwMode="auto">
            <a:xfrm>
              <a:off x="985704" y="2075149"/>
              <a:ext cx="1432441" cy="260062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tx2"/>
                </a:buClr>
                <a:defRPr/>
              </a:pPr>
              <a:r>
                <a:rPr lang="de-DE" sz="2000" b="1">
                  <a:solidFill>
                    <a:schemeClr val="tx2"/>
                  </a:solidFill>
                  <a:latin typeface="UB Scala Sans"/>
                </a:rPr>
                <a:t>Upcoming events:</a:t>
              </a:r>
              <a:endParaRPr/>
            </a:p>
          </p:txBody>
        </p:sp>
      </p:grpSp>
      <p:grpSp>
        <p:nvGrpSpPr>
          <p:cNvPr id="2043215091" name="Gruppieren 7"/>
          <p:cNvGrpSpPr/>
          <p:nvPr/>
        </p:nvGrpSpPr>
        <p:grpSpPr bwMode="auto">
          <a:xfrm>
            <a:off x="10656305" y="2232717"/>
            <a:ext cx="1200000" cy="900000"/>
            <a:chOff x="4439564" y="4282146"/>
            <a:chExt cx="1200000" cy="900000"/>
          </a:xfrm>
        </p:grpSpPr>
        <p:sp>
          <p:nvSpPr>
            <p:cNvPr id="27" name="Ellipse 26"/>
            <p:cNvSpPr>
              <a:spLocks noChangeAspect="1"/>
            </p:cNvSpPr>
            <p:nvPr/>
          </p:nvSpPr>
          <p:spPr bwMode="auto">
            <a:xfrm>
              <a:off x="4439564" y="4282146"/>
              <a:ext cx="1200000" cy="90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latin typeface="UB Scala Sans"/>
              </a:endParaRPr>
            </a:p>
          </p:txBody>
        </p:sp>
        <p:grpSp>
          <p:nvGrpSpPr>
            <p:cNvPr id="19" name="Gruppieren 18"/>
            <p:cNvGrpSpPr/>
            <p:nvPr/>
          </p:nvGrpSpPr>
          <p:grpSpPr bwMode="auto">
            <a:xfrm>
              <a:off x="4439564" y="4282146"/>
              <a:ext cx="1200000" cy="900000"/>
              <a:chOff x="4696985" y="2311333"/>
              <a:chExt cx="1200000" cy="900000"/>
            </a:xfrm>
          </p:grpSpPr>
          <p:sp>
            <p:nvSpPr>
              <p:cNvPr id="18" name="Ellipse 17"/>
              <p:cNvSpPr/>
              <p:nvPr/>
            </p:nvSpPr>
            <p:spPr bwMode="auto">
              <a:xfrm>
                <a:off x="4864985" y="2437333"/>
                <a:ext cx="864000" cy="64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17" name="Grafik 16" descr="Information"/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/>
            </p:blipFill>
            <p:spPr bwMode="auto">
              <a:xfrm>
                <a:off x="4696985" y="2311333"/>
                <a:ext cx="1200000" cy="900000"/>
              </a:xfrm>
              <a:prstGeom prst="rect">
                <a:avLst/>
              </a:prstGeom>
            </p:spPr>
          </p:pic>
        </p:grpSp>
      </p:grpSp>
      <p:grpSp>
        <p:nvGrpSpPr>
          <p:cNvPr id="336747250" name="Gruppieren 27"/>
          <p:cNvGrpSpPr/>
          <p:nvPr/>
        </p:nvGrpSpPr>
        <p:grpSpPr bwMode="auto">
          <a:xfrm>
            <a:off x="5202617" y="6435166"/>
            <a:ext cx="1786766" cy="378520"/>
            <a:chOff x="5226380" y="6435166"/>
            <a:chExt cx="1786766" cy="378520"/>
          </a:xfrm>
        </p:grpSpPr>
        <p:grpSp>
          <p:nvGrpSpPr>
            <p:cNvPr id="29" name="Gruppieren 28"/>
            <p:cNvGrpSpPr/>
            <p:nvPr/>
          </p:nvGrpSpPr>
          <p:grpSpPr bwMode="auto">
            <a:xfrm>
              <a:off x="5226380" y="6435166"/>
              <a:ext cx="504693" cy="378520"/>
              <a:chOff x="5214601" y="6435166"/>
              <a:chExt cx="504693" cy="378520"/>
            </a:xfrm>
          </p:grpSpPr>
          <p:sp>
            <p:nvSpPr>
              <p:cNvPr id="36" name="Ellipse 35"/>
              <p:cNvSpPr>
                <a:spLocks noChangeAspect="1"/>
              </p:cNvSpPr>
              <p:nvPr/>
            </p:nvSpPr>
            <p:spPr bwMode="auto">
              <a:xfrm>
                <a:off x="5214601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7" name="Grafik 36" descr="Lehrer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5267726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/>
            <p:cNvGrpSpPr/>
            <p:nvPr/>
          </p:nvGrpSpPr>
          <p:grpSpPr bwMode="auto">
            <a:xfrm>
              <a:off x="5867416" y="6435166"/>
              <a:ext cx="504693" cy="378520"/>
              <a:chOff x="5843860" y="6435166"/>
              <a:chExt cx="504693" cy="378520"/>
            </a:xfrm>
          </p:grpSpPr>
          <p:sp>
            <p:nvSpPr>
              <p:cNvPr id="34" name="Ellipse 33"/>
              <p:cNvSpPr>
                <a:spLocks noChangeAspect="1"/>
              </p:cNvSpPr>
              <p:nvPr/>
            </p:nvSpPr>
            <p:spPr bwMode="auto">
              <a:xfrm>
                <a:off x="5843860" y="6435166"/>
                <a:ext cx="504693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5" name="Grafik 34" descr="Prüfliste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5896985" y="6475010"/>
                <a:ext cx="39844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/>
            <p:cNvGrpSpPr/>
            <p:nvPr/>
          </p:nvGrpSpPr>
          <p:grpSpPr bwMode="auto">
            <a:xfrm>
              <a:off x="6508453" y="6435166"/>
              <a:ext cx="504693" cy="378520"/>
              <a:chOff x="7102376" y="6435166"/>
              <a:chExt cx="504693" cy="378520"/>
            </a:xfrm>
          </p:grpSpPr>
          <p:sp>
            <p:nvSpPr>
              <p:cNvPr id="32" name="Ellipse 31"/>
              <p:cNvSpPr>
                <a:spLocks noChangeAspect="1"/>
              </p:cNvSpPr>
              <p:nvPr/>
            </p:nvSpPr>
            <p:spPr bwMode="auto">
              <a:xfrm>
                <a:off x="7102376" y="6435166"/>
                <a:ext cx="504693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latin typeface="UB Scala Sans"/>
                </a:endParaRPr>
              </a:p>
            </p:txBody>
          </p:sp>
          <p:pic>
            <p:nvPicPr>
              <p:cNvPr id="33" name="Grafik 32" descr="Rakete"/>
              <p:cNvPicPr>
                <a:picLocks noChangeAspect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7140305" y="6486407"/>
                <a:ext cx="398442" cy="298832"/>
              </a:xfrm>
              <a:prstGeom prst="rect">
                <a:avLst/>
              </a:prstGeom>
            </p:spPr>
          </p:pic>
        </p:grpSp>
      </p:grpSp>
      <p:sp>
        <p:nvSpPr>
          <p:cNvPr id="1721712372" name="Foliennummernplatzhalter 4"/>
          <p:cNvSpPr txBox="1"/>
          <p:nvPr/>
        </p:nvSpPr>
        <p:spPr bwMode="auto">
          <a:xfrm>
            <a:off x="9828309" y="6471116"/>
            <a:ext cx="1372832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UB Scala Sans"/>
              </a:rPr>
              <a:t>07.04.2025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hschaft WIAI">
  <a:themeElements>
    <a:clrScheme name="Uni Bamberg">
      <a:dk1>
        <a:sysClr val="windowText" lastClr="000000"/>
      </a:dk1>
      <a:lt1>
        <a:sysClr val="window" lastClr="FFFFFF"/>
      </a:lt1>
      <a:dk2>
        <a:srgbClr val="00457D"/>
      </a:dk2>
      <a:lt2>
        <a:srgbClr val="E7E6E6"/>
      </a:lt2>
      <a:accent1>
        <a:srgbClr val="00457D"/>
      </a:accent1>
      <a:accent2>
        <a:srgbClr val="FFD300"/>
      </a:accent2>
      <a:accent3>
        <a:srgbClr val="97BF0D"/>
      </a:accent3>
      <a:accent4>
        <a:srgbClr val="E6444F"/>
      </a:accent4>
      <a:accent5>
        <a:srgbClr val="5B9BD5"/>
      </a:accent5>
      <a:accent6>
        <a:srgbClr val="87878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rlage_mit_Titelbild-100908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Vorlage_mit_Titelbild-100908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Vorlage_ohne_Titelbild_deutsch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Benutzerdefiniert 3">
      <a:dk1>
        <a:sysClr val="windowText" lastClr="000000"/>
      </a:dk1>
      <a:lt1>
        <a:sysClr val="window" lastClr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70C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639</Words>
  <Application>Microsoft Office PowerPoint</Application>
  <PresentationFormat>Breitbild</PresentationFormat>
  <Paragraphs>115</Paragraphs>
  <Slides>10</Slides>
  <Notes>10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10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UB Scala</vt:lpstr>
      <vt:lpstr>UB Scala Sans</vt:lpstr>
      <vt:lpstr>Wingdings</vt:lpstr>
      <vt:lpstr>Fachschaft WIAI</vt:lpstr>
      <vt:lpstr>Vorlage_mit_Titelbild-100908</vt:lpstr>
      <vt:lpstr>SWT_UBA</vt:lpstr>
      <vt:lpstr>1_SWT_UBA</vt:lpstr>
      <vt:lpstr>2_SWT_UBA</vt:lpstr>
      <vt:lpstr>3_SWT_UBA</vt:lpstr>
      <vt:lpstr>1_Vorlage_mit_Titelbild-100908</vt:lpstr>
      <vt:lpstr>Vorlage_ohne_Titelbild_deutsch</vt:lpstr>
      <vt:lpstr>Office Theme</vt:lpstr>
      <vt:lpstr>PowerPoint-Präsentation</vt:lpstr>
      <vt:lpstr>Welcome Addresses and General Information</vt:lpstr>
      <vt:lpstr>Fachschaft WIAI – The Student Council</vt:lpstr>
      <vt:lpstr>Fachschaft WIAI – The Student Council</vt:lpstr>
      <vt:lpstr>More events this summer</vt:lpstr>
      <vt:lpstr>Fachschaft WIAI – The Student Council</vt:lpstr>
      <vt:lpstr>Upcoming events in the next days</vt:lpstr>
      <vt:lpstr>Upcoming events in the next days</vt:lpstr>
      <vt:lpstr>Upcoming events in the near future</vt:lpstr>
      <vt:lpstr>Fachschaft WIAI – The Student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Frank Genßler</dc:creator>
  <cp:lastModifiedBy>Tobias Mirschberger</cp:lastModifiedBy>
  <cp:revision>196</cp:revision>
  <dcterms:created xsi:type="dcterms:W3CDTF">2017-08-30T19:18:16Z</dcterms:created>
  <dcterms:modified xsi:type="dcterms:W3CDTF">2026-04-07T11:20:03Z</dcterms:modified>
</cp:coreProperties>
</file>