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441" r:id="rId2"/>
    <p:sldId id="463" r:id="rId3"/>
    <p:sldId id="449" r:id="rId4"/>
    <p:sldId id="446" r:id="rId5"/>
    <p:sldId id="448" r:id="rId6"/>
    <p:sldId id="460" r:id="rId7"/>
    <p:sldId id="386" r:id="rId8"/>
    <p:sldId id="403" r:id="rId9"/>
    <p:sldId id="405" r:id="rId10"/>
    <p:sldId id="454" r:id="rId11"/>
    <p:sldId id="406" r:id="rId12"/>
    <p:sldId id="392" r:id="rId13"/>
    <p:sldId id="461" r:id="rId14"/>
    <p:sldId id="458" r:id="rId15"/>
    <p:sldId id="459" r:id="rId16"/>
    <p:sldId id="455" r:id="rId17"/>
    <p:sldId id="397" r:id="rId18"/>
    <p:sldId id="462" r:id="rId19"/>
    <p:sldId id="407" r:id="rId20"/>
    <p:sldId id="398" r:id="rId21"/>
    <p:sldId id="457" r:id="rId22"/>
    <p:sldId id="400" r:id="rId23"/>
    <p:sldId id="408" r:id="rId24"/>
  </p:sldIdLst>
  <p:sldSz cx="9144000" cy="5143500" type="screen16x9"/>
  <p:notesSz cx="6797675" cy="9926638"/>
  <p:defaultTex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userDrawn="1">
          <p15:clr>
            <a:srgbClr val="A4A3A4"/>
          </p15:clr>
        </p15:guide>
        <p15:guide id="2" pos="170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115F4E-8F5C-FEEF-8A85-9E5A6397D896}" name="Hartmann, Romy" initials="HR" userId="S::romy.hartmann@uni-bamberg.de::a2da0696-9abe-4cf0-a08b-65eb46f30ded" providerId="AD"/>
  <p188:author id="{EE474894-F4A5-75BF-E667-B8258E67596E}" name="Nina Sabo" initials="NS" userId="dd20f0e754f4f244" providerId="Windows Live"/>
  <p188:author id="{62C6C7B0-B27C-3F96-9DBE-AA63D079F832}" name="Oehlhorn, Caroline" initials="OC" userId="S::caroline.oehlhorn@uni-bamberg.de::edf36f31-1e38-4d6f-b6ac-53a395d502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Christin Wegner" initials="AW" lastIdx="1" clrIdx="0">
    <p:extLst>
      <p:ext uri="{19B8F6BF-5375-455C-9EA6-DF929625EA0E}">
        <p15:presenceInfo xmlns:p15="http://schemas.microsoft.com/office/powerpoint/2012/main" userId="S-1-5-21-1606980848-583907252-725345543-2967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57D"/>
    <a:srgbClr val="E6444F"/>
    <a:srgbClr val="EDF2F6"/>
    <a:srgbClr val="336A97"/>
    <a:srgbClr val="6690B1"/>
    <a:srgbClr val="EB6972"/>
    <a:srgbClr val="F08F95"/>
    <a:srgbClr val="CCDAE5"/>
    <a:srgbClr val="99B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12" autoAdjust="0"/>
    <p:restoredTop sz="63679" autoAdjust="0"/>
  </p:normalViewPr>
  <p:slideViewPr>
    <p:cSldViewPr>
      <p:cViewPr>
        <p:scale>
          <a:sx n="149" d="100"/>
          <a:sy n="149" d="100"/>
        </p:scale>
        <p:origin x="1072" y="48"/>
      </p:cViewPr>
      <p:guideLst>
        <p:guide orient="horz" pos="1620"/>
        <p:guide pos="1701"/>
      </p:guideLst>
    </p:cSldViewPr>
  </p:slideViewPr>
  <p:outlineViewPr>
    <p:cViewPr>
      <p:scale>
        <a:sx n="33" d="100"/>
        <a:sy n="33" d="100"/>
      </p:scale>
      <p:origin x="0" y="0"/>
    </p:cViewPr>
  </p:outlineViewPr>
  <p:notesTextViewPr>
    <p:cViewPr>
      <p:scale>
        <a:sx n="229" d="100"/>
        <a:sy n="229" d="100"/>
      </p:scale>
      <p:origin x="0" y="0"/>
    </p:cViewPr>
  </p:notesTextViewPr>
  <p:notesViewPr>
    <p:cSldViewPr>
      <p:cViewPr varScale="1">
        <p:scale>
          <a:sx n="89" d="100"/>
          <a:sy n="89" d="100"/>
        </p:scale>
        <p:origin x="44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EE5192-0DBF-70E1-D6E9-1538DE4EDD69}"/>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BC58C3-9ED4-EE1E-BD76-0ADC52EE555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18C8FD6-AD01-9D48-8AD8-73CB591F53FC}" type="datetimeFigureOut">
              <a:rPr lang="en-US" smtClean="0"/>
              <a:t>4/7/26</a:t>
            </a:fld>
            <a:endParaRPr lang="en-US"/>
          </a:p>
        </p:txBody>
      </p:sp>
      <p:sp>
        <p:nvSpPr>
          <p:cNvPr id="4" name="Footer Placeholder 3">
            <a:extLst>
              <a:ext uri="{FF2B5EF4-FFF2-40B4-BE49-F238E27FC236}">
                <a16:creationId xmlns:a16="http://schemas.microsoft.com/office/drawing/2014/main" id="{FDEA68C9-A7D8-9383-3EA6-4A863261C99C}"/>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06DE2C-35F2-C99B-9F3C-236B69C59A73}"/>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F735605-F8E2-244B-8CFC-2E367A144C13}" type="slidenum">
              <a:rPr lang="en-US" smtClean="0"/>
              <a:t>‹#›</a:t>
            </a:fld>
            <a:endParaRPr lang="en-US"/>
          </a:p>
        </p:txBody>
      </p:sp>
    </p:spTree>
    <p:extLst>
      <p:ext uri="{BB962C8B-B14F-4D97-AF65-F5344CB8AC3E}">
        <p14:creationId xmlns:p14="http://schemas.microsoft.com/office/powerpoint/2010/main" val="2735658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cs typeface="Arial" charset="0"/>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cs typeface="Arial" charset="0"/>
              </a:defRPr>
            </a:lvl1pPr>
          </a:lstStyle>
          <a:p>
            <a:pPr>
              <a:defRPr/>
            </a:pPr>
            <a:fld id="{35DB6B2B-AFB0-493A-9913-2CB1504B2D0B}" type="datetimeFigureOut">
              <a:rPr lang="de-DE"/>
              <a:pPr>
                <a:defRPr/>
              </a:pPr>
              <a:t>07.04.26</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cs typeface="Arial" charset="0"/>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74A7751-1ECA-4014-8C04-E7286ABC6F7F}" type="slidenum">
              <a:rPr lang="de-DE" altLang="de-DE"/>
              <a:pPr/>
              <a:t>‹#›</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1</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92292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de-DE" sz="2400" i="1" baseline="0" dirty="0"/>
              <a:t>Eine sich schnell verändernde Welt miterleben</a:t>
            </a:r>
            <a:r>
              <a:rPr lang="de-DE" sz="2400" i="1" dirty="0"/>
              <a:t>:</a:t>
            </a:r>
            <a:r>
              <a:rPr lang="de-DE" sz="2400" i="1" baseline="0" dirty="0"/>
              <a:t> </a:t>
            </a:r>
            <a:r>
              <a:rPr lang="de-DE" sz="2400" i="0" baseline="0" dirty="0"/>
              <a:t>Sie lernen bei uns das Problemlösen und die Grundlagen, so dass Sie sich auch Neues in einer sich verändernden Welt selbst aneignen können.</a:t>
            </a:r>
          </a:p>
          <a:p>
            <a:pPr marL="171450" indent="-171450">
              <a:buFont typeface="Arial"/>
              <a:buChar char="•"/>
            </a:pPr>
            <a:endParaRPr lang="de-DE" sz="2400" i="0" baseline="0" dirty="0"/>
          </a:p>
          <a:p>
            <a:pPr marL="171450" indent="-171450">
              <a:buFont typeface="Arial"/>
              <a:buChar char="•"/>
            </a:pPr>
            <a:r>
              <a:rPr lang="de-DE" sz="2400" i="1" baseline="0" dirty="0"/>
              <a:t>Sie haben die Freiheit, die Welt zu gestalten:</a:t>
            </a:r>
            <a:r>
              <a:rPr lang="de-DE" sz="2400" i="0" baseline="0" dirty="0"/>
              <a:t> Das Besondere der Informatik im Gegensatz zu den klassischen Naturwissenschaften ist, dass Sie Ihre eigene Welt erfinden können und sich nicht zwangsläufig an den Einschränkungen der realen Welt orientieren müssen.</a:t>
            </a:r>
            <a:endParaRPr lang="de-DE" sz="2400" i="0" dirty="0"/>
          </a:p>
          <a:p>
            <a:pPr marL="0" indent="0">
              <a:buFont typeface="Arial"/>
              <a:buNone/>
            </a:pPr>
            <a:endParaRPr lang="en-GB" sz="2200" b="0" dirty="0">
              <a:solidFill>
                <a:srgbClr val="C00000"/>
              </a:solidFill>
            </a:endParaRPr>
          </a:p>
          <a:p>
            <a:pPr marL="0" indent="0">
              <a:buFont typeface="Arial"/>
              <a:buNone/>
            </a:pPr>
            <a:endParaRPr lang="en-GB" sz="2200" b="0" dirty="0">
              <a:solidFill>
                <a:srgbClr val="C00000"/>
              </a:solidFill>
            </a:endParaRPr>
          </a:p>
          <a:p>
            <a:pPr marL="0" indent="0">
              <a:buFont typeface="Arial"/>
              <a:buNone/>
            </a:pPr>
            <a:r>
              <a:rPr lang="en-GB" sz="2200" b="0" dirty="0">
                <a:solidFill>
                  <a:srgbClr val="C00000"/>
                </a:solidFill>
              </a:rPr>
              <a:t>##was </a:t>
            </a:r>
            <a:r>
              <a:rPr lang="en-GB" sz="2200" b="0" dirty="0" err="1">
                <a:solidFill>
                  <a:srgbClr val="C00000"/>
                </a:solidFill>
              </a:rPr>
              <a:t>gelöscht</a:t>
            </a:r>
            <a:r>
              <a:rPr lang="en-GB" sz="2200" b="0" dirty="0">
                <a:solidFill>
                  <a:srgbClr val="C00000"/>
                </a:solidFill>
              </a:rPr>
              <a:t> </a:t>
            </a:r>
            <a:r>
              <a:rPr lang="en-GB" sz="2200" b="0" dirty="0" err="1">
                <a:solidFill>
                  <a:srgbClr val="C00000"/>
                </a:solidFill>
              </a:rPr>
              <a:t>wurde</a:t>
            </a:r>
            <a:r>
              <a:rPr lang="en-GB" sz="2200" b="0" dirty="0">
                <a:solidFill>
                  <a:srgbClr val="C00000"/>
                </a:solidFill>
              </a:rPr>
              <a:t>:</a:t>
            </a:r>
          </a:p>
          <a:p>
            <a:pPr>
              <a:spcAft>
                <a:spcPts val="1200"/>
              </a:spcAft>
            </a:pPr>
            <a:r>
              <a:rPr lang="en-GB" sz="2300" b="1" i="1" dirty="0">
                <a:solidFill>
                  <a:schemeClr val="accent1">
                    <a:lumMod val="75000"/>
                  </a:schemeClr>
                </a:solidFill>
              </a:rPr>
              <a:t>Understand complex structures</a:t>
            </a:r>
          </a:p>
          <a:p>
            <a:pPr lvl="1">
              <a:spcAft>
                <a:spcPts val="600"/>
              </a:spcAft>
            </a:pPr>
            <a:r>
              <a:rPr lang="en-GB" dirty="0">
                <a:solidFill>
                  <a:srgbClr val="000000"/>
                </a:solidFill>
              </a:rPr>
              <a:t>Understanding, modelling, analysing</a:t>
            </a:r>
          </a:p>
          <a:p>
            <a:pPr lvl="1">
              <a:spcAft>
                <a:spcPts val="3600"/>
              </a:spcAft>
            </a:pPr>
            <a:r>
              <a:rPr lang="en-GB" dirty="0">
                <a:solidFill>
                  <a:srgbClr val="000000"/>
                </a:solidFill>
              </a:rPr>
              <a:t>Automation, programming, evaluation</a:t>
            </a:r>
          </a:p>
          <a:p>
            <a:pPr>
              <a:spcAft>
                <a:spcPts val="1200"/>
              </a:spcAft>
            </a:pPr>
            <a:r>
              <a:rPr lang="en-GB" sz="2300" b="1" i="1" dirty="0">
                <a:solidFill>
                  <a:srgbClr val="718F0A"/>
                </a:solidFill>
              </a:rPr>
              <a:t>Be part of a fast moving field</a:t>
            </a:r>
          </a:p>
          <a:p>
            <a:pPr lvl="1">
              <a:spcAft>
                <a:spcPts val="600"/>
              </a:spcAft>
            </a:pPr>
            <a:r>
              <a:rPr lang="en-GB" b="1" dirty="0">
                <a:solidFill>
                  <a:srgbClr val="C00000"/>
                </a:solidFill>
              </a:rPr>
              <a:t>Train your brain!</a:t>
            </a:r>
          </a:p>
          <a:p>
            <a:pPr lvl="1">
              <a:spcAft>
                <a:spcPts val="600"/>
              </a:spcAft>
            </a:pPr>
            <a:r>
              <a:rPr lang="en-GB" dirty="0">
                <a:solidFill>
                  <a:srgbClr val="000000"/>
                </a:solidFill>
              </a:rPr>
              <a:t>Technologies, programming languages and software tools come and go</a:t>
            </a:r>
          </a:p>
          <a:p>
            <a:pPr lvl="1">
              <a:spcAft>
                <a:spcPts val="3000"/>
              </a:spcAft>
            </a:pPr>
            <a:r>
              <a:rPr lang="en-GB" b="1" dirty="0">
                <a:solidFill>
                  <a:srgbClr val="C00000"/>
                </a:solidFill>
              </a:rPr>
              <a:t>But ways of thinking, structures, and techniques of problem solving will be always with you</a:t>
            </a:r>
          </a:p>
          <a:p>
            <a:pPr>
              <a:spcAft>
                <a:spcPts val="1200"/>
              </a:spcAft>
            </a:pPr>
            <a:r>
              <a:rPr lang="en-GB" sz="2300" b="1" dirty="0">
                <a:solidFill>
                  <a:srgbClr val="831219"/>
                </a:solidFill>
              </a:rPr>
              <a:t>You can change the world!</a:t>
            </a:r>
          </a:p>
          <a:p>
            <a:pPr lvl="1">
              <a:spcAft>
                <a:spcPts val="1200"/>
              </a:spcAft>
            </a:pPr>
            <a:r>
              <a:rPr lang="en-GB" dirty="0"/>
              <a:t>We are designers &amp; engineers – we shape our future society</a:t>
            </a:r>
          </a:p>
          <a:p>
            <a:pPr lvl="1">
              <a:spcAft>
                <a:spcPts val="1200"/>
              </a:spcAft>
            </a:pPr>
            <a:r>
              <a:rPr lang="en-GB" dirty="0"/>
              <a:t>With great power comes great responsibility</a:t>
            </a: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10</a:t>
            </a:fld>
            <a:endParaRPr lang="de-DE" altLang="de-DE"/>
          </a:p>
        </p:txBody>
      </p:sp>
    </p:spTree>
    <p:extLst>
      <p:ext uri="{BB962C8B-B14F-4D97-AF65-F5344CB8AC3E}">
        <p14:creationId xmlns:p14="http://schemas.microsoft.com/office/powerpoint/2010/main" val="255123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3525" cy="3721100"/>
          </a:xfrm>
        </p:spPr>
      </p:sp>
      <p:sp>
        <p:nvSpPr>
          <p:cNvPr id="3" name="Notizenplatzhalter 2"/>
          <p:cNvSpPr>
            <a:spLocks noGrp="1"/>
          </p:cNvSpPr>
          <p:nvPr>
            <p:ph type="body" idx="1"/>
          </p:nvPr>
        </p:nvSpPr>
        <p:spPr/>
        <p:txBody>
          <a:bodyPr/>
          <a:lstStyle/>
          <a:p>
            <a:pPr marL="171437" indent="-171437">
              <a:buFont typeface="Arial"/>
              <a:buChar char="•"/>
            </a:pPr>
            <a:r>
              <a:rPr lang="de-DE" i="1" dirty="0"/>
              <a:t>Bachelor-Studiengänge:</a:t>
            </a:r>
            <a:r>
              <a:rPr lang="de-DE" i="1" baseline="0" dirty="0"/>
              <a:t> Das </a:t>
            </a:r>
            <a:r>
              <a:rPr lang="de-DE" i="0" dirty="0"/>
              <a:t>Spektrum reicht von eng an den Wirtschaftswissenschaften</a:t>
            </a:r>
            <a:r>
              <a:rPr lang="de-DE" i="0" baseline="0" dirty="0"/>
              <a:t> angesiedelten </a:t>
            </a:r>
            <a:r>
              <a:rPr lang="de-DE" i="0" dirty="0"/>
              <a:t>Informatik</a:t>
            </a:r>
            <a:r>
              <a:rPr lang="de-DE" i="0" baseline="0" dirty="0"/>
              <a:t> bis zur Kerninformatik. Die Angewandte Informatik wird auch als Nebenfach zu einem Studium der Geistes- und Kulturwissenschaften angeboten.</a:t>
            </a:r>
          </a:p>
          <a:p>
            <a:endParaRPr lang="de-DE" i="0" dirty="0"/>
          </a:p>
          <a:p>
            <a:pPr marL="171437" indent="-171437">
              <a:buFont typeface="Arial"/>
              <a:buChar char="•"/>
            </a:pPr>
            <a:r>
              <a:rPr lang="de-DE" i="1" dirty="0"/>
              <a:t>Kurzer Check: </a:t>
            </a:r>
            <a:r>
              <a:rPr lang="de-DE" dirty="0"/>
              <a:t>Sind Sie hier richtig?</a:t>
            </a:r>
          </a:p>
          <a:p>
            <a:endParaRPr lang="de-DE" dirty="0"/>
          </a:p>
        </p:txBody>
      </p:sp>
      <p:sp>
        <p:nvSpPr>
          <p:cNvPr id="4" name="Foliennummernplatzhalter 3"/>
          <p:cNvSpPr>
            <a:spLocks noGrp="1"/>
          </p:cNvSpPr>
          <p:nvPr>
            <p:ph type="sldNum" sz="quarter" idx="10"/>
          </p:nvPr>
        </p:nvSpPr>
        <p:spPr/>
        <p:txBody>
          <a:bodyPr/>
          <a:lstStyle/>
          <a:p>
            <a:fld id="{971FB1F3-3E88-BA43-9AF3-F10D8D71FE6F}" type="slidenum">
              <a:rPr lang="de-DE" altLang="x-none" smtClean="0">
                <a:solidFill>
                  <a:prstClr val="black"/>
                </a:solidFill>
              </a:rPr>
              <a:pPr/>
              <a:t>11</a:t>
            </a:fld>
            <a:endParaRPr lang="de-DE" altLang="x-none">
              <a:solidFill>
                <a:prstClr val="black"/>
              </a:solidFill>
            </a:endParaRPr>
          </a:p>
        </p:txBody>
      </p:sp>
    </p:spTree>
    <p:extLst>
      <p:ext uri="{BB962C8B-B14F-4D97-AF65-F5344CB8AC3E}">
        <p14:creationId xmlns:p14="http://schemas.microsoft.com/office/powerpoint/2010/main" val="98530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de-DE" sz="2400" i="1" dirty="0"/>
              <a:t>Ein Schritt hin zum Beruf:</a:t>
            </a:r>
            <a:r>
              <a:rPr lang="de-DE" sz="2400" dirty="0"/>
              <a:t> Ein Informatikabschluss bietet</a:t>
            </a:r>
            <a:r>
              <a:rPr lang="de-DE" sz="2400" baseline="0" dirty="0"/>
              <a:t> a</a:t>
            </a:r>
            <a:r>
              <a:rPr lang="de-DE" sz="2400" dirty="0"/>
              <a:t>usgezeichnete Berufsperspektiven</a:t>
            </a:r>
            <a:r>
              <a:rPr lang="de-DE" sz="2400" baseline="0" dirty="0"/>
              <a:t> hinsichtlich (a) der Qualität und Quantität der verfügbaren Arbeitsplätze sowie (b) der Einstiegsgehälter.</a:t>
            </a:r>
          </a:p>
          <a:p>
            <a:pPr marL="0" indent="0">
              <a:buFont typeface="Arial"/>
              <a:buNone/>
            </a:pPr>
            <a:endParaRPr lang="de-DE" sz="2400" dirty="0"/>
          </a:p>
          <a:p>
            <a:pPr marL="171450" indent="-171450">
              <a:buFont typeface="Arial"/>
              <a:buChar char="•"/>
            </a:pPr>
            <a:r>
              <a:rPr lang="de-DE" sz="2400" i="1" dirty="0"/>
              <a:t>Ein Schritt hin zur Eigenständigkeit: </a:t>
            </a:r>
            <a:r>
              <a:rPr lang="de-DE" sz="2400" dirty="0"/>
              <a:t>Vielleicht finden</a:t>
            </a:r>
            <a:r>
              <a:rPr lang="de-DE" sz="2400" baseline="0" dirty="0"/>
              <a:t> Sie während des Studiums</a:t>
            </a:r>
            <a:r>
              <a:rPr lang="de-DE" sz="2400" dirty="0"/>
              <a:t> auch Ihre Partnerin oder Ihren</a:t>
            </a:r>
            <a:r>
              <a:rPr lang="de-DE" sz="2400" baseline="0" dirty="0"/>
              <a:t> Partner für das Leben.</a:t>
            </a:r>
            <a:endParaRPr lang="de-DE" sz="2400" dirty="0"/>
          </a:p>
          <a:p>
            <a:pPr marL="171437" indent="-171437">
              <a:buFont typeface="Arial"/>
              <a:buChar char="•"/>
            </a:pPr>
            <a:endParaRPr lang="en-GB" sz="2200" b="1" dirty="0">
              <a:solidFill>
                <a:srgbClr val="C00000"/>
              </a:solidFill>
            </a:endParaRPr>
          </a:p>
          <a:p>
            <a:pPr marL="0" indent="0">
              <a:buFont typeface="Arial"/>
              <a:buNone/>
            </a:pPr>
            <a:r>
              <a:rPr lang="en-GB" sz="2200" b="1" dirty="0">
                <a:solidFill>
                  <a:srgbClr val="C00000"/>
                </a:solidFill>
              </a:rPr>
              <a:t>##Achtung, </a:t>
            </a:r>
            <a:r>
              <a:rPr lang="en-GB" sz="2200" b="1" dirty="0" err="1">
                <a:solidFill>
                  <a:srgbClr val="C00000"/>
                </a:solidFill>
              </a:rPr>
              <a:t>hier</a:t>
            </a:r>
            <a:r>
              <a:rPr lang="en-GB" sz="2200" b="1" dirty="0">
                <a:solidFill>
                  <a:srgbClr val="C00000"/>
                </a:solidFill>
              </a:rPr>
              <a:t> </a:t>
            </a:r>
            <a:r>
              <a:rPr lang="en-GB" sz="2200" b="1" dirty="0" err="1">
                <a:solidFill>
                  <a:srgbClr val="C00000"/>
                </a:solidFill>
              </a:rPr>
              <a:t>wurde</a:t>
            </a:r>
            <a:r>
              <a:rPr lang="en-GB" sz="2200" b="1" dirty="0">
                <a:solidFill>
                  <a:srgbClr val="C00000"/>
                </a:solidFill>
              </a:rPr>
              <a:t> Text </a:t>
            </a:r>
            <a:r>
              <a:rPr lang="en-GB" sz="2200" b="1" dirty="0" err="1">
                <a:solidFill>
                  <a:srgbClr val="C00000"/>
                </a:solidFill>
              </a:rPr>
              <a:t>gelöscht</a:t>
            </a:r>
            <a:r>
              <a:rPr lang="en-GB" sz="2200" b="1" dirty="0">
                <a:solidFill>
                  <a:srgbClr val="C00000"/>
                </a:solidFill>
              </a:rPr>
              <a:t>:</a:t>
            </a:r>
            <a:endParaRPr lang="en-GB" sz="2200" b="0" dirty="0">
              <a:solidFill>
                <a:srgbClr val="C00000"/>
              </a:solidFill>
            </a:endParaRPr>
          </a:p>
          <a:p>
            <a:pPr>
              <a:spcAft>
                <a:spcPts val="600"/>
              </a:spcAft>
            </a:pPr>
            <a:r>
              <a:rPr lang="en-GB" i="1" dirty="0">
                <a:solidFill>
                  <a:srgbClr val="718F0A"/>
                </a:solidFill>
              </a:rPr>
              <a:t>A new phase of life</a:t>
            </a:r>
          </a:p>
          <a:p>
            <a:pPr lvl="1">
              <a:spcAft>
                <a:spcPts val="600"/>
              </a:spcAft>
            </a:pPr>
            <a:r>
              <a:rPr lang="en-GB" dirty="0"/>
              <a:t>For some of you in a new region or a new city</a:t>
            </a:r>
          </a:p>
          <a:p>
            <a:pPr lvl="1">
              <a:spcAft>
                <a:spcPts val="600"/>
              </a:spcAft>
            </a:pPr>
            <a:r>
              <a:rPr lang="en-GB" dirty="0"/>
              <a:t>Your first own apartment (or room in a “WG”)</a:t>
            </a:r>
          </a:p>
          <a:p>
            <a:pPr>
              <a:spcAft>
                <a:spcPts val="600"/>
              </a:spcAft>
            </a:pPr>
            <a:endParaRPr lang="de-DE" i="1" dirty="0">
              <a:solidFill>
                <a:srgbClr val="718F0A"/>
              </a:solidFill>
            </a:endParaRPr>
          </a:p>
          <a:p>
            <a:pPr>
              <a:spcAft>
                <a:spcPts val="600"/>
              </a:spcAft>
            </a:pPr>
            <a:r>
              <a:rPr lang="en-GB" i="1" dirty="0">
                <a:solidFill>
                  <a:srgbClr val="718F0A"/>
                </a:solidFill>
              </a:rPr>
              <a:t>A step towards your profession</a:t>
            </a:r>
          </a:p>
          <a:p>
            <a:pPr lvl="1">
              <a:spcAft>
                <a:spcPts val="600"/>
              </a:spcAft>
            </a:pPr>
            <a:r>
              <a:rPr lang="en-GB" dirty="0"/>
              <a:t>In a regional or international company?</a:t>
            </a:r>
          </a:p>
          <a:p>
            <a:pPr lvl="1">
              <a:spcAft>
                <a:spcPts val="600"/>
              </a:spcAft>
            </a:pPr>
            <a:r>
              <a:rPr lang="en-GB" dirty="0"/>
              <a:t>As employee or as start-up founder?</a:t>
            </a:r>
          </a:p>
          <a:p>
            <a:pPr lvl="1">
              <a:spcAft>
                <a:spcPts val="600"/>
              </a:spcAft>
            </a:pPr>
            <a:r>
              <a:rPr lang="en-GB" dirty="0"/>
              <a:t>As a scientist who shapes the digital future?</a:t>
            </a:r>
          </a:p>
          <a:p>
            <a:pPr>
              <a:spcAft>
                <a:spcPts val="600"/>
              </a:spcAft>
            </a:pPr>
            <a:endParaRPr lang="de-DE" i="1" dirty="0">
              <a:solidFill>
                <a:srgbClr val="718F0A"/>
              </a:solidFill>
            </a:endParaRPr>
          </a:p>
          <a:p>
            <a:pPr>
              <a:spcAft>
                <a:spcPts val="600"/>
              </a:spcAft>
            </a:pPr>
            <a:r>
              <a:rPr lang="en-GB" i="1" dirty="0">
                <a:solidFill>
                  <a:srgbClr val="718F0A"/>
                </a:solidFill>
              </a:rPr>
              <a:t>A step towards independence</a:t>
            </a:r>
          </a:p>
          <a:p>
            <a:pPr lvl="1"/>
            <a:r>
              <a:rPr lang="en-GB" b="1" dirty="0">
                <a:solidFill>
                  <a:schemeClr val="accent3">
                    <a:lumMod val="50000"/>
                  </a:schemeClr>
                </a:solidFill>
              </a:rPr>
              <a:t>Not only learning, but also living!</a:t>
            </a:r>
          </a:p>
          <a:p>
            <a:pPr marL="0" indent="0">
              <a:buFont typeface="Arial"/>
              <a:buNone/>
            </a:pPr>
            <a:endParaRPr lang="en-GB" sz="2200" b="1" dirty="0">
              <a:solidFill>
                <a:srgbClr val="C00000"/>
              </a:solidFill>
            </a:endParaRP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12</a:t>
            </a:fld>
            <a:endParaRPr lang="de-DE" altLang="de-DE"/>
          </a:p>
        </p:txBody>
      </p:sp>
    </p:spTree>
    <p:extLst>
      <p:ext uri="{BB962C8B-B14F-4D97-AF65-F5344CB8AC3E}">
        <p14:creationId xmlns:p14="http://schemas.microsoft.com/office/powerpoint/2010/main" val="25369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7" indent="-171437">
              <a:buFont typeface="Arial"/>
              <a:buChar char="•"/>
            </a:pPr>
            <a:r>
              <a:rPr lang="de-DE" i="1" dirty="0"/>
              <a:t>Lernen mit Kommilitonen in</a:t>
            </a:r>
            <a:r>
              <a:rPr lang="de-DE" i="1" baseline="0" dirty="0"/>
              <a:t> Teams:</a:t>
            </a:r>
            <a:r>
              <a:rPr lang="de-DE" baseline="0" dirty="0"/>
              <a:t> </a:t>
            </a:r>
            <a:r>
              <a:rPr lang="de-DE" dirty="0"/>
              <a:t>Schließen Sie sich mit Kommilitonen zum Lernen zusammen.</a:t>
            </a:r>
          </a:p>
          <a:p>
            <a:endParaRPr lang="de-DE" dirty="0"/>
          </a:p>
          <a:p>
            <a:pPr marL="171437" indent="-171437">
              <a:buFont typeface="Arial"/>
              <a:buChar char="•"/>
            </a:pPr>
            <a:r>
              <a:rPr lang="de-DE" i="1" dirty="0"/>
              <a:t>Höhere Geschwindigkeit:</a:t>
            </a:r>
            <a:r>
              <a:rPr lang="de-DE" i="1" baseline="0" dirty="0"/>
              <a:t> </a:t>
            </a:r>
            <a:r>
              <a:rPr lang="de-DE" baseline="0" dirty="0"/>
              <a:t>Lassen Sie sich hier nicht abschrecken; daran werden Sie sich schnell gewöhnen.</a:t>
            </a:r>
          </a:p>
          <a:p>
            <a:pPr marL="171437" indent="-171437">
              <a:buFont typeface="Arial"/>
              <a:buChar char="•"/>
            </a:pPr>
            <a:endParaRPr lang="de-DE" baseline="0" dirty="0"/>
          </a:p>
          <a:p>
            <a:pPr marL="0" indent="0">
              <a:buFont typeface="Arial"/>
              <a:buNone/>
            </a:pPr>
            <a:r>
              <a:rPr lang="de-DE" baseline="0" dirty="0"/>
              <a:t>##der ursprüngliche Text war:</a:t>
            </a:r>
          </a:p>
          <a:p>
            <a:pPr>
              <a:spcBef>
                <a:spcPts val="0"/>
              </a:spcBef>
              <a:spcAft>
                <a:spcPts val="600"/>
              </a:spcAft>
            </a:pPr>
            <a:r>
              <a:rPr lang="en-GB" sz="3200" i="1" dirty="0">
                <a:solidFill>
                  <a:schemeClr val="accent1">
                    <a:lumMod val="75000"/>
                  </a:schemeClr>
                </a:solidFill>
              </a:rPr>
              <a:t>Research-Oriented Teaching and Learning </a:t>
            </a:r>
          </a:p>
          <a:p>
            <a:pPr lvl="1">
              <a:spcBef>
                <a:spcPts val="0"/>
              </a:spcBef>
              <a:spcAft>
                <a:spcPts val="600"/>
              </a:spcAft>
              <a:buFont typeface="Arial" panose="020B0604020202020204" pitchFamily="34" charset="0"/>
              <a:buChar char="•"/>
            </a:pPr>
            <a:r>
              <a:rPr lang="en-GB" sz="2200" dirty="0"/>
              <a:t>Fundamental Knowledge and Theories</a:t>
            </a:r>
          </a:p>
          <a:p>
            <a:pPr lvl="1">
              <a:spcBef>
                <a:spcPts val="0"/>
              </a:spcBef>
              <a:spcAft>
                <a:spcPts val="600"/>
              </a:spcAft>
              <a:buFont typeface="Arial" panose="020B0604020202020204" pitchFamily="34" charset="0"/>
              <a:buChar char="•"/>
            </a:pPr>
            <a:r>
              <a:rPr lang="en-GB" sz="2200" dirty="0"/>
              <a:t>Scientific Methods and their Application</a:t>
            </a:r>
          </a:p>
          <a:p>
            <a:pPr lvl="1">
              <a:spcBef>
                <a:spcPts val="0"/>
              </a:spcBef>
              <a:spcAft>
                <a:spcPts val="600"/>
              </a:spcAft>
              <a:buFont typeface="Arial" panose="020B0604020202020204" pitchFamily="34" charset="0"/>
              <a:buChar char="•"/>
            </a:pPr>
            <a:r>
              <a:rPr lang="en-GB" sz="2200" dirty="0"/>
              <a:t>Techniques for General Problem Solving </a:t>
            </a:r>
          </a:p>
          <a:p>
            <a:pPr lvl="1">
              <a:lnSpc>
                <a:spcPts val="2400"/>
              </a:lnSpc>
              <a:spcBef>
                <a:spcPts val="0"/>
              </a:spcBef>
              <a:spcAft>
                <a:spcPts val="600"/>
              </a:spcAft>
              <a:buFont typeface="Arial" panose="020B0604020202020204" pitchFamily="34" charset="0"/>
              <a:buChar char="•"/>
            </a:pPr>
            <a:r>
              <a:rPr lang="en-GB" sz="2200" dirty="0"/>
              <a:t>Experience through Application </a:t>
            </a:r>
          </a:p>
          <a:p>
            <a:pPr lvl="1">
              <a:lnSpc>
                <a:spcPts val="2400"/>
              </a:lnSpc>
              <a:spcBef>
                <a:spcPts val="0"/>
              </a:spcBef>
              <a:spcAft>
                <a:spcPts val="600"/>
              </a:spcAft>
              <a:buFont typeface="Arial" panose="020B0604020202020204" pitchFamily="34" charset="0"/>
              <a:buChar char="•"/>
            </a:pPr>
            <a:r>
              <a:rPr lang="en-GB" sz="2200" b="1" dirty="0">
                <a:solidFill>
                  <a:schemeClr val="accent1">
                    <a:lumMod val="75000"/>
                  </a:schemeClr>
                </a:solidFill>
              </a:rPr>
              <a:t>Lots of 'free' time for studying</a:t>
            </a:r>
          </a:p>
          <a:p>
            <a:pPr marL="400050" lvl="1" indent="0">
              <a:lnSpc>
                <a:spcPts val="2400"/>
              </a:lnSpc>
              <a:spcBef>
                <a:spcPts val="0"/>
              </a:spcBef>
              <a:spcAft>
                <a:spcPts val="600"/>
              </a:spcAft>
              <a:buNone/>
            </a:pPr>
            <a:endParaRPr lang="en-GB" sz="1600" dirty="0">
              <a:solidFill>
                <a:schemeClr val="accent1">
                  <a:lumMod val="75000"/>
                </a:schemeClr>
              </a:solidFill>
              <a:sym typeface="Wingdings" panose="05000000000000000000" pitchFamily="2" charset="2"/>
            </a:endParaRPr>
          </a:p>
          <a:p>
            <a:pPr>
              <a:spcBef>
                <a:spcPts val="0"/>
              </a:spcBef>
              <a:spcAft>
                <a:spcPts val="600"/>
              </a:spcAft>
            </a:pPr>
            <a:r>
              <a:rPr kumimoji="0" lang="en-GB" sz="3200" b="0" i="1" u="none" strike="noStrike" kern="1200" cap="none" spc="0" normalizeH="0" baseline="0" noProof="0" dirty="0">
                <a:ln>
                  <a:noFill/>
                </a:ln>
                <a:solidFill>
                  <a:srgbClr val="97BF0D">
                    <a:lumMod val="75000"/>
                  </a:srgbClr>
                </a:solidFill>
                <a:effectLst/>
                <a:uLnTx/>
                <a:uFillTx/>
                <a:latin typeface="UB Scala Sans"/>
                <a:ea typeface="+mn-ea"/>
              </a:rPr>
              <a:t>Individual Responsibility</a:t>
            </a:r>
            <a:endParaRPr lang="en-GB" sz="3200" i="1" dirty="0">
              <a:solidFill>
                <a:schemeClr val="accent1">
                  <a:lumMod val="75000"/>
                </a:schemeClr>
              </a:solidFill>
            </a:endParaRPr>
          </a:p>
          <a:p>
            <a:pPr lvl="1">
              <a:spcBef>
                <a:spcPts val="0"/>
              </a:spcBef>
              <a:spcAft>
                <a:spcPts val="600"/>
              </a:spcAft>
              <a:buFont typeface="Arial" panose="020B0604020202020204" pitchFamily="34" charset="0"/>
              <a:buChar char="•"/>
            </a:pPr>
            <a:r>
              <a:rPr lang="en-GB" sz="2200" dirty="0"/>
              <a:t>Organise your Workload</a:t>
            </a:r>
          </a:p>
          <a:p>
            <a:pPr lvl="1">
              <a:spcBef>
                <a:spcPts val="0"/>
              </a:spcBef>
              <a:spcAft>
                <a:spcPts val="600"/>
              </a:spcAft>
              <a:buFont typeface="Arial" panose="020B0604020202020204" pitchFamily="34" charset="0"/>
              <a:buChar char="•"/>
            </a:pPr>
            <a:r>
              <a:rPr lang="en-GB" sz="2200" dirty="0"/>
              <a:t>Work in Groups with other Students</a:t>
            </a:r>
          </a:p>
          <a:p>
            <a:pPr lvl="1">
              <a:spcBef>
                <a:spcPts val="0"/>
              </a:spcBef>
              <a:spcAft>
                <a:spcPts val="600"/>
              </a:spcAft>
              <a:buFont typeface="Arial" panose="020B0604020202020204" pitchFamily="34" charset="0"/>
              <a:buChar char="•"/>
            </a:pPr>
            <a:r>
              <a:rPr lang="en-GB" sz="2200" b="1" dirty="0">
                <a:solidFill>
                  <a:schemeClr val="accent1">
                    <a:lumMod val="75000"/>
                  </a:schemeClr>
                </a:solidFill>
              </a:rPr>
              <a:t>Use our Offers for International Students …</a:t>
            </a:r>
          </a:p>
          <a:p>
            <a:pPr lvl="1">
              <a:spcBef>
                <a:spcPts val="0"/>
              </a:spcBef>
              <a:spcAft>
                <a:spcPts val="600"/>
              </a:spcAft>
              <a:buFont typeface="Arial" panose="020B0604020202020204" pitchFamily="34" charset="0"/>
              <a:buChar char="•"/>
            </a:pPr>
            <a:r>
              <a:rPr lang="en-GB" sz="2200" b="1" dirty="0">
                <a:solidFill>
                  <a:srgbClr val="C00000"/>
                </a:solidFill>
              </a:rPr>
              <a:t>Talk to Us !</a:t>
            </a: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13</a:t>
            </a:fld>
            <a:endParaRPr lang="de-DE" altLang="de-DE"/>
          </a:p>
        </p:txBody>
      </p:sp>
    </p:spTree>
    <p:extLst>
      <p:ext uri="{BB962C8B-B14F-4D97-AF65-F5344CB8AC3E}">
        <p14:creationId xmlns:p14="http://schemas.microsoft.com/office/powerpoint/2010/main" val="4129905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2200" b="0" dirty="0">
                <a:solidFill>
                  <a:srgbClr val="C00000"/>
                </a:solidFill>
              </a:rPr>
              <a:t>##was </a:t>
            </a:r>
            <a:r>
              <a:rPr lang="en-GB" sz="2200" b="0" dirty="0" err="1">
                <a:solidFill>
                  <a:srgbClr val="C00000"/>
                </a:solidFill>
              </a:rPr>
              <a:t>gelöscht</a:t>
            </a:r>
            <a:r>
              <a:rPr lang="en-GB" sz="2200" b="0" dirty="0">
                <a:solidFill>
                  <a:srgbClr val="C00000"/>
                </a:solidFill>
              </a:rPr>
              <a:t> </a:t>
            </a:r>
            <a:r>
              <a:rPr lang="en-GB" sz="2200" b="0" dirty="0" err="1">
                <a:solidFill>
                  <a:srgbClr val="C00000"/>
                </a:solidFill>
              </a:rPr>
              <a:t>wurde</a:t>
            </a:r>
            <a:r>
              <a:rPr lang="en-GB" sz="2200" b="0" dirty="0">
                <a:solidFill>
                  <a:srgbClr val="C00000"/>
                </a:solidFill>
              </a:rPr>
              <a:t>:</a:t>
            </a:r>
          </a:p>
          <a:p>
            <a:pPr>
              <a:spcAft>
                <a:spcPts val="600"/>
              </a:spcAft>
            </a:pPr>
            <a:r>
              <a:rPr lang="en-GB" b="1" i="1" dirty="0">
                <a:solidFill>
                  <a:schemeClr val="accent1">
                    <a:lumMod val="75000"/>
                  </a:schemeClr>
                </a:solidFill>
              </a:rPr>
              <a:t>More choices </a:t>
            </a:r>
            <a:r>
              <a:rPr lang="en-GB" b="1" i="1" dirty="0">
                <a:solidFill>
                  <a:schemeClr val="accent1">
                    <a:lumMod val="75000"/>
                  </a:schemeClr>
                </a:solidFill>
                <a:sym typeface="Wingdings" panose="05000000000000000000" pitchFamily="2" charset="2"/>
              </a:rPr>
              <a:t> don't get lost</a:t>
            </a:r>
            <a:endParaRPr lang="en-GB" b="1" i="1" dirty="0">
              <a:solidFill>
                <a:schemeClr val="accent1">
                  <a:lumMod val="75000"/>
                </a:schemeClr>
              </a:solidFill>
            </a:endParaRPr>
          </a:p>
          <a:p>
            <a:pPr lvl="1">
              <a:spcAft>
                <a:spcPts val="2400"/>
              </a:spcAft>
            </a:pPr>
            <a:r>
              <a:rPr lang="en-GB" dirty="0"/>
              <a:t>Many “</a:t>
            </a:r>
            <a:r>
              <a:rPr lang="en-GB" dirty="0" err="1"/>
              <a:t>Wahlpflichtbereiche</a:t>
            </a:r>
            <a:r>
              <a:rPr lang="en-GB" dirty="0"/>
              <a:t>” or “</a:t>
            </a:r>
            <a:r>
              <a:rPr lang="en-GB" dirty="0" err="1"/>
              <a:t>Wahlpflichtmodule</a:t>
            </a:r>
            <a:r>
              <a:rPr lang="en-GB" dirty="0"/>
              <a:t>” (electives)</a:t>
            </a:r>
          </a:p>
          <a:p>
            <a:pPr>
              <a:spcAft>
                <a:spcPts val="600"/>
              </a:spcAft>
            </a:pPr>
            <a:r>
              <a:rPr lang="de-DE" b="1" i="1" dirty="0">
                <a:solidFill>
                  <a:srgbClr val="C00000"/>
                </a:solidFill>
              </a:rPr>
              <a:t>More </a:t>
            </a:r>
            <a:r>
              <a:rPr lang="de-DE" b="1" i="1" dirty="0" err="1">
                <a:solidFill>
                  <a:srgbClr val="C00000"/>
                </a:solidFill>
              </a:rPr>
              <a:t>self-studies</a:t>
            </a:r>
            <a:endParaRPr lang="de-DE" b="1" i="1" dirty="0">
              <a:solidFill>
                <a:srgbClr val="C00000"/>
              </a:solidFill>
            </a:endParaRPr>
          </a:p>
          <a:p>
            <a:pPr lvl="1"/>
            <a:r>
              <a:rPr lang="en-GB" dirty="0"/>
              <a:t>25%: attendance of lectures, exercises, seminars</a:t>
            </a:r>
          </a:p>
          <a:p>
            <a:pPr lvl="1">
              <a:spcAft>
                <a:spcPts val="2400"/>
              </a:spcAft>
            </a:pPr>
            <a:r>
              <a:rPr lang="en-GB" dirty="0"/>
              <a:t>75%: self-studies (assignments, tutorials, literature research, …)</a:t>
            </a:r>
          </a:p>
          <a:p>
            <a:r>
              <a:rPr lang="en-US" b="1" i="1" dirty="0">
                <a:solidFill>
                  <a:srgbClr val="C00000"/>
                </a:solidFill>
              </a:rPr>
              <a:t>Learning with fellow students in teams</a:t>
            </a:r>
          </a:p>
          <a:p>
            <a:pPr lvl="1"/>
            <a:r>
              <a:rPr lang="en-GB" dirty="0"/>
              <a:t>Independent studies does not mean “alone”, but “self-organised”</a:t>
            </a:r>
          </a:p>
          <a:p>
            <a:pPr lvl="1"/>
            <a:r>
              <a:rPr lang="en-GB" dirty="0"/>
              <a:t>In particular in projects and practical work</a:t>
            </a:r>
          </a:p>
          <a:p>
            <a:endParaRPr lang="en-GB" b="1" i="1" dirty="0">
              <a:solidFill>
                <a:srgbClr val="718F0A"/>
              </a:solidFill>
            </a:endParaRPr>
          </a:p>
          <a:p>
            <a:r>
              <a:rPr lang="en-GB" b="1" i="1" dirty="0">
                <a:solidFill>
                  <a:srgbClr val="718F0A"/>
                </a:solidFill>
              </a:rPr>
              <a:t>More input in less time</a:t>
            </a:r>
          </a:p>
          <a:p>
            <a:pPr lvl="1"/>
            <a:r>
              <a:rPr lang="en-GB" dirty="0"/>
              <a:t>You will not understand everything in depth during the lecture </a:t>
            </a:r>
            <a:br>
              <a:rPr lang="en-GB" dirty="0"/>
            </a:br>
            <a:r>
              <a:rPr lang="en-GB" dirty="0">
                <a:sym typeface="Wingdings" panose="05000000000000000000" pitchFamily="2" charset="2"/>
              </a:rPr>
              <a:t> you will succeed only by self-studies and reflection!</a:t>
            </a: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14</a:t>
            </a:fld>
            <a:endParaRPr lang="de-DE" altLang="de-DE"/>
          </a:p>
        </p:txBody>
      </p:sp>
    </p:spTree>
    <p:extLst>
      <p:ext uri="{BB962C8B-B14F-4D97-AF65-F5344CB8AC3E}">
        <p14:creationId xmlns:p14="http://schemas.microsoft.com/office/powerpoint/2010/main" val="660010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15</a:t>
            </a:fld>
            <a:endParaRPr lang="de-DE" altLang="de-DE"/>
          </a:p>
        </p:txBody>
      </p:sp>
    </p:spTree>
    <p:extLst>
      <p:ext uri="{BB962C8B-B14F-4D97-AF65-F5344CB8AC3E}">
        <p14:creationId xmlns:p14="http://schemas.microsoft.com/office/powerpoint/2010/main" val="166831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16</a:t>
            </a:fld>
            <a:endParaRPr lang="de-DE" altLang="de-DE"/>
          </a:p>
        </p:txBody>
      </p:sp>
    </p:spTree>
    <p:extLst>
      <p:ext uri="{BB962C8B-B14F-4D97-AF65-F5344CB8AC3E}">
        <p14:creationId xmlns:p14="http://schemas.microsoft.com/office/powerpoint/2010/main" val="3872111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17</a:t>
            </a:fld>
            <a:endParaRPr lang="de-DE" altLang="de-DE"/>
          </a:p>
        </p:txBody>
      </p:sp>
    </p:spTree>
    <p:extLst>
      <p:ext uri="{BB962C8B-B14F-4D97-AF65-F5344CB8AC3E}">
        <p14:creationId xmlns:p14="http://schemas.microsoft.com/office/powerpoint/2010/main" val="2312785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3AC1A-C415-5958-B34B-ECB4809CC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84AA8-6FC7-60FF-69E9-8200AF3E1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96409-30AF-9817-227C-517A55D60E3B}"/>
              </a:ext>
            </a:extLst>
          </p:cNvPr>
          <p:cNvSpPr>
            <a:spLocks noGrp="1"/>
          </p:cNvSpPr>
          <p:nvPr>
            <p:ph type="body" idx="1"/>
          </p:nvPr>
        </p:nvSpPr>
        <p:spPr/>
        <p:txBody>
          <a:bodyPr/>
          <a:lstStyle/>
          <a:p>
            <a:pPr marL="171450" indent="-171450">
              <a:buFont typeface="Arial"/>
              <a:buChar char="•"/>
            </a:pPr>
            <a:endParaRPr lang="en-GB" dirty="0"/>
          </a:p>
        </p:txBody>
      </p:sp>
      <p:sp>
        <p:nvSpPr>
          <p:cNvPr id="4" name="Slide Number Placeholder 3">
            <a:extLst>
              <a:ext uri="{FF2B5EF4-FFF2-40B4-BE49-F238E27FC236}">
                <a16:creationId xmlns:a16="http://schemas.microsoft.com/office/drawing/2014/main" id="{8F647027-F40C-0986-5348-3FCD7A33A36A}"/>
              </a:ext>
            </a:extLst>
          </p:cNvPr>
          <p:cNvSpPr>
            <a:spLocks noGrp="1"/>
          </p:cNvSpPr>
          <p:nvPr>
            <p:ph type="sldNum" sz="quarter" idx="5"/>
          </p:nvPr>
        </p:nvSpPr>
        <p:spPr/>
        <p:txBody>
          <a:bodyPr/>
          <a:lstStyle/>
          <a:p>
            <a:fld id="{B74A7751-1ECA-4014-8C04-E7286ABC6F7F}" type="slidenum">
              <a:rPr lang="de-DE" altLang="de-DE" smtClean="0"/>
              <a:pPr/>
              <a:t>18</a:t>
            </a:fld>
            <a:endParaRPr lang="de-DE" altLang="de-DE"/>
          </a:p>
        </p:txBody>
      </p:sp>
    </p:spTree>
    <p:extLst>
      <p:ext uri="{BB962C8B-B14F-4D97-AF65-F5344CB8AC3E}">
        <p14:creationId xmlns:p14="http://schemas.microsoft.com/office/powerpoint/2010/main" val="394768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19</a:t>
            </a:fld>
            <a:endParaRPr lang="de-DE" altLang="de-DE"/>
          </a:p>
        </p:txBody>
      </p:sp>
    </p:spTree>
    <p:extLst>
      <p:ext uri="{BB962C8B-B14F-4D97-AF65-F5344CB8AC3E}">
        <p14:creationId xmlns:p14="http://schemas.microsoft.com/office/powerpoint/2010/main" val="393254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FC6F-BD03-26F9-6498-FBF7015C3127}"/>
            </a:ext>
          </a:extLst>
        </p:cNvPr>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33F4334C-6565-AF4F-56DE-BE87BD5ADE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a:extLst>
              <a:ext uri="{FF2B5EF4-FFF2-40B4-BE49-F238E27FC236}">
                <a16:creationId xmlns:a16="http://schemas.microsoft.com/office/drawing/2014/main" id="{926E9CB7-1A2C-6100-6236-A109A54A57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a:extLst>
              <a:ext uri="{FF2B5EF4-FFF2-40B4-BE49-F238E27FC236}">
                <a16:creationId xmlns:a16="http://schemas.microsoft.com/office/drawing/2014/main" id="{2C0BD5E6-58C5-E34E-A09C-721ABC2B1B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2</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451996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20</a:t>
            </a:fld>
            <a:endParaRPr lang="de-DE" altLang="de-DE"/>
          </a:p>
        </p:txBody>
      </p:sp>
    </p:spTree>
    <p:extLst>
      <p:ext uri="{BB962C8B-B14F-4D97-AF65-F5344CB8AC3E}">
        <p14:creationId xmlns:p14="http://schemas.microsoft.com/office/powerpoint/2010/main" val="843520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21</a:t>
            </a:fld>
            <a:endParaRPr lang="de-DE" altLang="de-DE"/>
          </a:p>
        </p:txBody>
      </p:sp>
    </p:spTree>
    <p:extLst>
      <p:ext uri="{BB962C8B-B14F-4D97-AF65-F5344CB8AC3E}">
        <p14:creationId xmlns:p14="http://schemas.microsoft.com/office/powerpoint/2010/main" val="677479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de-DE" sz="2400" i="1" dirty="0"/>
              <a:t>Fragen stellen: </a:t>
            </a:r>
            <a:r>
              <a:rPr lang="de-DE" sz="2400" i="0" dirty="0"/>
              <a:t>Die</a:t>
            </a:r>
            <a:r>
              <a:rPr lang="de-DE" sz="2400" i="1" dirty="0"/>
              <a:t> </a:t>
            </a:r>
            <a:r>
              <a:rPr lang="de-DE" sz="2400" dirty="0"/>
              <a:t>Vorlesungen, Übungen und Sprechstunden von Dozenten</a:t>
            </a:r>
            <a:r>
              <a:rPr lang="de-DE" sz="2400" baseline="0" dirty="0"/>
              <a:t> und Mitarbeitern zum Fragen nutzen.</a:t>
            </a:r>
          </a:p>
          <a:p>
            <a:pPr marL="171450" indent="-171450">
              <a:buFont typeface="Arial"/>
              <a:buChar char="•"/>
            </a:pPr>
            <a:endParaRPr lang="de-DE" sz="2400"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de-DE" sz="2400" baseline="0" dirty="0"/>
              <a:t>Ich bin mir sicher, dass Sie die Vorzüge einer relativ kleinen Fakultät schnell schätzen lernen werden, insbesondere die kurze Distanz zwischen Studierenden und Dozenten, Mitarbeiterinnen und Mitarbeitern, die auch ein Eingehen auf individuelle Wünsche oder die Förderung in kleinen Gruppen ermöglicht.</a:t>
            </a: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22</a:t>
            </a:fld>
            <a:endParaRPr lang="de-DE" altLang="de-DE"/>
          </a:p>
        </p:txBody>
      </p:sp>
    </p:spTree>
    <p:extLst>
      <p:ext uri="{BB962C8B-B14F-4D97-AF65-F5344CB8AC3E}">
        <p14:creationId xmlns:p14="http://schemas.microsoft.com/office/powerpoint/2010/main" val="1359292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23</a:t>
            </a:fld>
            <a:endParaRPr lang="de-DE" altLang="de-DE"/>
          </a:p>
        </p:txBody>
      </p:sp>
    </p:spTree>
    <p:extLst>
      <p:ext uri="{BB962C8B-B14F-4D97-AF65-F5344CB8AC3E}">
        <p14:creationId xmlns:p14="http://schemas.microsoft.com/office/powerpoint/2010/main" val="372615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3</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67924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4</a:t>
            </a:fld>
            <a:endParaRPr lang="de-DE" altLang="de-DE"/>
          </a:p>
        </p:txBody>
      </p:sp>
    </p:spTree>
    <p:extLst>
      <p:ext uri="{BB962C8B-B14F-4D97-AF65-F5344CB8AC3E}">
        <p14:creationId xmlns:p14="http://schemas.microsoft.com/office/powerpoint/2010/main" val="402971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5</a:t>
            </a:fld>
            <a:endParaRPr lang="de-DE" altLang="de-DE"/>
          </a:p>
        </p:txBody>
      </p:sp>
    </p:spTree>
    <p:extLst>
      <p:ext uri="{BB962C8B-B14F-4D97-AF65-F5344CB8AC3E}">
        <p14:creationId xmlns:p14="http://schemas.microsoft.com/office/powerpoint/2010/main" val="79240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err="1"/>
              <a:t>Founded</a:t>
            </a:r>
            <a:r>
              <a:rPr lang="de-DE" sz="1600" dirty="0"/>
              <a:t>, </a:t>
            </a:r>
            <a:r>
              <a:rPr lang="de-DE" sz="1600" dirty="0" err="1"/>
              <a:t>re-established</a:t>
            </a:r>
            <a:r>
              <a:rPr lang="de-DE" sz="1600" dirty="0"/>
              <a:t>, amount </a:t>
            </a:r>
            <a:r>
              <a:rPr lang="de-DE" sz="1600" dirty="0" err="1"/>
              <a:t>of</a:t>
            </a:r>
            <a:r>
              <a:rPr lang="de-DE" sz="1600" dirty="0"/>
              <a:t> students</a:t>
            </a:r>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6</a:t>
            </a:fld>
            <a:endParaRPr lang="de-DE" altLang="de-DE"/>
          </a:p>
        </p:txBody>
      </p:sp>
    </p:spTree>
    <p:extLst>
      <p:ext uri="{BB962C8B-B14F-4D97-AF65-F5344CB8AC3E}">
        <p14:creationId xmlns:p14="http://schemas.microsoft.com/office/powerpoint/2010/main" val="332875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7</a:t>
            </a:fld>
            <a:endParaRPr lang="de-DE" altLang="de-DE"/>
          </a:p>
        </p:txBody>
      </p:sp>
    </p:spTree>
    <p:extLst>
      <p:ext uri="{BB962C8B-B14F-4D97-AF65-F5344CB8AC3E}">
        <p14:creationId xmlns:p14="http://schemas.microsoft.com/office/powerpoint/2010/main" val="340975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37" indent="-171437">
              <a:buFont typeface="Arial"/>
              <a:buChar char="•"/>
            </a:pPr>
            <a:r>
              <a:rPr lang="de-DE" i="0" dirty="0"/>
              <a:t>Drei</a:t>
            </a:r>
            <a:r>
              <a:rPr lang="de-DE" i="0" baseline="0" dirty="0"/>
              <a:t> Säulen der p</a:t>
            </a:r>
            <a:r>
              <a:rPr lang="de-DE" i="0" dirty="0"/>
              <a:t>raxis-</a:t>
            </a:r>
            <a:r>
              <a:rPr lang="de-DE" i="0" baseline="0" dirty="0"/>
              <a:t> u</a:t>
            </a:r>
            <a:r>
              <a:rPr lang="de-DE" i="0" dirty="0"/>
              <a:t>nd anwendungsorientierten </a:t>
            </a:r>
            <a:r>
              <a:rPr lang="de-DE" i="0" dirty="0" err="1"/>
              <a:t>Informatiken</a:t>
            </a:r>
            <a:r>
              <a:rPr lang="de-DE" i="0" dirty="0"/>
              <a:t>, mit jeweils fünf Professuren bzw. Lehrstühlen:</a:t>
            </a:r>
          </a:p>
          <a:p>
            <a:endParaRPr lang="de-DE" i="1" dirty="0"/>
          </a:p>
          <a:p>
            <a:pPr marL="628603" lvl="1" indent="-171437">
              <a:buFont typeface="Arial"/>
              <a:buChar char="•"/>
            </a:pPr>
            <a:r>
              <a:rPr lang="de-DE" i="1" dirty="0"/>
              <a:t>Wirtschaftsinformatik:</a:t>
            </a:r>
            <a:r>
              <a:rPr lang="de-DE" dirty="0"/>
              <a:t> Ausrichtung auf Informationssysteme und deren Management, also eine Informatik im Kontext der Wirtschaftswissenschaften</a:t>
            </a:r>
          </a:p>
          <a:p>
            <a:pPr marL="628603" lvl="1" indent="-171437">
              <a:buFont typeface="Arial"/>
              <a:buChar char="•"/>
            </a:pPr>
            <a:r>
              <a:rPr lang="de-DE" i="1" dirty="0"/>
              <a:t>Angewandte Informatik:</a:t>
            </a:r>
            <a:r>
              <a:rPr lang="de-DE" dirty="0"/>
              <a:t> Anwendungsbezogene Ausrichtung</a:t>
            </a:r>
            <a:r>
              <a:rPr lang="de-DE" baseline="0" dirty="0"/>
              <a:t> auf die Kultur- und Humanwissenschaften</a:t>
            </a:r>
            <a:endParaRPr lang="de-DE" dirty="0"/>
          </a:p>
          <a:p>
            <a:pPr marL="628603" lvl="1" indent="-171437">
              <a:buFont typeface="Arial"/>
              <a:buChar char="•"/>
            </a:pPr>
            <a:r>
              <a:rPr lang="de-DE" i="1" dirty="0"/>
              <a:t>Informatik:</a:t>
            </a:r>
            <a:r>
              <a:rPr lang="de-DE" dirty="0"/>
              <a:t> Kerngebiete und Grundlagen der Informatik</a:t>
            </a:r>
            <a:endParaRPr lang="de-DE" i="1" dirty="0"/>
          </a:p>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8</a:t>
            </a:fld>
            <a:endParaRPr lang="de-DE" altLang="de-DE"/>
          </a:p>
        </p:txBody>
      </p:sp>
    </p:spTree>
    <p:extLst>
      <p:ext uri="{BB962C8B-B14F-4D97-AF65-F5344CB8AC3E}">
        <p14:creationId xmlns:p14="http://schemas.microsoft.com/office/powerpoint/2010/main" val="16179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9</a:t>
            </a:fld>
            <a:endParaRPr lang="de-DE" altLang="de-DE"/>
          </a:p>
        </p:txBody>
      </p:sp>
    </p:spTree>
    <p:extLst>
      <p:ext uri="{BB962C8B-B14F-4D97-AF65-F5344CB8AC3E}">
        <p14:creationId xmlns:p14="http://schemas.microsoft.com/office/powerpoint/2010/main" val="261487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67494"/>
            <a:ext cx="7560840" cy="1102519"/>
          </a:xfrm>
          <a:noFill/>
        </p:spPr>
        <p:txBody>
          <a:bodyPr/>
          <a:lstStyle/>
          <a:p>
            <a:r>
              <a:rPr lang="de-DE" dirty="0"/>
              <a:t>Titelmasterformat durch Klicken bearbeiten</a:t>
            </a:r>
          </a:p>
        </p:txBody>
      </p:sp>
      <p:sp>
        <p:nvSpPr>
          <p:cNvPr id="3" name="Untertitel 2"/>
          <p:cNvSpPr>
            <a:spLocks noGrp="1"/>
          </p:cNvSpPr>
          <p:nvPr>
            <p:ph type="subTitle" idx="1"/>
          </p:nvPr>
        </p:nvSpPr>
        <p:spPr>
          <a:xfrm>
            <a:off x="395536" y="1584325"/>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67761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Titel 1"/>
          <p:cNvSpPr>
            <a:spLocks noGrp="1"/>
          </p:cNvSpPr>
          <p:nvPr>
            <p:ph type="title"/>
          </p:nvPr>
        </p:nvSpPr>
        <p:spPr>
          <a:xfrm>
            <a:off x="395536" y="267494"/>
            <a:ext cx="7467600" cy="857250"/>
          </a:xfrm>
        </p:spPr>
        <p:txBody>
          <a:bodyPr/>
          <a:lstStyle/>
          <a:p>
            <a:r>
              <a:rPr lang="de-DE"/>
              <a:t>Titelmasterformat durch Klicken bearbeiten</a:t>
            </a:r>
            <a:endParaRPr lang="de-DE" dirty="0"/>
          </a:p>
        </p:txBody>
      </p:sp>
      <p:sp>
        <p:nvSpPr>
          <p:cNvPr id="5" name="Inhaltsplatzhalter 2"/>
          <p:cNvSpPr>
            <a:spLocks noGrp="1"/>
          </p:cNvSpPr>
          <p:nvPr>
            <p:ph idx="1"/>
          </p:nvPr>
        </p:nvSpPr>
        <p:spPr>
          <a:xfrm>
            <a:off x="395536" y="1353344"/>
            <a:ext cx="7467600" cy="266463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Rectangle 23">
            <a:extLst>
              <a:ext uri="{FF2B5EF4-FFF2-40B4-BE49-F238E27FC236}">
                <a16:creationId xmlns:a16="http://schemas.microsoft.com/office/drawing/2014/main" id="{B0F5F2B7-5A75-490E-552F-A72C5E9D9C32}"/>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Tree>
    <p:extLst>
      <p:ext uri="{BB962C8B-B14F-4D97-AF65-F5344CB8AC3E}">
        <p14:creationId xmlns:p14="http://schemas.microsoft.com/office/powerpoint/2010/main" val="385268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Titel 1"/>
          <p:cNvSpPr>
            <a:spLocks noGrp="1"/>
          </p:cNvSpPr>
          <p:nvPr>
            <p:ph type="title"/>
          </p:nvPr>
        </p:nvSpPr>
        <p:spPr>
          <a:xfrm>
            <a:off x="838200" y="857250"/>
            <a:ext cx="7467600" cy="857250"/>
          </a:xfrm>
        </p:spPr>
        <p:txBody>
          <a:bodyPr/>
          <a:lstStyle/>
          <a:p>
            <a:r>
              <a:rPr lang="de-DE"/>
              <a:t>Titelmasterformat durch Klicken bearbeiten</a:t>
            </a:r>
            <a:endParaRPr lang="de-DE" dirty="0"/>
          </a:p>
        </p:txBody>
      </p:sp>
      <p:sp>
        <p:nvSpPr>
          <p:cNvPr id="5" name="Inhaltsplatzhalter 2"/>
          <p:cNvSpPr>
            <a:spLocks noGrp="1"/>
          </p:cNvSpPr>
          <p:nvPr>
            <p:ph idx="1" hasCustomPrompt="1"/>
          </p:nvPr>
        </p:nvSpPr>
        <p:spPr>
          <a:xfrm>
            <a:off x="838200" y="1943100"/>
            <a:ext cx="7467600" cy="266463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2"/>
          <p:cNvSpPr>
            <a:spLocks noGrp="1"/>
          </p:cNvSpPr>
          <p:nvPr>
            <p:ph type="body" sz="quarter" idx="10"/>
          </p:nvPr>
        </p:nvSpPr>
        <p:spPr>
          <a:xfrm>
            <a:off x="395536" y="141759"/>
            <a:ext cx="5688632" cy="485775"/>
          </a:xfrm>
        </p:spPr>
        <p:txBody>
          <a:bodyPr/>
          <a:lstStyle>
            <a:lvl1pPr marL="0" indent="0">
              <a:buNone/>
              <a:defRPr sz="2700">
                <a:solidFill>
                  <a:schemeClr val="accent1">
                    <a:lumMod val="20000"/>
                    <a:lumOff val="80000"/>
                  </a:schemeClr>
                </a:solidFill>
                <a:latin typeface="Calibri" charset="0"/>
                <a:ea typeface="Calibri" charset="0"/>
                <a:cs typeface="Calibri" charset="0"/>
              </a:defRPr>
            </a:lvl1pPr>
          </a:lstStyle>
          <a:p>
            <a:pPr lvl="0"/>
            <a:r>
              <a:rPr lang="de-DE" dirty="0"/>
              <a:t>Mastertextformat bearbeiten</a:t>
            </a:r>
          </a:p>
        </p:txBody>
      </p:sp>
    </p:spTree>
    <p:extLst>
      <p:ext uri="{BB962C8B-B14F-4D97-AF65-F5344CB8AC3E}">
        <p14:creationId xmlns:p14="http://schemas.microsoft.com/office/powerpoint/2010/main" val="239866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hteck 10"/>
          <p:cNvSpPr/>
          <p:nvPr/>
        </p:nvSpPr>
        <p:spPr>
          <a:xfrm>
            <a:off x="107950" y="123825"/>
            <a:ext cx="8064500" cy="4895850"/>
          </a:xfrm>
          <a:prstGeom prst="rect">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atin typeface="UB Scala Sans" panose="02000503050000020003" pitchFamily="2" charset="0"/>
            </a:endParaRPr>
          </a:p>
        </p:txBody>
      </p:sp>
      <p:sp>
        <p:nvSpPr>
          <p:cNvPr id="1027" name="Rectangle 2"/>
          <p:cNvSpPr>
            <a:spLocks noGrp="1" noChangeArrowheads="1"/>
          </p:cNvSpPr>
          <p:nvPr>
            <p:ph type="title"/>
          </p:nvPr>
        </p:nvSpPr>
        <p:spPr bwMode="auto">
          <a:xfrm>
            <a:off x="539750" y="857250"/>
            <a:ext cx="7345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a:t>
            </a:r>
            <a:br>
              <a:rPr lang="de-DE" altLang="de-DE"/>
            </a:br>
            <a:r>
              <a:rPr lang="de-DE" altLang="de-DE"/>
              <a:t>zu bearbeiten</a:t>
            </a:r>
          </a:p>
        </p:txBody>
      </p:sp>
      <p:sp>
        <p:nvSpPr>
          <p:cNvPr id="1028" name="Rectangle 3"/>
          <p:cNvSpPr>
            <a:spLocks noGrp="1" noChangeArrowheads="1"/>
          </p:cNvSpPr>
          <p:nvPr>
            <p:ph type="body" idx="1"/>
          </p:nvPr>
        </p:nvSpPr>
        <p:spPr bwMode="auto">
          <a:xfrm>
            <a:off x="539750" y="1943100"/>
            <a:ext cx="734536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 name="Rectangle 23"/>
          <p:cNvSpPr>
            <a:spLocks noChangeArrowheads="1"/>
          </p:cNvSpPr>
          <p:nvPr/>
        </p:nvSpPr>
        <p:spPr bwMode="auto">
          <a:xfrm>
            <a:off x="7105650" y="4776788"/>
            <a:ext cx="10668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de-DE" altLang="de-DE" sz="900" dirty="0">
                <a:solidFill>
                  <a:srgbClr val="00407A"/>
                </a:solidFill>
                <a:latin typeface="UB Scala Sans" panose="02000503050000020003" pitchFamily="2" charset="0"/>
              </a:rPr>
              <a:t>S. </a:t>
            </a:r>
            <a:fld id="{8CBF98A5-3BF8-4B29-91CD-2E25AF79D350}" type="slidenum">
              <a:rPr lang="de-DE" altLang="de-DE" sz="900">
                <a:solidFill>
                  <a:srgbClr val="00407A"/>
                </a:solidFill>
                <a:latin typeface="UB Scala Sans" panose="02000503050000020003" pitchFamily="2" charset="0"/>
              </a:rPr>
              <a:pPr algn="r" eaLnBrk="1" hangingPunct="1"/>
              <a:t>‹#›</a:t>
            </a:fld>
            <a:endParaRPr lang="de-DE" altLang="de-DE" sz="900" dirty="0">
              <a:solidFill>
                <a:srgbClr val="00407A"/>
              </a:solidFill>
              <a:latin typeface="UB Scala Sans" panose="02000503050000020003" pitchFamily="2" charset="0"/>
            </a:endParaRPr>
          </a:p>
        </p:txBody>
      </p:sp>
      <p:pic>
        <p:nvPicPr>
          <p:cNvPr id="3" name="Grafik 109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7050" y="123825"/>
            <a:ext cx="9001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AutoShape 8"/>
          <p:cNvSpPr>
            <a:spLocks noChangeAspect="1" noChangeArrowheads="1"/>
          </p:cNvSpPr>
          <p:nvPr/>
        </p:nvSpPr>
        <p:spPr bwMode="auto">
          <a:xfrm>
            <a:off x="8172450" y="123825"/>
            <a:ext cx="8493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de-DE" altLang="de-DE">
              <a:latin typeface="UB Scala Sans" panose="02000503050000020003" pitchFamily="2" charset="0"/>
            </a:endParaRPr>
          </a:p>
        </p:txBody>
      </p:sp>
      <p:grpSp>
        <p:nvGrpSpPr>
          <p:cNvPr id="37" name="Gruppieren 36">
            <a:extLst>
              <a:ext uri="{FF2B5EF4-FFF2-40B4-BE49-F238E27FC236}">
                <a16:creationId xmlns:a16="http://schemas.microsoft.com/office/drawing/2014/main" id="{78276AAE-AD57-6F2E-B88D-A1E446CCB068}"/>
              </a:ext>
            </a:extLst>
          </p:cNvPr>
          <p:cNvGrpSpPr/>
          <p:nvPr userDrawn="1"/>
        </p:nvGrpSpPr>
        <p:grpSpPr>
          <a:xfrm>
            <a:off x="-5725144" y="-3"/>
            <a:ext cx="5664184" cy="5884121"/>
            <a:chOff x="-13737602" y="-3"/>
            <a:chExt cx="13676642" cy="22914052"/>
          </a:xfrm>
        </p:grpSpPr>
        <p:sp>
          <p:nvSpPr>
            <p:cNvPr id="9" name="Rechteck 8">
              <a:extLst>
                <a:ext uri="{FF2B5EF4-FFF2-40B4-BE49-F238E27FC236}">
                  <a16:creationId xmlns:a16="http://schemas.microsoft.com/office/drawing/2014/main" id="{39F114AD-3C00-DC93-AB96-8AA7D312198F}"/>
                </a:ext>
              </a:extLst>
            </p:cNvPr>
            <p:cNvSpPr/>
            <p:nvPr userDrawn="1"/>
          </p:nvSpPr>
          <p:spPr>
            <a:xfrm>
              <a:off x="-2692453" y="-3"/>
              <a:ext cx="2631493" cy="2858195"/>
            </a:xfrm>
            <a:prstGeom prst="rect">
              <a:avLst/>
            </a:prstGeom>
            <a:solidFill>
              <a:srgbClr val="00457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#00457d</a:t>
              </a:r>
            </a:p>
          </p:txBody>
        </p:sp>
        <p:sp>
          <p:nvSpPr>
            <p:cNvPr id="10" name="Rechteck 9">
              <a:extLst>
                <a:ext uri="{FF2B5EF4-FFF2-40B4-BE49-F238E27FC236}">
                  <a16:creationId xmlns:a16="http://schemas.microsoft.com/office/drawing/2014/main" id="{71F213B6-A5AF-13B1-C998-671B8004749D}"/>
                </a:ext>
              </a:extLst>
            </p:cNvPr>
            <p:cNvSpPr/>
            <p:nvPr userDrawn="1"/>
          </p:nvSpPr>
          <p:spPr>
            <a:xfrm>
              <a:off x="-2692453" y="3225459"/>
              <a:ext cx="2631493" cy="2858195"/>
            </a:xfrm>
            <a:prstGeom prst="rect">
              <a:avLst/>
            </a:prstGeom>
            <a:solidFill>
              <a:srgbClr val="FFD3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#ffd300</a:t>
              </a:r>
            </a:p>
          </p:txBody>
        </p:sp>
        <p:sp>
          <p:nvSpPr>
            <p:cNvPr id="12" name="Rechteck 11">
              <a:extLst>
                <a:ext uri="{FF2B5EF4-FFF2-40B4-BE49-F238E27FC236}">
                  <a16:creationId xmlns:a16="http://schemas.microsoft.com/office/drawing/2014/main" id="{34C84E7A-AA8E-79AE-595A-CD28D4F634B6}"/>
                </a:ext>
              </a:extLst>
            </p:cNvPr>
            <p:cNvSpPr/>
            <p:nvPr userDrawn="1"/>
          </p:nvSpPr>
          <p:spPr>
            <a:xfrm>
              <a:off x="-2692453" y="6685292"/>
              <a:ext cx="2631493" cy="2858195"/>
            </a:xfrm>
            <a:prstGeom prst="rect">
              <a:avLst/>
            </a:prstGeom>
            <a:solidFill>
              <a:srgbClr val="E6444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#e6444f</a:t>
              </a:r>
            </a:p>
          </p:txBody>
        </p:sp>
        <p:sp>
          <p:nvSpPr>
            <p:cNvPr id="13" name="Rechteck 12">
              <a:extLst>
                <a:ext uri="{FF2B5EF4-FFF2-40B4-BE49-F238E27FC236}">
                  <a16:creationId xmlns:a16="http://schemas.microsoft.com/office/drawing/2014/main" id="{8488E369-7987-82A8-FDD8-15DE15984382}"/>
                </a:ext>
              </a:extLst>
            </p:cNvPr>
            <p:cNvSpPr/>
            <p:nvPr userDrawn="1"/>
          </p:nvSpPr>
          <p:spPr>
            <a:xfrm>
              <a:off x="-2692457" y="9910754"/>
              <a:ext cx="2631493" cy="2858195"/>
            </a:xfrm>
            <a:prstGeom prst="rect">
              <a:avLst/>
            </a:prstGeom>
            <a:solidFill>
              <a:srgbClr val="97BF0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#97bf0d</a:t>
              </a:r>
            </a:p>
          </p:txBody>
        </p:sp>
        <p:sp>
          <p:nvSpPr>
            <p:cNvPr id="14" name="Rechteck 13">
              <a:extLst>
                <a:ext uri="{FF2B5EF4-FFF2-40B4-BE49-F238E27FC236}">
                  <a16:creationId xmlns:a16="http://schemas.microsoft.com/office/drawing/2014/main" id="{C0EBC0CC-52CA-8C2A-C055-91EC2215B607}"/>
                </a:ext>
              </a:extLst>
            </p:cNvPr>
            <p:cNvSpPr/>
            <p:nvPr userDrawn="1"/>
          </p:nvSpPr>
          <p:spPr>
            <a:xfrm>
              <a:off x="-2692457" y="13370564"/>
              <a:ext cx="2631493" cy="2858195"/>
            </a:xfrm>
            <a:prstGeom prst="rect">
              <a:avLst/>
            </a:prstGeom>
            <a:solidFill>
              <a:srgbClr val="87878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#878783</a:t>
              </a:r>
            </a:p>
          </p:txBody>
        </p:sp>
        <p:sp>
          <p:nvSpPr>
            <p:cNvPr id="15" name="Rechteck 14">
              <a:extLst>
                <a:ext uri="{FF2B5EF4-FFF2-40B4-BE49-F238E27FC236}">
                  <a16:creationId xmlns:a16="http://schemas.microsoft.com/office/drawing/2014/main" id="{74140004-CA68-3720-453B-3C0CB47A168A}"/>
                </a:ext>
              </a:extLst>
            </p:cNvPr>
            <p:cNvSpPr/>
            <p:nvPr userDrawn="1"/>
          </p:nvSpPr>
          <p:spPr>
            <a:xfrm>
              <a:off x="-5453733" y="-3"/>
              <a:ext cx="2631493" cy="2858195"/>
            </a:xfrm>
            <a:prstGeom prst="rect">
              <a:avLst/>
            </a:prstGeom>
            <a:solidFill>
              <a:srgbClr val="336A97"/>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#336a97</a:t>
              </a:r>
            </a:p>
          </p:txBody>
        </p:sp>
        <p:sp>
          <p:nvSpPr>
            <p:cNvPr id="16" name="Rechteck 15">
              <a:extLst>
                <a:ext uri="{FF2B5EF4-FFF2-40B4-BE49-F238E27FC236}">
                  <a16:creationId xmlns:a16="http://schemas.microsoft.com/office/drawing/2014/main" id="{D8FE8F7D-2C26-1A6C-02B2-4530443F4694}"/>
                </a:ext>
              </a:extLst>
            </p:cNvPr>
            <p:cNvSpPr/>
            <p:nvPr userDrawn="1"/>
          </p:nvSpPr>
          <p:spPr>
            <a:xfrm>
              <a:off x="-5453733" y="3225459"/>
              <a:ext cx="2631493" cy="2858195"/>
            </a:xfrm>
            <a:prstGeom prst="rect">
              <a:avLst/>
            </a:prstGeom>
            <a:solidFill>
              <a:srgbClr val="FFDC3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#ffdc33</a:t>
              </a:r>
            </a:p>
          </p:txBody>
        </p:sp>
        <p:sp>
          <p:nvSpPr>
            <p:cNvPr id="17" name="Rechteck 16">
              <a:extLst>
                <a:ext uri="{FF2B5EF4-FFF2-40B4-BE49-F238E27FC236}">
                  <a16:creationId xmlns:a16="http://schemas.microsoft.com/office/drawing/2014/main" id="{FE4F1879-E863-B1A4-D426-A27060C234EB}"/>
                </a:ext>
              </a:extLst>
            </p:cNvPr>
            <p:cNvSpPr/>
            <p:nvPr userDrawn="1"/>
          </p:nvSpPr>
          <p:spPr>
            <a:xfrm>
              <a:off x="-5453733" y="6685292"/>
              <a:ext cx="2631493" cy="2858195"/>
            </a:xfrm>
            <a:prstGeom prst="rect">
              <a:avLst/>
            </a:prstGeom>
            <a:solidFill>
              <a:srgbClr val="EB6972"/>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#eb6972</a:t>
              </a:r>
            </a:p>
          </p:txBody>
        </p:sp>
        <p:sp>
          <p:nvSpPr>
            <p:cNvPr id="18" name="Rechteck 17">
              <a:extLst>
                <a:ext uri="{FF2B5EF4-FFF2-40B4-BE49-F238E27FC236}">
                  <a16:creationId xmlns:a16="http://schemas.microsoft.com/office/drawing/2014/main" id="{0F60A2D9-4B76-D9BA-4D8D-0C2F1FDE90B5}"/>
                </a:ext>
              </a:extLst>
            </p:cNvPr>
            <p:cNvSpPr/>
            <p:nvPr userDrawn="1"/>
          </p:nvSpPr>
          <p:spPr>
            <a:xfrm>
              <a:off x="-5453737" y="9910754"/>
              <a:ext cx="2631493" cy="2858195"/>
            </a:xfrm>
            <a:prstGeom prst="rect">
              <a:avLst/>
            </a:prstGeom>
            <a:solidFill>
              <a:srgbClr val="ACCC3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#accc3d</a:t>
              </a:r>
            </a:p>
          </p:txBody>
        </p:sp>
        <p:sp>
          <p:nvSpPr>
            <p:cNvPr id="19" name="Rechteck 18">
              <a:extLst>
                <a:ext uri="{FF2B5EF4-FFF2-40B4-BE49-F238E27FC236}">
                  <a16:creationId xmlns:a16="http://schemas.microsoft.com/office/drawing/2014/main" id="{51F267CA-B82A-63E4-F6A9-200FF7D0EA6E}"/>
                </a:ext>
              </a:extLst>
            </p:cNvPr>
            <p:cNvSpPr/>
            <p:nvPr userDrawn="1"/>
          </p:nvSpPr>
          <p:spPr>
            <a:xfrm>
              <a:off x="-5453737" y="13370564"/>
              <a:ext cx="2631493" cy="2858195"/>
            </a:xfrm>
            <a:prstGeom prst="rect">
              <a:avLst/>
            </a:prstGeom>
            <a:solidFill>
              <a:srgbClr val="9F9F9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#9f9f9c</a:t>
              </a:r>
            </a:p>
          </p:txBody>
        </p:sp>
        <p:sp>
          <p:nvSpPr>
            <p:cNvPr id="20" name="Rechteck 19">
              <a:extLst>
                <a:ext uri="{FF2B5EF4-FFF2-40B4-BE49-F238E27FC236}">
                  <a16:creationId xmlns:a16="http://schemas.microsoft.com/office/drawing/2014/main" id="{3EE6E4F5-64F9-99DB-AE26-C82774C65A71}"/>
                </a:ext>
              </a:extLst>
            </p:cNvPr>
            <p:cNvSpPr/>
            <p:nvPr userDrawn="1"/>
          </p:nvSpPr>
          <p:spPr>
            <a:xfrm>
              <a:off x="-8215013" y="-3"/>
              <a:ext cx="2631493" cy="2858195"/>
            </a:xfrm>
            <a:prstGeom prst="rect">
              <a:avLst/>
            </a:prstGeom>
            <a:solidFill>
              <a:srgbClr val="6690B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#6690b1</a:t>
              </a:r>
            </a:p>
          </p:txBody>
        </p:sp>
        <p:sp>
          <p:nvSpPr>
            <p:cNvPr id="21" name="Rechteck 20">
              <a:extLst>
                <a:ext uri="{FF2B5EF4-FFF2-40B4-BE49-F238E27FC236}">
                  <a16:creationId xmlns:a16="http://schemas.microsoft.com/office/drawing/2014/main" id="{0DD98615-4A10-45E4-AE16-FF6DB9D4EBF1}"/>
                </a:ext>
              </a:extLst>
            </p:cNvPr>
            <p:cNvSpPr/>
            <p:nvPr userDrawn="1"/>
          </p:nvSpPr>
          <p:spPr>
            <a:xfrm>
              <a:off x="-10976293" y="-3"/>
              <a:ext cx="2631493" cy="2858195"/>
            </a:xfrm>
            <a:prstGeom prst="rect">
              <a:avLst/>
            </a:prstGeom>
            <a:solidFill>
              <a:srgbClr val="99B5CB"/>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#99b5cb</a:t>
              </a:r>
            </a:p>
          </p:txBody>
        </p:sp>
        <p:sp>
          <p:nvSpPr>
            <p:cNvPr id="22" name="Rechteck 21">
              <a:extLst>
                <a:ext uri="{FF2B5EF4-FFF2-40B4-BE49-F238E27FC236}">
                  <a16:creationId xmlns:a16="http://schemas.microsoft.com/office/drawing/2014/main" id="{3F28E766-4629-CFFF-AAFF-8024B018D96D}"/>
                </a:ext>
              </a:extLst>
            </p:cNvPr>
            <p:cNvSpPr/>
            <p:nvPr userDrawn="1"/>
          </p:nvSpPr>
          <p:spPr>
            <a:xfrm>
              <a:off x="-13737574" y="-3"/>
              <a:ext cx="2631493" cy="2858195"/>
            </a:xfrm>
            <a:prstGeom prst="rect">
              <a:avLst/>
            </a:prstGeom>
            <a:solidFill>
              <a:srgbClr val="CCDAE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#ccdae5</a:t>
              </a:r>
            </a:p>
          </p:txBody>
        </p:sp>
        <p:sp>
          <p:nvSpPr>
            <p:cNvPr id="23" name="Rechteck 22">
              <a:extLst>
                <a:ext uri="{FF2B5EF4-FFF2-40B4-BE49-F238E27FC236}">
                  <a16:creationId xmlns:a16="http://schemas.microsoft.com/office/drawing/2014/main" id="{813B16CD-12D2-317B-C2B6-8480F901BB78}"/>
                </a:ext>
              </a:extLst>
            </p:cNvPr>
            <p:cNvSpPr/>
            <p:nvPr userDrawn="1"/>
          </p:nvSpPr>
          <p:spPr>
            <a:xfrm>
              <a:off x="-8215017" y="3225459"/>
              <a:ext cx="2631493" cy="2858195"/>
            </a:xfrm>
            <a:prstGeom prst="rect">
              <a:avLst/>
            </a:prstGeom>
            <a:solidFill>
              <a:srgbClr val="FFE56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#ffe566</a:t>
              </a:r>
            </a:p>
          </p:txBody>
        </p:sp>
        <p:sp>
          <p:nvSpPr>
            <p:cNvPr id="24" name="Rechteck 23">
              <a:extLst>
                <a:ext uri="{FF2B5EF4-FFF2-40B4-BE49-F238E27FC236}">
                  <a16:creationId xmlns:a16="http://schemas.microsoft.com/office/drawing/2014/main" id="{12AB7D23-E618-CE4B-6DE5-7317F20767C6}"/>
                </a:ext>
              </a:extLst>
            </p:cNvPr>
            <p:cNvSpPr/>
            <p:nvPr userDrawn="1"/>
          </p:nvSpPr>
          <p:spPr>
            <a:xfrm>
              <a:off x="-10976301" y="3225459"/>
              <a:ext cx="2631493" cy="2858195"/>
            </a:xfrm>
            <a:prstGeom prst="rect">
              <a:avLst/>
            </a:prstGeom>
            <a:solidFill>
              <a:srgbClr val="FFED99"/>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#ffed99</a:t>
              </a:r>
            </a:p>
          </p:txBody>
        </p:sp>
        <p:sp>
          <p:nvSpPr>
            <p:cNvPr id="25" name="Rechteck 24">
              <a:extLst>
                <a:ext uri="{FF2B5EF4-FFF2-40B4-BE49-F238E27FC236}">
                  <a16:creationId xmlns:a16="http://schemas.microsoft.com/office/drawing/2014/main" id="{FC3D381F-21C1-D9C8-8DFA-FEB6F5321805}"/>
                </a:ext>
              </a:extLst>
            </p:cNvPr>
            <p:cNvSpPr/>
            <p:nvPr userDrawn="1"/>
          </p:nvSpPr>
          <p:spPr>
            <a:xfrm>
              <a:off x="-13737586" y="3225459"/>
              <a:ext cx="2631493" cy="2858195"/>
            </a:xfrm>
            <a:prstGeom prst="rect">
              <a:avLst/>
            </a:prstGeom>
            <a:solidFill>
              <a:srgbClr val="FFF6C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#fff6cc</a:t>
              </a:r>
            </a:p>
          </p:txBody>
        </p:sp>
        <p:sp>
          <p:nvSpPr>
            <p:cNvPr id="26" name="Rechteck 25">
              <a:extLst>
                <a:ext uri="{FF2B5EF4-FFF2-40B4-BE49-F238E27FC236}">
                  <a16:creationId xmlns:a16="http://schemas.microsoft.com/office/drawing/2014/main" id="{0E92CD52-C5F9-1721-8763-FCAA0F57775C}"/>
                </a:ext>
              </a:extLst>
            </p:cNvPr>
            <p:cNvSpPr/>
            <p:nvPr userDrawn="1"/>
          </p:nvSpPr>
          <p:spPr>
            <a:xfrm>
              <a:off x="-8215021" y="6685292"/>
              <a:ext cx="2631493" cy="2858195"/>
            </a:xfrm>
            <a:prstGeom prst="rect">
              <a:avLst/>
            </a:prstGeom>
            <a:solidFill>
              <a:srgbClr val="F08F9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#f08f95</a:t>
              </a:r>
            </a:p>
          </p:txBody>
        </p:sp>
        <p:sp>
          <p:nvSpPr>
            <p:cNvPr id="27" name="Rechteck 26">
              <a:extLst>
                <a:ext uri="{FF2B5EF4-FFF2-40B4-BE49-F238E27FC236}">
                  <a16:creationId xmlns:a16="http://schemas.microsoft.com/office/drawing/2014/main" id="{AF027F1D-79EA-62D2-CA2F-B5A701958E40}"/>
                </a:ext>
              </a:extLst>
            </p:cNvPr>
            <p:cNvSpPr/>
            <p:nvPr userDrawn="1"/>
          </p:nvSpPr>
          <p:spPr>
            <a:xfrm>
              <a:off x="-10976310" y="6685292"/>
              <a:ext cx="2631493" cy="2858195"/>
            </a:xfrm>
            <a:prstGeom prst="rect">
              <a:avLst/>
            </a:prstGeom>
            <a:solidFill>
              <a:srgbClr val="F5B4B8"/>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#f5b4b8</a:t>
              </a:r>
            </a:p>
          </p:txBody>
        </p:sp>
        <p:sp>
          <p:nvSpPr>
            <p:cNvPr id="28" name="Rechteck 27">
              <a:extLst>
                <a:ext uri="{FF2B5EF4-FFF2-40B4-BE49-F238E27FC236}">
                  <a16:creationId xmlns:a16="http://schemas.microsoft.com/office/drawing/2014/main" id="{64560330-73D4-F4F4-17AD-6B15722017FF}"/>
                </a:ext>
              </a:extLst>
            </p:cNvPr>
            <p:cNvSpPr/>
            <p:nvPr userDrawn="1"/>
          </p:nvSpPr>
          <p:spPr>
            <a:xfrm>
              <a:off x="-13737598" y="6685292"/>
              <a:ext cx="2631493" cy="2858195"/>
            </a:xfrm>
            <a:prstGeom prst="rect">
              <a:avLst/>
            </a:prstGeom>
            <a:solidFill>
              <a:srgbClr val="FADAD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#fadadc</a:t>
              </a:r>
            </a:p>
          </p:txBody>
        </p:sp>
        <p:sp>
          <p:nvSpPr>
            <p:cNvPr id="29" name="Rechteck 28">
              <a:extLst>
                <a:ext uri="{FF2B5EF4-FFF2-40B4-BE49-F238E27FC236}">
                  <a16:creationId xmlns:a16="http://schemas.microsoft.com/office/drawing/2014/main" id="{7E93BD6F-916F-CCC1-827C-7E9AB194D4CA}"/>
                </a:ext>
              </a:extLst>
            </p:cNvPr>
            <p:cNvSpPr/>
            <p:nvPr userDrawn="1"/>
          </p:nvSpPr>
          <p:spPr>
            <a:xfrm>
              <a:off x="-8215021" y="9910754"/>
              <a:ext cx="2631493" cy="2858195"/>
            </a:xfrm>
            <a:prstGeom prst="rect">
              <a:avLst/>
            </a:prstGeom>
            <a:solidFill>
              <a:srgbClr val="C1D86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#c1d86e</a:t>
              </a:r>
            </a:p>
          </p:txBody>
        </p:sp>
        <p:sp>
          <p:nvSpPr>
            <p:cNvPr id="30" name="Rechteck 29">
              <a:extLst>
                <a:ext uri="{FF2B5EF4-FFF2-40B4-BE49-F238E27FC236}">
                  <a16:creationId xmlns:a16="http://schemas.microsoft.com/office/drawing/2014/main" id="{73683D78-D2E7-FF10-60A7-732410FFD887}"/>
                </a:ext>
              </a:extLst>
            </p:cNvPr>
            <p:cNvSpPr/>
            <p:nvPr userDrawn="1"/>
          </p:nvSpPr>
          <p:spPr>
            <a:xfrm>
              <a:off x="-10976306" y="9910754"/>
              <a:ext cx="2631493" cy="2858195"/>
            </a:xfrm>
            <a:prstGeom prst="rect">
              <a:avLst/>
            </a:prstGeom>
            <a:solidFill>
              <a:srgbClr val="D5E59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#d5e59e</a:t>
              </a:r>
            </a:p>
          </p:txBody>
        </p:sp>
        <p:sp>
          <p:nvSpPr>
            <p:cNvPr id="31" name="Rechteck 30">
              <a:extLst>
                <a:ext uri="{FF2B5EF4-FFF2-40B4-BE49-F238E27FC236}">
                  <a16:creationId xmlns:a16="http://schemas.microsoft.com/office/drawing/2014/main" id="{C05ACE1C-696F-0741-51E2-40C5FF8974B1}"/>
                </a:ext>
              </a:extLst>
            </p:cNvPr>
            <p:cNvSpPr/>
            <p:nvPr userDrawn="1"/>
          </p:nvSpPr>
          <p:spPr>
            <a:xfrm>
              <a:off x="-13737590" y="9910754"/>
              <a:ext cx="2631493" cy="2858195"/>
            </a:xfrm>
            <a:prstGeom prst="rect">
              <a:avLst/>
            </a:prstGeom>
            <a:solidFill>
              <a:srgbClr val="EAF2C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#eaf2cf</a:t>
              </a:r>
            </a:p>
          </p:txBody>
        </p:sp>
        <p:sp>
          <p:nvSpPr>
            <p:cNvPr id="32" name="Rechteck 31">
              <a:extLst>
                <a:ext uri="{FF2B5EF4-FFF2-40B4-BE49-F238E27FC236}">
                  <a16:creationId xmlns:a16="http://schemas.microsoft.com/office/drawing/2014/main" id="{74E0D67F-1AD4-BF5E-4B08-78EE36A89208}"/>
                </a:ext>
              </a:extLst>
            </p:cNvPr>
            <p:cNvSpPr/>
            <p:nvPr userDrawn="1"/>
          </p:nvSpPr>
          <p:spPr>
            <a:xfrm>
              <a:off x="-8215025" y="13370564"/>
              <a:ext cx="2631493" cy="2858195"/>
            </a:xfrm>
            <a:prstGeom prst="rect">
              <a:avLst/>
            </a:prstGeom>
            <a:solidFill>
              <a:srgbClr val="B7B7B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#b7b7b5</a:t>
              </a:r>
            </a:p>
          </p:txBody>
        </p:sp>
        <p:sp>
          <p:nvSpPr>
            <p:cNvPr id="33" name="Rechteck 32">
              <a:extLst>
                <a:ext uri="{FF2B5EF4-FFF2-40B4-BE49-F238E27FC236}">
                  <a16:creationId xmlns:a16="http://schemas.microsoft.com/office/drawing/2014/main" id="{55798159-E4A4-2EB0-5F82-7904867BCC55}"/>
                </a:ext>
              </a:extLst>
            </p:cNvPr>
            <p:cNvSpPr/>
            <p:nvPr userDrawn="1"/>
          </p:nvSpPr>
          <p:spPr>
            <a:xfrm>
              <a:off x="-10976314" y="13370564"/>
              <a:ext cx="2631493" cy="2858195"/>
            </a:xfrm>
            <a:prstGeom prst="rect">
              <a:avLst/>
            </a:prstGeom>
            <a:solidFill>
              <a:srgbClr val="CFCFC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#cfcfce</a:t>
              </a:r>
            </a:p>
          </p:txBody>
        </p:sp>
        <p:sp>
          <p:nvSpPr>
            <p:cNvPr id="34" name="Rechteck 33">
              <a:extLst>
                <a:ext uri="{FF2B5EF4-FFF2-40B4-BE49-F238E27FC236}">
                  <a16:creationId xmlns:a16="http://schemas.microsoft.com/office/drawing/2014/main" id="{EBD07C37-F5DF-E925-17C6-36ED0568FEFB}"/>
                </a:ext>
              </a:extLst>
            </p:cNvPr>
            <p:cNvSpPr/>
            <p:nvPr userDrawn="1"/>
          </p:nvSpPr>
          <p:spPr>
            <a:xfrm>
              <a:off x="-13737602" y="13370564"/>
              <a:ext cx="2631493" cy="2858195"/>
            </a:xfrm>
            <a:prstGeom prst="rect">
              <a:avLst/>
            </a:prstGeom>
            <a:solidFill>
              <a:srgbClr val="E7E7E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#e7e7e6</a:t>
              </a:r>
            </a:p>
          </p:txBody>
        </p:sp>
        <p:sp>
          <p:nvSpPr>
            <p:cNvPr id="35" name="Rechteck 34">
              <a:extLst>
                <a:ext uri="{FF2B5EF4-FFF2-40B4-BE49-F238E27FC236}">
                  <a16:creationId xmlns:a16="http://schemas.microsoft.com/office/drawing/2014/main" id="{A3ECF040-1963-679D-E86F-8CB2F2AB5D4C}"/>
                </a:ext>
              </a:extLst>
            </p:cNvPr>
            <p:cNvSpPr/>
            <p:nvPr userDrawn="1"/>
          </p:nvSpPr>
          <p:spPr>
            <a:xfrm>
              <a:off x="-2697438" y="16713214"/>
              <a:ext cx="2631493" cy="2858195"/>
            </a:xfrm>
            <a:prstGeom prst="rect">
              <a:avLst/>
            </a:prstGeom>
            <a:solidFill>
              <a:srgbClr val="FFFFF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#FFFFFF</a:t>
              </a:r>
            </a:p>
          </p:txBody>
        </p:sp>
        <p:sp>
          <p:nvSpPr>
            <p:cNvPr id="36" name="Rechteck 35">
              <a:extLst>
                <a:ext uri="{FF2B5EF4-FFF2-40B4-BE49-F238E27FC236}">
                  <a16:creationId xmlns:a16="http://schemas.microsoft.com/office/drawing/2014/main" id="{7DB16DD8-0110-EBD0-932A-3916F42C0FA3}"/>
                </a:ext>
              </a:extLst>
            </p:cNvPr>
            <p:cNvSpPr/>
            <p:nvPr userDrawn="1"/>
          </p:nvSpPr>
          <p:spPr>
            <a:xfrm>
              <a:off x="-2697438" y="20055854"/>
              <a:ext cx="2631493" cy="2858195"/>
            </a:xfrm>
            <a:prstGeom prst="rect">
              <a:avLst/>
            </a:prstGeom>
            <a:solidFill>
              <a:srgbClr val="0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#000000</a:t>
              </a:r>
            </a:p>
          </p:txBody>
        </p:sp>
      </p:grpSp>
      <p:sp>
        <p:nvSpPr>
          <p:cNvPr id="4" name="Rectangle 23">
            <a:extLst>
              <a:ext uri="{FF2B5EF4-FFF2-40B4-BE49-F238E27FC236}">
                <a16:creationId xmlns:a16="http://schemas.microsoft.com/office/drawing/2014/main" id="{D6479194-439B-5168-2094-ED4243B95E00}"/>
              </a:ext>
            </a:extLst>
          </p:cNvPr>
          <p:cNvSpPr>
            <a:spLocks noChangeArrowheads="1"/>
          </p:cNvSpPr>
          <p:nvPr userDrawn="1"/>
        </p:nvSpPr>
        <p:spPr bwMode="auto">
          <a:xfrm>
            <a:off x="251520" y="4776788"/>
            <a:ext cx="324036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2026 Fakultätsleitung WIAI</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Lst>
  <p:hf hdr="0"/>
  <p:txStyles>
    <p:title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UB Scala Sans" panose="02000503050000020003" pitchFamily="2"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UB Scala Sans" panose="02000503050000020003" pitchFamily="2" charset="0"/>
        </a:defRPr>
      </a:lvl2pPr>
      <a:lvl3pPr marL="1143000" indent="-228600" algn="l" rtl="0" eaLnBrk="1" fontAlgn="base" hangingPunct="1">
        <a:spcBef>
          <a:spcPct val="20000"/>
        </a:spcBef>
        <a:spcAft>
          <a:spcPct val="0"/>
        </a:spcAft>
        <a:buFont typeface="Wingdings" panose="05000000000000000000" pitchFamily="2" charset="2"/>
        <a:buChar char="§"/>
        <a:defRPr>
          <a:solidFill>
            <a:schemeClr val="tx1"/>
          </a:solidFill>
          <a:latin typeface="UB Scala Sans" panose="02000503050000020003" pitchFamily="2" charset="0"/>
        </a:defRPr>
      </a:lvl3pPr>
      <a:lvl4pPr marL="1600200" indent="-228600" algn="l" rtl="0" eaLnBrk="1" fontAlgn="base" hangingPunct="1">
        <a:spcBef>
          <a:spcPct val="20000"/>
        </a:spcBef>
        <a:spcAft>
          <a:spcPct val="0"/>
        </a:spcAft>
        <a:buChar char="+"/>
        <a:defRPr sz="1600">
          <a:solidFill>
            <a:schemeClr val="tx1"/>
          </a:solidFill>
          <a:latin typeface="UB Scala Sans" panose="02000503050000020003" pitchFamily="2" charset="0"/>
        </a:defRPr>
      </a:lvl4pPr>
      <a:lvl5pPr marL="2057400" indent="-228600" algn="l" rtl="0" eaLnBrk="1" fontAlgn="base" hangingPunct="1">
        <a:spcBef>
          <a:spcPct val="20000"/>
        </a:spcBef>
        <a:spcAft>
          <a:spcPct val="0"/>
        </a:spcAft>
        <a:buChar char="–"/>
        <a:defRPr sz="1400">
          <a:solidFill>
            <a:schemeClr val="tx1"/>
          </a:solidFill>
          <a:latin typeface="UB Scala Sans" panose="02000503050000020003" pitchFamily="2"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jp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emf"/><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jpe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image" Target="../media/image41.jpeg"/><Relationship Id="rId20" Type="http://schemas.openxmlformats.org/officeDocument/2006/relationships/image" Target="../media/image45.png"/><Relationship Id="rId29"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image" Target="../media/image30.png"/><Relationship Id="rId15" Type="http://schemas.openxmlformats.org/officeDocument/2006/relationships/image" Target="../media/image40.jpe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jpeg"/><Relationship Id="rId19" Type="http://schemas.openxmlformats.org/officeDocument/2006/relationships/image" Target="../media/image44.png"/><Relationship Id="rId31" Type="http://schemas.openxmlformats.org/officeDocument/2006/relationships/image" Target="../media/image56.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7.jpeg"/><Relationship Id="rId27" Type="http://schemas.openxmlformats.org/officeDocument/2006/relationships/image" Target="../media/image52.png"/><Relationship Id="rId30" Type="http://schemas.openxmlformats.org/officeDocument/2006/relationships/image" Target="../media/image55.jpeg"/><Relationship Id="rId35" Type="http://schemas.openxmlformats.org/officeDocument/2006/relationships/image" Target="../media/image60.png"/><Relationship Id="rId8"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B1FA48F-68F8-AD29-30FB-BCC4163DBD25}"/>
              </a:ext>
            </a:extLst>
          </p:cNvPr>
          <p:cNvSpPr/>
          <p:nvPr/>
        </p:nvSpPr>
        <p:spPr>
          <a:xfrm>
            <a:off x="109537" y="123825"/>
            <a:ext cx="7918847" cy="4895850"/>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4" name="Grafik 6" descr="ub-cd-ppt-back01-1_l-r.g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Grafik 7" descr="ub-cd-ppt-back01-1_l-r.g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p:cNvPicPr>
            <a:picLocks noChangeAspect="1"/>
          </p:cNvPicPr>
          <p:nvPr/>
        </p:nvPicPr>
        <p:blipFill rotWithShape="1">
          <a:blip r:embed="rId5">
            <a:extLst>
              <a:ext uri="{28A0092B-C50C-407E-A947-70E740481C1C}">
                <a14:useLocalDpi xmlns:a14="http://schemas.microsoft.com/office/drawing/2010/main" val="0"/>
              </a:ext>
            </a:extLst>
          </a:blip>
          <a:srcRect l="3172" t="1994" r="7188" b="2807"/>
          <a:stretch/>
        </p:blipFill>
        <p:spPr bwMode="auto">
          <a:xfrm>
            <a:off x="7668344" y="123478"/>
            <a:ext cx="1366119" cy="489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descr="Ein Bild, das Mobiliar, Tisch, Stuhl, Im Haus enthält.&#10;&#10;Automatisch generierte Beschreibung">
            <a:extLst>
              <a:ext uri="{FF2B5EF4-FFF2-40B4-BE49-F238E27FC236}">
                <a16:creationId xmlns:a16="http://schemas.microsoft.com/office/drawing/2014/main" id="{415823D8-87E0-102D-0477-83A0D77F6F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535" y="125482"/>
            <a:ext cx="7469347" cy="4899897"/>
          </a:xfrm>
          <a:prstGeom prst="rect">
            <a:avLst/>
          </a:prstGeom>
        </p:spPr>
      </p:pic>
      <p:sp>
        <p:nvSpPr>
          <p:cNvPr id="18" name="Ellipse 17">
            <a:extLst>
              <a:ext uri="{FF2B5EF4-FFF2-40B4-BE49-F238E27FC236}">
                <a16:creationId xmlns:a16="http://schemas.microsoft.com/office/drawing/2014/main" id="{7573F9E0-8A32-C56D-E03A-7E0C3D33EA45}"/>
              </a:ext>
            </a:extLst>
          </p:cNvPr>
          <p:cNvSpPr/>
          <p:nvPr/>
        </p:nvSpPr>
        <p:spPr>
          <a:xfrm>
            <a:off x="873835" y="811165"/>
            <a:ext cx="3519254" cy="3519254"/>
          </a:xfrm>
          <a:prstGeom prst="ellipse">
            <a:avLst/>
          </a:prstGeom>
          <a:solidFill>
            <a:srgbClr val="00457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spcAft>
                <a:spcPts val="1200"/>
              </a:spcAft>
            </a:pPr>
            <a:r>
              <a:rPr lang="de-DE" b="1" dirty="0">
                <a:solidFill>
                  <a:srgbClr val="FFFFFF"/>
                </a:solidFill>
                <a:latin typeface="UB Scala Sans" panose="02000503050000020003" pitchFamily="2" charset="0"/>
              </a:rPr>
              <a:t>WELCOME to Bamberg and our University</a:t>
            </a:r>
            <a:endParaRPr lang="de-DE" sz="2000" b="1" dirty="0">
              <a:solidFill>
                <a:srgbClr val="FFFFFF"/>
              </a:solidFill>
              <a:latin typeface="UB Scala Sans" panose="02000503050000020003" pitchFamily="2" charset="0"/>
            </a:endParaRPr>
          </a:p>
        </p:txBody>
      </p:sp>
    </p:spTree>
    <p:extLst>
      <p:ext uri="{BB962C8B-B14F-4D97-AF65-F5344CB8AC3E}">
        <p14:creationId xmlns:p14="http://schemas.microsoft.com/office/powerpoint/2010/main" val="87787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15A5250-D327-BFCB-5389-1EFDFD89B6BC}"/>
              </a:ext>
            </a:extLst>
          </p:cNvPr>
          <p:cNvSpPr/>
          <p:nvPr/>
        </p:nvSpPr>
        <p:spPr>
          <a:xfrm>
            <a:off x="2411760" y="4629384"/>
            <a:ext cx="3024336"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pic>
        <p:nvPicPr>
          <p:cNvPr id="5" name="Grafik 4" descr="Ein Bild, das draußen, Himmel, Pflanze, Baum enthält.&#10;&#10;Automatisch generierte Beschreibung">
            <a:extLst>
              <a:ext uri="{FF2B5EF4-FFF2-40B4-BE49-F238E27FC236}">
                <a16:creationId xmlns:a16="http://schemas.microsoft.com/office/drawing/2014/main" id="{0D505773-9248-ECAB-3F35-0611EA2725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12" y="119334"/>
            <a:ext cx="2736304" cy="4896544"/>
          </a:xfrm>
          <a:prstGeom prst="rect">
            <a:avLst/>
          </a:prstGeom>
        </p:spPr>
      </p:pic>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a:xfrm>
            <a:off x="3203848" y="915566"/>
            <a:ext cx="4652644" cy="857250"/>
          </a:xfrm>
        </p:spPr>
        <p:txBody>
          <a:bodyPr lIns="36000" rIns="36000"/>
          <a:lstStyle/>
          <a:p>
            <a:r>
              <a:rPr lang="de-DE" dirty="0"/>
              <a:t>Information Systems &amp; Applied Computer Sciences</a:t>
            </a:r>
          </a:p>
        </p:txBody>
      </p:sp>
      <p:sp>
        <p:nvSpPr>
          <p:cNvPr id="4" name="Rectangle 3">
            <a:extLst>
              <a:ext uri="{FF2B5EF4-FFF2-40B4-BE49-F238E27FC236}">
                <a16:creationId xmlns:a16="http://schemas.microsoft.com/office/drawing/2014/main" id="{4BB9E396-18A8-E7BD-34EB-56F3F23D335A}"/>
              </a:ext>
            </a:extLst>
          </p:cNvPr>
          <p:cNvSpPr/>
          <p:nvPr/>
        </p:nvSpPr>
        <p:spPr>
          <a:xfrm>
            <a:off x="1570782" y="2116797"/>
            <a:ext cx="5256584" cy="654918"/>
          </a:xfrm>
          <a:prstGeom prst="parallelogram">
            <a:avLst/>
          </a:prstGeom>
          <a:solidFill>
            <a:srgbClr val="6690B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7" name="Rectangle 3">
            <a:extLst>
              <a:ext uri="{FF2B5EF4-FFF2-40B4-BE49-F238E27FC236}">
                <a16:creationId xmlns:a16="http://schemas.microsoft.com/office/drawing/2014/main" id="{D1C06951-CD20-0DE9-FE46-E5EFB9F41695}"/>
              </a:ext>
            </a:extLst>
          </p:cNvPr>
          <p:cNvSpPr/>
          <p:nvPr/>
        </p:nvSpPr>
        <p:spPr>
          <a:xfrm>
            <a:off x="2074837" y="2116797"/>
            <a:ext cx="4968553" cy="654918"/>
          </a:xfrm>
          <a:prstGeom prst="parallelogram">
            <a:avLst/>
          </a:prstGeom>
          <a:solidFill>
            <a:srgbClr val="6690B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en-AU" sz="2000" dirty="0">
                <a:solidFill>
                  <a:srgbClr val="FFFFFF"/>
                </a:solidFill>
                <a:latin typeface="UB Scala Sans" panose="02000503050000020003" pitchFamily="2" charset="0"/>
              </a:rPr>
              <a:t>Understand complex structures</a:t>
            </a:r>
          </a:p>
        </p:txBody>
      </p:sp>
      <p:sp>
        <p:nvSpPr>
          <p:cNvPr id="6" name="Rectangle 3">
            <a:extLst>
              <a:ext uri="{FF2B5EF4-FFF2-40B4-BE49-F238E27FC236}">
                <a16:creationId xmlns:a16="http://schemas.microsoft.com/office/drawing/2014/main" id="{E8042AD8-BF81-D3D7-D355-70BDC427BB59}"/>
              </a:ext>
            </a:extLst>
          </p:cNvPr>
          <p:cNvSpPr/>
          <p:nvPr/>
        </p:nvSpPr>
        <p:spPr>
          <a:xfrm>
            <a:off x="1786809" y="2936888"/>
            <a:ext cx="5256583" cy="654918"/>
          </a:xfrm>
          <a:prstGeom prst="parallelogram">
            <a:avLst/>
          </a:prstGeom>
          <a:solidFill>
            <a:srgbClr val="336A9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r>
              <a:rPr lang="en-AU" sz="2000" dirty="0">
                <a:solidFill>
                  <a:srgbClr val="FFFFFF"/>
                </a:solidFill>
                <a:latin typeface="UB Scala Sans" panose="02000503050000020003" pitchFamily="2" charset="0"/>
              </a:rPr>
              <a:t>Be part of a fast-moving field</a:t>
            </a:r>
          </a:p>
        </p:txBody>
      </p:sp>
      <p:sp>
        <p:nvSpPr>
          <p:cNvPr id="8" name="Rectangle 3">
            <a:extLst>
              <a:ext uri="{FF2B5EF4-FFF2-40B4-BE49-F238E27FC236}">
                <a16:creationId xmlns:a16="http://schemas.microsoft.com/office/drawing/2014/main" id="{984ED7DE-E4EE-85D7-0D46-3C26F64744CE}"/>
              </a:ext>
            </a:extLst>
          </p:cNvPr>
          <p:cNvSpPr/>
          <p:nvPr/>
        </p:nvSpPr>
        <p:spPr>
          <a:xfrm>
            <a:off x="2290861" y="2936888"/>
            <a:ext cx="4942656" cy="654918"/>
          </a:xfrm>
          <a:prstGeom prst="parallelogram">
            <a:avLst/>
          </a:prstGeom>
          <a:solidFill>
            <a:srgbClr val="336A9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468000" rtlCol="0" anchor="ctr"/>
          <a:lstStyle/>
          <a:p>
            <a:pPr algn="r"/>
            <a:r>
              <a:rPr lang="en-AU" sz="2000" dirty="0">
                <a:solidFill>
                  <a:srgbClr val="FFFFFF"/>
                </a:solidFill>
                <a:latin typeface="UB Scala Sans" panose="02000503050000020003" pitchFamily="2" charset="0"/>
              </a:rPr>
              <a:t>Be part of a fast-moving field</a:t>
            </a:r>
          </a:p>
        </p:txBody>
      </p:sp>
      <p:sp>
        <p:nvSpPr>
          <p:cNvPr id="10" name="Rectangle 3">
            <a:extLst>
              <a:ext uri="{FF2B5EF4-FFF2-40B4-BE49-F238E27FC236}">
                <a16:creationId xmlns:a16="http://schemas.microsoft.com/office/drawing/2014/main" id="{D16CB11F-102B-C527-4ED0-5CCA86DF7F4C}"/>
              </a:ext>
            </a:extLst>
          </p:cNvPr>
          <p:cNvSpPr/>
          <p:nvPr/>
        </p:nvSpPr>
        <p:spPr>
          <a:xfrm>
            <a:off x="1976935" y="3756980"/>
            <a:ext cx="5256583" cy="654918"/>
          </a:xfrm>
          <a:prstGeom prst="parallelogram">
            <a:avLst/>
          </a:prstGeom>
          <a:solidFill>
            <a:srgbClr val="00457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endParaRPr lang="en-AU" sz="2000" dirty="0">
              <a:solidFill>
                <a:srgbClr val="FFFFFF"/>
              </a:solidFill>
              <a:latin typeface="UB Scala Sans" panose="02000503050000020003" pitchFamily="2" charset="0"/>
            </a:endParaRPr>
          </a:p>
        </p:txBody>
      </p:sp>
      <p:sp>
        <p:nvSpPr>
          <p:cNvPr id="9" name="Rectangle 3">
            <a:extLst>
              <a:ext uri="{FF2B5EF4-FFF2-40B4-BE49-F238E27FC236}">
                <a16:creationId xmlns:a16="http://schemas.microsoft.com/office/drawing/2014/main" id="{2EBC11D3-70FB-36E1-B917-AEC6644C5739}"/>
              </a:ext>
            </a:extLst>
          </p:cNvPr>
          <p:cNvSpPr/>
          <p:nvPr/>
        </p:nvSpPr>
        <p:spPr>
          <a:xfrm>
            <a:off x="2495327" y="3756980"/>
            <a:ext cx="4942656" cy="654918"/>
          </a:xfrm>
          <a:prstGeom prst="parallelogram">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r>
              <a:rPr lang="en-AU" sz="2000" dirty="0">
                <a:solidFill>
                  <a:srgbClr val="FFFFFF"/>
                </a:solidFill>
                <a:latin typeface="UB Scala Sans" panose="02000503050000020003" pitchFamily="2" charset="0"/>
              </a:rPr>
              <a:t>You can change the world!</a:t>
            </a:r>
          </a:p>
        </p:txBody>
      </p:sp>
    </p:spTree>
    <p:extLst>
      <p:ext uri="{BB962C8B-B14F-4D97-AF65-F5344CB8AC3E}">
        <p14:creationId xmlns:p14="http://schemas.microsoft.com/office/powerpoint/2010/main" val="800081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A5B1BAB7-BBE0-8964-F9D3-381DB2E06DB4}"/>
              </a:ext>
            </a:extLst>
          </p:cNvPr>
          <p:cNvSpPr txBox="1">
            <a:spLocks/>
          </p:cNvSpPr>
          <p:nvPr/>
        </p:nvSpPr>
        <p:spPr bwMode="auto">
          <a:xfrm>
            <a:off x="395536" y="267494"/>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sz="3600" kern="0" dirty="0">
                <a:latin typeface="UB Scala Sans" panose="02000503050000020003" pitchFamily="2" charset="0"/>
              </a:rPr>
              <a:t>5+7 Study </a:t>
            </a:r>
            <a:r>
              <a:rPr lang="de-DE" sz="3600" kern="0" dirty="0" err="1">
                <a:latin typeface="UB Scala Sans" panose="02000503050000020003" pitchFamily="2" charset="0"/>
              </a:rPr>
              <a:t>Programs</a:t>
            </a:r>
            <a:r>
              <a:rPr lang="de-DE" sz="3600" kern="0" dirty="0">
                <a:latin typeface="UB Scala Sans" panose="02000503050000020003" pitchFamily="2" charset="0"/>
              </a:rPr>
              <a:t> (Studiengänge)</a:t>
            </a:r>
            <a:endParaRPr lang="de-DE" kern="0" dirty="0">
              <a:latin typeface="UB Scala Sans" panose="02000503050000020003" pitchFamily="2" charset="0"/>
            </a:endParaRPr>
          </a:p>
        </p:txBody>
      </p:sp>
      <p:sp>
        <p:nvSpPr>
          <p:cNvPr id="6" name="Rechtwinkliges Dreieck 5">
            <a:extLst>
              <a:ext uri="{FF2B5EF4-FFF2-40B4-BE49-F238E27FC236}">
                <a16:creationId xmlns:a16="http://schemas.microsoft.com/office/drawing/2014/main" id="{A5175D26-93C9-5CF1-0D4E-8B887043546A}"/>
              </a:ext>
            </a:extLst>
          </p:cNvPr>
          <p:cNvSpPr/>
          <p:nvPr/>
        </p:nvSpPr>
        <p:spPr>
          <a:xfrm>
            <a:off x="254329" y="4285879"/>
            <a:ext cx="7795318" cy="454801"/>
          </a:xfrm>
          <a:prstGeom prst="rtTriangle">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C8D0E2"/>
              </a:solidFill>
              <a:latin typeface="UB Scala Sans" panose="02000503050000020003" pitchFamily="2" charset="0"/>
            </a:endParaRPr>
          </a:p>
        </p:txBody>
      </p:sp>
      <p:pic>
        <p:nvPicPr>
          <p:cNvPr id="7" name="Bild 53">
            <a:extLst>
              <a:ext uri="{FF2B5EF4-FFF2-40B4-BE49-F238E27FC236}">
                <a16:creationId xmlns:a16="http://schemas.microsoft.com/office/drawing/2014/main" id="{5667EFC3-4D15-4C5B-9F84-9333A973F5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877" y="4375623"/>
            <a:ext cx="327790" cy="316800"/>
          </a:xfrm>
          <a:prstGeom prst="rect">
            <a:avLst/>
          </a:prstGeom>
        </p:spPr>
      </p:pic>
      <p:sp>
        <p:nvSpPr>
          <p:cNvPr id="8" name="Textfeld 7">
            <a:extLst>
              <a:ext uri="{FF2B5EF4-FFF2-40B4-BE49-F238E27FC236}">
                <a16:creationId xmlns:a16="http://schemas.microsoft.com/office/drawing/2014/main" id="{1D16755D-7FA4-237D-D38A-DB6328F4C720}"/>
              </a:ext>
            </a:extLst>
          </p:cNvPr>
          <p:cNvSpPr txBox="1"/>
          <p:nvPr/>
        </p:nvSpPr>
        <p:spPr>
          <a:xfrm>
            <a:off x="700027" y="4386951"/>
            <a:ext cx="1992019" cy="338554"/>
          </a:xfrm>
          <a:prstGeom prst="rect">
            <a:avLst/>
          </a:prstGeom>
          <a:noFill/>
        </p:spPr>
        <p:txBody>
          <a:bodyPr wrap="square" rtlCol="0">
            <a:spAutoFit/>
          </a:bodyPr>
          <a:lstStyle/>
          <a:p>
            <a:r>
              <a:rPr lang="de-DE" sz="1600" dirty="0">
                <a:solidFill>
                  <a:srgbClr val="E2E5F0"/>
                </a:solidFill>
                <a:latin typeface="UB Scala Sans" panose="02000503050000020003" pitchFamily="2" charset="0"/>
                <a:ea typeface="UB Scala Sans" charset="0"/>
                <a:cs typeface="UB Scala Sans" charset="0"/>
              </a:rPr>
              <a:t>Technology</a:t>
            </a:r>
          </a:p>
        </p:txBody>
      </p:sp>
      <p:grpSp>
        <p:nvGrpSpPr>
          <p:cNvPr id="9" name="Group 79">
            <a:extLst>
              <a:ext uri="{FF2B5EF4-FFF2-40B4-BE49-F238E27FC236}">
                <a16:creationId xmlns:a16="http://schemas.microsoft.com/office/drawing/2014/main" id="{252FB757-C03C-D597-4183-3367058ED578}"/>
              </a:ext>
            </a:extLst>
          </p:cNvPr>
          <p:cNvGrpSpPr/>
          <p:nvPr/>
        </p:nvGrpSpPr>
        <p:grpSpPr>
          <a:xfrm>
            <a:off x="254327" y="4257228"/>
            <a:ext cx="7795320" cy="454916"/>
            <a:chOff x="149717" y="4302788"/>
            <a:chExt cx="7661026" cy="454916"/>
          </a:xfrm>
        </p:grpSpPr>
        <p:sp>
          <p:nvSpPr>
            <p:cNvPr id="10" name="Rechtwinkliges Dreieck 9">
              <a:extLst>
                <a:ext uri="{FF2B5EF4-FFF2-40B4-BE49-F238E27FC236}">
                  <a16:creationId xmlns:a16="http://schemas.microsoft.com/office/drawing/2014/main" id="{21B73C37-C7E9-583D-0157-0F6C30FBB589}"/>
                </a:ext>
              </a:extLst>
            </p:cNvPr>
            <p:cNvSpPr/>
            <p:nvPr/>
          </p:nvSpPr>
          <p:spPr>
            <a:xfrm rot="10800000">
              <a:off x="149717" y="4302788"/>
              <a:ext cx="7661026" cy="454916"/>
            </a:xfrm>
            <a:prstGeom prst="rtTriangle">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C8D0E2"/>
                </a:solidFill>
                <a:latin typeface="UB Scala Sans" panose="02000503050000020003" pitchFamily="2" charset="0"/>
              </a:endParaRPr>
            </a:p>
          </p:txBody>
        </p:sp>
        <p:pic>
          <p:nvPicPr>
            <p:cNvPr id="11" name="Bild 52">
              <a:extLst>
                <a:ext uri="{FF2B5EF4-FFF2-40B4-BE49-F238E27FC236}">
                  <a16:creationId xmlns:a16="http://schemas.microsoft.com/office/drawing/2014/main" id="{347F481E-EFD0-D654-06AE-3DE556688F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83227" y="4359541"/>
              <a:ext cx="327516" cy="316536"/>
            </a:xfrm>
            <a:prstGeom prst="rect">
              <a:avLst/>
            </a:prstGeom>
          </p:spPr>
        </p:pic>
        <p:sp>
          <p:nvSpPr>
            <p:cNvPr id="12" name="Textfeld 11">
              <a:extLst>
                <a:ext uri="{FF2B5EF4-FFF2-40B4-BE49-F238E27FC236}">
                  <a16:creationId xmlns:a16="http://schemas.microsoft.com/office/drawing/2014/main" id="{7329743F-D8BE-395C-7103-39014936AB4C}"/>
                </a:ext>
              </a:extLst>
            </p:cNvPr>
            <p:cNvSpPr txBox="1"/>
            <p:nvPr/>
          </p:nvSpPr>
          <p:spPr>
            <a:xfrm>
              <a:off x="4944201" y="4337523"/>
              <a:ext cx="2487477" cy="338554"/>
            </a:xfrm>
            <a:prstGeom prst="rect">
              <a:avLst/>
            </a:prstGeom>
            <a:noFill/>
          </p:spPr>
          <p:txBody>
            <a:bodyPr wrap="square" rtlCol="0">
              <a:spAutoFit/>
            </a:bodyPr>
            <a:lstStyle/>
            <a:p>
              <a:pPr algn="r"/>
              <a:r>
                <a:rPr lang="de-DE" sz="1600" dirty="0">
                  <a:solidFill>
                    <a:srgbClr val="FFFFFF"/>
                  </a:solidFill>
                  <a:latin typeface="UB Scala Sans" panose="02000503050000020003" pitchFamily="2" charset="0"/>
                  <a:ea typeface="UB Scala Sans" charset="0"/>
                  <a:cs typeface="UB Scala Sans" charset="0"/>
                </a:rPr>
                <a:t>Management</a:t>
              </a:r>
            </a:p>
          </p:txBody>
        </p:sp>
      </p:grpSp>
      <p:sp>
        <p:nvSpPr>
          <p:cNvPr id="13" name="Rechteck 12">
            <a:extLst>
              <a:ext uri="{FF2B5EF4-FFF2-40B4-BE49-F238E27FC236}">
                <a16:creationId xmlns:a16="http://schemas.microsoft.com/office/drawing/2014/main" id="{37FAB4F7-6828-A660-2A7A-BD795A8B7CE4}"/>
              </a:ext>
            </a:extLst>
          </p:cNvPr>
          <p:cNvSpPr/>
          <p:nvPr/>
        </p:nvSpPr>
        <p:spPr>
          <a:xfrm rot="5400000">
            <a:off x="7726076" y="2065577"/>
            <a:ext cx="1231201" cy="338554"/>
          </a:xfrm>
          <a:prstGeom prst="rect">
            <a:avLst/>
          </a:prstGeom>
          <a:solidFill>
            <a:srgbClr val="868682"/>
          </a:solidFill>
          <a:ln w="28575">
            <a:solidFill>
              <a:srgbClr val="00407A"/>
            </a:solidFill>
          </a:ln>
        </p:spPr>
        <p:txBody>
          <a:bodyPr wrap="square">
            <a:spAutoFit/>
          </a:bodyPr>
          <a:lstStyle/>
          <a:p>
            <a:pPr algn="ctr"/>
            <a:r>
              <a:rPr lang="de-DE" sz="1600" b="1" dirty="0">
                <a:solidFill>
                  <a:srgbClr val="FFFFFF"/>
                </a:solidFill>
                <a:latin typeface="UB Scala Sans" panose="02000503050000020003" pitchFamily="2" charset="0"/>
                <a:ea typeface="Calibri" panose="020F0502020204030204" pitchFamily="34" charset="0"/>
                <a:cs typeface="Calibri" panose="020F0502020204030204" pitchFamily="34" charset="0"/>
              </a:rPr>
              <a:t>MASTER</a:t>
            </a:r>
          </a:p>
        </p:txBody>
      </p:sp>
      <p:sp>
        <p:nvSpPr>
          <p:cNvPr id="14" name="Abgerundetes Rechteck 107">
            <a:extLst>
              <a:ext uri="{FF2B5EF4-FFF2-40B4-BE49-F238E27FC236}">
                <a16:creationId xmlns:a16="http://schemas.microsoft.com/office/drawing/2014/main" id="{11E04F1A-AFE6-FD01-968E-E6916CE02382}"/>
              </a:ext>
            </a:extLst>
          </p:cNvPr>
          <p:cNvSpPr/>
          <p:nvPr/>
        </p:nvSpPr>
        <p:spPr>
          <a:xfrm>
            <a:off x="209547" y="1017166"/>
            <a:ext cx="969277" cy="252741"/>
          </a:xfrm>
          <a:prstGeom prst="roundRect">
            <a:avLst/>
          </a:prstGeom>
          <a:solidFill>
            <a:srgbClr val="97BF0D"/>
          </a:solidFill>
          <a:ln>
            <a:solidFill>
              <a:srgbClr val="B6DC8C"/>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dirty="0">
                <a:solidFill>
                  <a:srgbClr val="FFFFFF"/>
                </a:solidFill>
                <a:latin typeface="UB Scala Sans" panose="02000503050000020003" pitchFamily="2" charset="0"/>
              </a:rPr>
              <a:t>Informatik</a:t>
            </a:r>
          </a:p>
        </p:txBody>
      </p:sp>
      <p:sp>
        <p:nvSpPr>
          <p:cNvPr id="15" name="Freeform: Shape 42">
            <a:extLst>
              <a:ext uri="{FF2B5EF4-FFF2-40B4-BE49-F238E27FC236}">
                <a16:creationId xmlns:a16="http://schemas.microsoft.com/office/drawing/2014/main" id="{EA8C2420-C1D2-9930-F256-BC0031A9EE9D}"/>
              </a:ext>
            </a:extLst>
          </p:cNvPr>
          <p:cNvSpPr/>
          <p:nvPr/>
        </p:nvSpPr>
        <p:spPr>
          <a:xfrm>
            <a:off x="254328" y="1367421"/>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97BF0D"/>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International Software </a:t>
            </a:r>
            <a:b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b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System Science</a:t>
            </a:r>
          </a:p>
        </p:txBody>
      </p:sp>
      <p:sp>
        <p:nvSpPr>
          <p:cNvPr id="16" name="Freeform: Shape 69">
            <a:extLst>
              <a:ext uri="{FF2B5EF4-FFF2-40B4-BE49-F238E27FC236}">
                <a16:creationId xmlns:a16="http://schemas.microsoft.com/office/drawing/2014/main" id="{93336911-C7E3-644C-EF67-9B1DBDCCC371}"/>
              </a:ext>
            </a:extLst>
          </p:cNvPr>
          <p:cNvSpPr/>
          <p:nvPr/>
        </p:nvSpPr>
        <p:spPr>
          <a:xfrm>
            <a:off x="254328" y="2676476"/>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B6DC8C"/>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Informatik</a:t>
            </a:r>
          </a:p>
        </p:txBody>
      </p:sp>
      <p:sp>
        <p:nvSpPr>
          <p:cNvPr id="17" name="Abgerundetes Rechteck 108">
            <a:extLst>
              <a:ext uri="{FF2B5EF4-FFF2-40B4-BE49-F238E27FC236}">
                <a16:creationId xmlns:a16="http://schemas.microsoft.com/office/drawing/2014/main" id="{60679443-8887-DED3-79A2-E357BC7E223A}"/>
              </a:ext>
            </a:extLst>
          </p:cNvPr>
          <p:cNvSpPr/>
          <p:nvPr/>
        </p:nvSpPr>
        <p:spPr>
          <a:xfrm>
            <a:off x="1266089" y="1018119"/>
            <a:ext cx="3815326" cy="252741"/>
          </a:xfrm>
          <a:prstGeom prst="roundRect">
            <a:avLst/>
          </a:prstGeom>
          <a:solidFill>
            <a:srgbClr val="E7434E"/>
          </a:solidFill>
          <a:ln>
            <a:solidFill>
              <a:srgbClr val="FF9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FFFF"/>
                </a:solidFill>
                <a:latin typeface="UB Scala Sans" panose="02000503050000020003" pitchFamily="2" charset="0"/>
              </a:rPr>
              <a:t>Angewandte Informatik</a:t>
            </a:r>
          </a:p>
        </p:txBody>
      </p:sp>
      <p:sp>
        <p:nvSpPr>
          <p:cNvPr id="18" name="Abgerundetes Rechteck 109">
            <a:extLst>
              <a:ext uri="{FF2B5EF4-FFF2-40B4-BE49-F238E27FC236}">
                <a16:creationId xmlns:a16="http://schemas.microsoft.com/office/drawing/2014/main" id="{FA2D1415-E4EB-A0B8-C6FC-91269CECF817}"/>
              </a:ext>
            </a:extLst>
          </p:cNvPr>
          <p:cNvSpPr/>
          <p:nvPr/>
        </p:nvSpPr>
        <p:spPr>
          <a:xfrm>
            <a:off x="5168680" y="1018801"/>
            <a:ext cx="2967561" cy="252741"/>
          </a:xfrm>
          <a:prstGeom prst="roundRect">
            <a:avLst/>
          </a:prstGeom>
          <a:solidFill>
            <a:srgbClr val="00407A"/>
          </a:solidFill>
          <a:ln>
            <a:solidFill>
              <a:srgbClr val="BBC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FFFF"/>
                </a:solidFill>
                <a:latin typeface="UB Scala Sans" panose="02000503050000020003" pitchFamily="2" charset="0"/>
              </a:rPr>
              <a:t>Wirtschaftsinformatik</a:t>
            </a:r>
          </a:p>
        </p:txBody>
      </p:sp>
      <p:sp>
        <p:nvSpPr>
          <p:cNvPr id="19" name="Rechteck 104">
            <a:extLst>
              <a:ext uri="{FF2B5EF4-FFF2-40B4-BE49-F238E27FC236}">
                <a16:creationId xmlns:a16="http://schemas.microsoft.com/office/drawing/2014/main" id="{384B2D2E-3EAB-5B19-3853-F7C571CE0569}"/>
              </a:ext>
            </a:extLst>
          </p:cNvPr>
          <p:cNvSpPr/>
          <p:nvPr/>
        </p:nvSpPr>
        <p:spPr>
          <a:xfrm rot="5400000">
            <a:off x="7729608" y="3374583"/>
            <a:ext cx="1224137" cy="338554"/>
          </a:xfrm>
          <a:prstGeom prst="rect">
            <a:avLst/>
          </a:prstGeom>
          <a:solidFill>
            <a:srgbClr val="E8E8E7"/>
          </a:solidFill>
          <a:ln w="28575">
            <a:solidFill>
              <a:srgbClr val="00407A"/>
            </a:solidFill>
          </a:ln>
        </p:spPr>
        <p:txBody>
          <a:bodyPr wrap="square">
            <a:spAutoFit/>
          </a:bodyPr>
          <a:lstStyle/>
          <a:p>
            <a:pPr algn="ctr"/>
            <a:r>
              <a:rPr lang="de-DE" sz="1600" b="1" dirty="0">
                <a:solidFill>
                  <a:srgbClr val="00407A"/>
                </a:solidFill>
                <a:latin typeface="UB Scala Sans" panose="02000503050000020003" pitchFamily="2" charset="0"/>
                <a:ea typeface="Calibri" panose="020F0502020204030204" pitchFamily="34" charset="0"/>
                <a:cs typeface="Calibri" panose="020F0502020204030204" pitchFamily="34" charset="0"/>
              </a:rPr>
              <a:t>BACHELOR</a:t>
            </a:r>
          </a:p>
        </p:txBody>
      </p:sp>
      <p:sp>
        <p:nvSpPr>
          <p:cNvPr id="21" name="Freeform: Shape 45">
            <a:extLst>
              <a:ext uri="{FF2B5EF4-FFF2-40B4-BE49-F238E27FC236}">
                <a16:creationId xmlns:a16="http://schemas.microsoft.com/office/drawing/2014/main" id="{772C6F3F-6155-C4F6-28D6-4F6F698FF596}"/>
              </a:ext>
            </a:extLst>
          </p:cNvPr>
          <p:cNvSpPr/>
          <p:nvPr/>
        </p:nvSpPr>
        <p:spPr>
          <a:xfrm>
            <a:off x="5200031"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00407A"/>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Wirtschafts-informatik</a:t>
            </a:r>
          </a:p>
        </p:txBody>
      </p:sp>
      <p:sp>
        <p:nvSpPr>
          <p:cNvPr id="22" name="Freeform: Shape 46">
            <a:extLst>
              <a:ext uri="{FF2B5EF4-FFF2-40B4-BE49-F238E27FC236}">
                <a16:creationId xmlns:a16="http://schemas.microsoft.com/office/drawing/2014/main" id="{82CD4EFC-45D8-B4EA-2655-34A4C717C96F}"/>
              </a:ext>
            </a:extLst>
          </p:cNvPr>
          <p:cNvSpPr/>
          <p:nvPr/>
        </p:nvSpPr>
        <p:spPr>
          <a:xfrm>
            <a:off x="6166787"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no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00407A"/>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Virtueller Studiengang Wirtschafts-informatik</a:t>
            </a:r>
          </a:p>
        </p:txBody>
      </p:sp>
      <p:sp>
        <p:nvSpPr>
          <p:cNvPr id="23" name="Freeform: Shape 49">
            <a:extLst>
              <a:ext uri="{FF2B5EF4-FFF2-40B4-BE49-F238E27FC236}">
                <a16:creationId xmlns:a16="http://schemas.microsoft.com/office/drawing/2014/main" id="{C4596069-2E03-3928-53DB-7C3C7D7E9AFB}"/>
              </a:ext>
            </a:extLst>
          </p:cNvPr>
          <p:cNvSpPr/>
          <p:nvPr/>
        </p:nvSpPr>
        <p:spPr>
          <a:xfrm>
            <a:off x="7131587"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00407A"/>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International Information Systems Management</a:t>
            </a:r>
          </a:p>
        </p:txBody>
      </p:sp>
      <p:sp>
        <p:nvSpPr>
          <p:cNvPr id="24" name="Freeform: Shape 73">
            <a:extLst>
              <a:ext uri="{FF2B5EF4-FFF2-40B4-BE49-F238E27FC236}">
                <a16:creationId xmlns:a16="http://schemas.microsoft.com/office/drawing/2014/main" id="{AC0DCDE0-59E4-52AD-B182-967F3B9BD65E}"/>
              </a:ext>
            </a:extLst>
          </p:cNvPr>
          <p:cNvSpPr/>
          <p:nvPr/>
        </p:nvSpPr>
        <p:spPr>
          <a:xfrm>
            <a:off x="7132558" y="2676477"/>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BBCEE2"/>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International Information Systems Management</a:t>
            </a:r>
          </a:p>
        </p:txBody>
      </p:sp>
      <p:grpSp>
        <p:nvGrpSpPr>
          <p:cNvPr id="25" name="Gruppieren 24">
            <a:extLst>
              <a:ext uri="{FF2B5EF4-FFF2-40B4-BE49-F238E27FC236}">
                <a16:creationId xmlns:a16="http://schemas.microsoft.com/office/drawing/2014/main" id="{F852472E-335D-4AD0-90EE-47F45AE3A700}"/>
              </a:ext>
            </a:extLst>
          </p:cNvPr>
          <p:cNvGrpSpPr/>
          <p:nvPr/>
        </p:nvGrpSpPr>
        <p:grpSpPr>
          <a:xfrm>
            <a:off x="5201987" y="2676477"/>
            <a:ext cx="1864959" cy="1483033"/>
            <a:chOff x="5090470" y="2676477"/>
            <a:chExt cx="1864959" cy="1483033"/>
          </a:xfrm>
        </p:grpSpPr>
        <p:sp>
          <p:nvSpPr>
            <p:cNvPr id="26" name="Freeform: Shape 72">
              <a:extLst>
                <a:ext uri="{FF2B5EF4-FFF2-40B4-BE49-F238E27FC236}">
                  <a16:creationId xmlns:a16="http://schemas.microsoft.com/office/drawing/2014/main" id="{6C1F6724-8AC2-1698-FFC3-52EB06942FC3}"/>
                </a:ext>
              </a:extLst>
            </p:cNvPr>
            <p:cNvSpPr/>
            <p:nvPr/>
          </p:nvSpPr>
          <p:spPr>
            <a:xfrm>
              <a:off x="5090470" y="2676477"/>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BBCEE2"/>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Wirtschafts-informatik</a:t>
              </a:r>
            </a:p>
          </p:txBody>
        </p:sp>
        <p:sp>
          <p:nvSpPr>
            <p:cNvPr id="27" name="Freeform: Shape 1">
              <a:extLst>
                <a:ext uri="{FF2B5EF4-FFF2-40B4-BE49-F238E27FC236}">
                  <a16:creationId xmlns:a16="http://schemas.microsoft.com/office/drawing/2014/main" id="{DED0BC7E-7961-A19B-785F-ECA00A6D0FC1}"/>
                </a:ext>
              </a:extLst>
            </p:cNvPr>
            <p:cNvSpPr/>
            <p:nvPr/>
          </p:nvSpPr>
          <p:spPr>
            <a:xfrm>
              <a:off x="6055429" y="2676477"/>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no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alpha val="50000"/>
                  </a:srgbClr>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alpha val="50000"/>
                    </a:srgbClr>
                  </a:solidFill>
                  <a:effectLst/>
                  <a:uLnTx/>
                  <a:uFillTx/>
                  <a:latin typeface="UB Scala Sans" panose="02000503050000020003" pitchFamily="2"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alpha val="50000"/>
                  </a:srgbClr>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alpha val="50000"/>
                    </a:srgbClr>
                  </a:solidFill>
                  <a:effectLst/>
                  <a:uLnTx/>
                  <a:uFillTx/>
                  <a:latin typeface="UB Scala Sans" panose="02000503050000020003" pitchFamily="2" charset="0"/>
                </a:rPr>
                <a:t>Studium </a:t>
              </a:r>
              <a:r>
                <a:rPr kumimoji="0" lang="de-DE" sz="1200" i="0" u="none" strike="noStrike" kern="1200" cap="none" spc="0" normalizeH="0" baseline="0" noProof="0" dirty="0">
                  <a:ln>
                    <a:noFill/>
                  </a:ln>
                  <a:solidFill>
                    <a:srgbClr val="00407A">
                      <a:alpha val="50000"/>
                    </a:srgbClr>
                  </a:solidFill>
                  <a:effectLst/>
                  <a:uLnTx/>
                  <a:uFillTx/>
                  <a:latin typeface="UB Scala Sans" panose="02000503050000020003" pitchFamily="2" charset="0"/>
                </a:rPr>
                <a:t>&amp; </a:t>
              </a:r>
              <a:r>
                <a:rPr kumimoji="0" lang="de-DE" sz="1200" b="1" i="0" u="none" strike="noStrike" kern="1200" cap="none" spc="0" normalizeH="0" baseline="0" noProof="0" dirty="0">
                  <a:ln>
                    <a:noFill/>
                  </a:ln>
                  <a:solidFill>
                    <a:srgbClr val="00407A">
                      <a:alpha val="50000"/>
                    </a:srgbClr>
                  </a:solidFill>
                  <a:effectLst/>
                  <a:uLnTx/>
                  <a:uFillTx/>
                  <a:latin typeface="UB Scala Sans" panose="02000503050000020003" pitchFamily="2" charset="0"/>
                </a:rPr>
                <a:t>berufliche Qualifikation</a:t>
              </a:r>
            </a:p>
          </p:txBody>
        </p:sp>
      </p:grpSp>
      <p:sp>
        <p:nvSpPr>
          <p:cNvPr id="29" name="Freeform: Shape 44">
            <a:extLst>
              <a:ext uri="{FF2B5EF4-FFF2-40B4-BE49-F238E27FC236}">
                <a16:creationId xmlns:a16="http://schemas.microsoft.com/office/drawing/2014/main" id="{D50A5E96-B473-E7A8-E58C-933381DABCB9}"/>
              </a:ext>
            </a:extLst>
          </p:cNvPr>
          <p:cNvSpPr/>
          <p:nvPr/>
        </p:nvSpPr>
        <p:spPr>
          <a:xfrm>
            <a:off x="4171116"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E7434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algn="ctr">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Interaction Research &amp; Design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ndParaRPr>
          </a:p>
        </p:txBody>
      </p:sp>
      <p:sp>
        <p:nvSpPr>
          <p:cNvPr id="30" name="Freeform: Shape 70">
            <a:extLst>
              <a:ext uri="{FF2B5EF4-FFF2-40B4-BE49-F238E27FC236}">
                <a16:creationId xmlns:a16="http://schemas.microsoft.com/office/drawing/2014/main" id="{653DBDDB-6F3B-8BD6-D1B6-C5FEE1C36C35}"/>
              </a:ext>
            </a:extLst>
          </p:cNvPr>
          <p:cNvSpPr/>
          <p:nvPr/>
        </p:nvSpPr>
        <p:spPr>
          <a:xfrm>
            <a:off x="1282710" y="2676475"/>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FF948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Angewandte Informatik</a:t>
            </a:r>
          </a:p>
        </p:txBody>
      </p:sp>
      <p:sp>
        <p:nvSpPr>
          <p:cNvPr id="32" name="Freeform: Shape 43">
            <a:extLst>
              <a:ext uri="{FF2B5EF4-FFF2-40B4-BE49-F238E27FC236}">
                <a16:creationId xmlns:a16="http://schemas.microsoft.com/office/drawing/2014/main" id="{A5A2D791-F84C-EFBB-1A0E-47587538B03C}"/>
              </a:ext>
            </a:extLst>
          </p:cNvPr>
          <p:cNvSpPr/>
          <p:nvPr/>
        </p:nvSpPr>
        <p:spPr>
          <a:xfrm>
            <a:off x="3208314"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E7434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Computing </a:t>
            </a:r>
            <a:b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b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in </a:t>
            </a:r>
            <a:r>
              <a:rPr kumimoji="0" lang="de-DE" sz="1200" b="1"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the</a:t>
            </a: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 </a:t>
            </a:r>
            <a:r>
              <a:rPr kumimoji="0" lang="de-DE" sz="1200" b="1"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Humanities</a:t>
            </a:r>
            <a:endPar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p:txBody>
      </p:sp>
      <p:sp>
        <p:nvSpPr>
          <p:cNvPr id="33" name="Freeform: Shape 70">
            <a:extLst>
              <a:ext uri="{FF2B5EF4-FFF2-40B4-BE49-F238E27FC236}">
                <a16:creationId xmlns:a16="http://schemas.microsoft.com/office/drawing/2014/main" id="{A06096E2-0072-1001-E648-8F3C1872D3CA}"/>
              </a:ext>
            </a:extLst>
          </p:cNvPr>
          <p:cNvSpPr/>
          <p:nvPr/>
        </p:nvSpPr>
        <p:spPr>
          <a:xfrm>
            <a:off x="2245512" y="2676475"/>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FF948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57D"/>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57D"/>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57D"/>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57D"/>
                </a:solidFill>
                <a:effectLst/>
                <a:uLnTx/>
                <a:uFillTx/>
                <a:latin typeface="UB Scala Sans" panose="02000503050000020003" pitchFamily="2" charset="0"/>
              </a:rPr>
              <a:t>Künstliche Intelligenz &amp; Data Science</a:t>
            </a:r>
          </a:p>
        </p:txBody>
      </p:sp>
      <p:sp>
        <p:nvSpPr>
          <p:cNvPr id="34" name="Freihandform: Form 33">
            <a:extLst>
              <a:ext uri="{FF2B5EF4-FFF2-40B4-BE49-F238E27FC236}">
                <a16:creationId xmlns:a16="http://schemas.microsoft.com/office/drawing/2014/main" id="{B3C1518B-8C2A-2773-063A-2263E1198F60}"/>
              </a:ext>
            </a:extLst>
          </p:cNvPr>
          <p:cNvSpPr/>
          <p:nvPr/>
        </p:nvSpPr>
        <p:spPr>
          <a:xfrm>
            <a:off x="3215679" y="2676474"/>
            <a:ext cx="1862802" cy="1483034"/>
          </a:xfrm>
          <a:custGeom>
            <a:avLst/>
            <a:gdLst>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899698 w 1862802"/>
              <a:gd name="connsiteY23" fmla="*/ 1483033 h 1483034"/>
              <a:gd name="connsiteX24" fmla="*/ 897130 w 1862802"/>
              <a:gd name="connsiteY24" fmla="*/ 1481569 h 1483034"/>
              <a:gd name="connsiteX25" fmla="*/ 897130 w 1862802"/>
              <a:gd name="connsiteY25" fmla="*/ 1483033 h 1483034"/>
              <a:gd name="connsiteX26" fmla="*/ 613 w 1862802"/>
              <a:gd name="connsiteY26" fmla="*/ 1483033 h 1483034"/>
              <a:gd name="connsiteX27" fmla="*/ 613 w 1862802"/>
              <a:gd name="connsiteY27" fmla="*/ 1482684 h 1483034"/>
              <a:gd name="connsiteX28" fmla="*/ 0 w 1862802"/>
              <a:gd name="connsiteY28" fmla="*/ 1483033 h 1483034"/>
              <a:gd name="connsiteX29" fmla="*/ 0 w 1862802"/>
              <a:gd name="connsiteY29" fmla="*/ 1331528 h 1483034"/>
              <a:gd name="connsiteX30" fmla="*/ 0 w 1862802"/>
              <a:gd name="connsiteY30" fmla="*/ 464062 h 1483034"/>
              <a:gd name="connsiteX31" fmla="*/ 0 w 1862802"/>
              <a:gd name="connsiteY31" fmla="*/ 312557 h 1483034"/>
              <a:gd name="connsiteX32" fmla="*/ 446 w 1862802"/>
              <a:gd name="connsiteY32" fmla="*/ 312922 h 1483034"/>
              <a:gd name="connsiteX33" fmla="*/ 446 w 1862802"/>
              <a:gd name="connsiteY33" fmla="*/ 257642 h 1483034"/>
              <a:gd name="connsiteX34" fmla="*/ 1950 w 1862802"/>
              <a:gd name="connsiteY34" fmla="*/ 257642 h 1483034"/>
              <a:gd name="connsiteX35" fmla="*/ 1050 w 1862802"/>
              <a:gd name="connsiteY35" fmla="*/ 255476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899698 w 1862802"/>
              <a:gd name="connsiteY23" fmla="*/ 1483033 h 1483034"/>
              <a:gd name="connsiteX24" fmla="*/ 897130 w 1862802"/>
              <a:gd name="connsiteY24" fmla="*/ 1481569 h 1483034"/>
              <a:gd name="connsiteX25" fmla="*/ 613 w 1862802"/>
              <a:gd name="connsiteY25" fmla="*/ 1483033 h 1483034"/>
              <a:gd name="connsiteX26" fmla="*/ 613 w 1862802"/>
              <a:gd name="connsiteY26" fmla="*/ 1482684 h 1483034"/>
              <a:gd name="connsiteX27" fmla="*/ 0 w 1862802"/>
              <a:gd name="connsiteY27" fmla="*/ 1483033 h 1483034"/>
              <a:gd name="connsiteX28" fmla="*/ 0 w 1862802"/>
              <a:gd name="connsiteY28" fmla="*/ 1331528 h 1483034"/>
              <a:gd name="connsiteX29" fmla="*/ 0 w 1862802"/>
              <a:gd name="connsiteY29" fmla="*/ 464062 h 1483034"/>
              <a:gd name="connsiteX30" fmla="*/ 0 w 1862802"/>
              <a:gd name="connsiteY30" fmla="*/ 312557 h 1483034"/>
              <a:gd name="connsiteX31" fmla="*/ 446 w 1862802"/>
              <a:gd name="connsiteY31" fmla="*/ 312922 h 1483034"/>
              <a:gd name="connsiteX32" fmla="*/ 446 w 1862802"/>
              <a:gd name="connsiteY32" fmla="*/ 257642 h 1483034"/>
              <a:gd name="connsiteX33" fmla="*/ 1950 w 1862802"/>
              <a:gd name="connsiteY33" fmla="*/ 257642 h 1483034"/>
              <a:gd name="connsiteX34" fmla="*/ 1050 w 1862802"/>
              <a:gd name="connsiteY34" fmla="*/ 255476 h 1483034"/>
              <a:gd name="connsiteX35" fmla="*/ 450223 w 1862802"/>
              <a:gd name="connsiteY35"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899698 w 1862802"/>
              <a:gd name="connsiteY23" fmla="*/ 1483033 h 1483034"/>
              <a:gd name="connsiteX24" fmla="*/ 613 w 1862802"/>
              <a:gd name="connsiteY24" fmla="*/ 1483033 h 1483034"/>
              <a:gd name="connsiteX25" fmla="*/ 613 w 1862802"/>
              <a:gd name="connsiteY25" fmla="*/ 1482684 h 1483034"/>
              <a:gd name="connsiteX26" fmla="*/ 0 w 1862802"/>
              <a:gd name="connsiteY26" fmla="*/ 1483033 h 1483034"/>
              <a:gd name="connsiteX27" fmla="*/ 0 w 1862802"/>
              <a:gd name="connsiteY27" fmla="*/ 1331528 h 1483034"/>
              <a:gd name="connsiteX28" fmla="*/ 0 w 1862802"/>
              <a:gd name="connsiteY28" fmla="*/ 464062 h 1483034"/>
              <a:gd name="connsiteX29" fmla="*/ 0 w 1862802"/>
              <a:gd name="connsiteY29" fmla="*/ 312557 h 1483034"/>
              <a:gd name="connsiteX30" fmla="*/ 446 w 1862802"/>
              <a:gd name="connsiteY30" fmla="*/ 312922 h 1483034"/>
              <a:gd name="connsiteX31" fmla="*/ 446 w 1862802"/>
              <a:gd name="connsiteY31" fmla="*/ 257642 h 1483034"/>
              <a:gd name="connsiteX32" fmla="*/ 1950 w 1862802"/>
              <a:gd name="connsiteY32" fmla="*/ 257642 h 1483034"/>
              <a:gd name="connsiteX33" fmla="*/ 1050 w 1862802"/>
              <a:gd name="connsiteY33" fmla="*/ 255476 h 1483034"/>
              <a:gd name="connsiteX34" fmla="*/ 450223 w 1862802"/>
              <a:gd name="connsiteY34"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613 w 1862802"/>
              <a:gd name="connsiteY23" fmla="*/ 1483033 h 1483034"/>
              <a:gd name="connsiteX24" fmla="*/ 613 w 1862802"/>
              <a:gd name="connsiteY24" fmla="*/ 1482684 h 1483034"/>
              <a:gd name="connsiteX25" fmla="*/ 0 w 1862802"/>
              <a:gd name="connsiteY25" fmla="*/ 1483033 h 1483034"/>
              <a:gd name="connsiteX26" fmla="*/ 0 w 1862802"/>
              <a:gd name="connsiteY26" fmla="*/ 1331528 h 1483034"/>
              <a:gd name="connsiteX27" fmla="*/ 0 w 1862802"/>
              <a:gd name="connsiteY27" fmla="*/ 464062 h 1483034"/>
              <a:gd name="connsiteX28" fmla="*/ 0 w 1862802"/>
              <a:gd name="connsiteY28" fmla="*/ 312557 h 1483034"/>
              <a:gd name="connsiteX29" fmla="*/ 446 w 1862802"/>
              <a:gd name="connsiteY29" fmla="*/ 312922 h 1483034"/>
              <a:gd name="connsiteX30" fmla="*/ 446 w 1862802"/>
              <a:gd name="connsiteY30" fmla="*/ 257642 h 1483034"/>
              <a:gd name="connsiteX31" fmla="*/ 1950 w 1862802"/>
              <a:gd name="connsiteY31" fmla="*/ 257642 h 1483034"/>
              <a:gd name="connsiteX32" fmla="*/ 1050 w 1862802"/>
              <a:gd name="connsiteY32" fmla="*/ 255476 h 1483034"/>
              <a:gd name="connsiteX33" fmla="*/ 450223 w 1862802"/>
              <a:gd name="connsiteY33"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613 w 1862802"/>
              <a:gd name="connsiteY22" fmla="*/ 1483033 h 1483034"/>
              <a:gd name="connsiteX23" fmla="*/ 613 w 1862802"/>
              <a:gd name="connsiteY23" fmla="*/ 1482684 h 1483034"/>
              <a:gd name="connsiteX24" fmla="*/ 0 w 1862802"/>
              <a:gd name="connsiteY24" fmla="*/ 1483033 h 1483034"/>
              <a:gd name="connsiteX25" fmla="*/ 0 w 1862802"/>
              <a:gd name="connsiteY25" fmla="*/ 1331528 h 1483034"/>
              <a:gd name="connsiteX26" fmla="*/ 0 w 1862802"/>
              <a:gd name="connsiteY26" fmla="*/ 464062 h 1483034"/>
              <a:gd name="connsiteX27" fmla="*/ 0 w 1862802"/>
              <a:gd name="connsiteY27" fmla="*/ 312557 h 1483034"/>
              <a:gd name="connsiteX28" fmla="*/ 446 w 1862802"/>
              <a:gd name="connsiteY28" fmla="*/ 312922 h 1483034"/>
              <a:gd name="connsiteX29" fmla="*/ 446 w 1862802"/>
              <a:gd name="connsiteY29" fmla="*/ 257642 h 1483034"/>
              <a:gd name="connsiteX30" fmla="*/ 1950 w 1862802"/>
              <a:gd name="connsiteY30" fmla="*/ 257642 h 1483034"/>
              <a:gd name="connsiteX31" fmla="*/ 1050 w 1862802"/>
              <a:gd name="connsiteY31" fmla="*/ 255476 h 1483034"/>
              <a:gd name="connsiteX32" fmla="*/ 450223 w 1862802"/>
              <a:gd name="connsiteY32"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613 w 1862802"/>
              <a:gd name="connsiteY21" fmla="*/ 1483033 h 1483034"/>
              <a:gd name="connsiteX22" fmla="*/ 613 w 1862802"/>
              <a:gd name="connsiteY22" fmla="*/ 1482684 h 1483034"/>
              <a:gd name="connsiteX23" fmla="*/ 0 w 1862802"/>
              <a:gd name="connsiteY23" fmla="*/ 1483033 h 1483034"/>
              <a:gd name="connsiteX24" fmla="*/ 0 w 1862802"/>
              <a:gd name="connsiteY24" fmla="*/ 1331528 h 1483034"/>
              <a:gd name="connsiteX25" fmla="*/ 0 w 1862802"/>
              <a:gd name="connsiteY25" fmla="*/ 464062 h 1483034"/>
              <a:gd name="connsiteX26" fmla="*/ 0 w 1862802"/>
              <a:gd name="connsiteY26" fmla="*/ 312557 h 1483034"/>
              <a:gd name="connsiteX27" fmla="*/ 446 w 1862802"/>
              <a:gd name="connsiteY27" fmla="*/ 312922 h 1483034"/>
              <a:gd name="connsiteX28" fmla="*/ 446 w 1862802"/>
              <a:gd name="connsiteY28" fmla="*/ 257642 h 1483034"/>
              <a:gd name="connsiteX29" fmla="*/ 1950 w 1862802"/>
              <a:gd name="connsiteY29" fmla="*/ 257642 h 1483034"/>
              <a:gd name="connsiteX30" fmla="*/ 1050 w 1862802"/>
              <a:gd name="connsiteY30" fmla="*/ 255476 h 1483034"/>
              <a:gd name="connsiteX31" fmla="*/ 450223 w 1862802"/>
              <a:gd name="connsiteY31"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613 w 1862802"/>
              <a:gd name="connsiteY20" fmla="*/ 1483033 h 1483034"/>
              <a:gd name="connsiteX21" fmla="*/ 613 w 1862802"/>
              <a:gd name="connsiteY21" fmla="*/ 1482684 h 1483034"/>
              <a:gd name="connsiteX22" fmla="*/ 0 w 1862802"/>
              <a:gd name="connsiteY22" fmla="*/ 1483033 h 1483034"/>
              <a:gd name="connsiteX23" fmla="*/ 0 w 1862802"/>
              <a:gd name="connsiteY23" fmla="*/ 1331528 h 1483034"/>
              <a:gd name="connsiteX24" fmla="*/ 0 w 1862802"/>
              <a:gd name="connsiteY24" fmla="*/ 464062 h 1483034"/>
              <a:gd name="connsiteX25" fmla="*/ 0 w 1862802"/>
              <a:gd name="connsiteY25" fmla="*/ 312557 h 1483034"/>
              <a:gd name="connsiteX26" fmla="*/ 446 w 1862802"/>
              <a:gd name="connsiteY26" fmla="*/ 312922 h 1483034"/>
              <a:gd name="connsiteX27" fmla="*/ 446 w 1862802"/>
              <a:gd name="connsiteY27" fmla="*/ 257642 h 1483034"/>
              <a:gd name="connsiteX28" fmla="*/ 1950 w 1862802"/>
              <a:gd name="connsiteY28" fmla="*/ 257642 h 1483034"/>
              <a:gd name="connsiteX29" fmla="*/ 1050 w 1862802"/>
              <a:gd name="connsiteY29" fmla="*/ 255476 h 1483034"/>
              <a:gd name="connsiteX30" fmla="*/ 450223 w 1862802"/>
              <a:gd name="connsiteY30"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613 w 1862802"/>
              <a:gd name="connsiteY19" fmla="*/ 1483033 h 1483034"/>
              <a:gd name="connsiteX20" fmla="*/ 613 w 1862802"/>
              <a:gd name="connsiteY20" fmla="*/ 1482684 h 1483034"/>
              <a:gd name="connsiteX21" fmla="*/ 0 w 1862802"/>
              <a:gd name="connsiteY21" fmla="*/ 1483033 h 1483034"/>
              <a:gd name="connsiteX22" fmla="*/ 0 w 1862802"/>
              <a:gd name="connsiteY22" fmla="*/ 1331528 h 1483034"/>
              <a:gd name="connsiteX23" fmla="*/ 0 w 1862802"/>
              <a:gd name="connsiteY23" fmla="*/ 464062 h 1483034"/>
              <a:gd name="connsiteX24" fmla="*/ 0 w 1862802"/>
              <a:gd name="connsiteY24" fmla="*/ 312557 h 1483034"/>
              <a:gd name="connsiteX25" fmla="*/ 446 w 1862802"/>
              <a:gd name="connsiteY25" fmla="*/ 312922 h 1483034"/>
              <a:gd name="connsiteX26" fmla="*/ 446 w 1862802"/>
              <a:gd name="connsiteY26" fmla="*/ 257642 h 1483034"/>
              <a:gd name="connsiteX27" fmla="*/ 1950 w 1862802"/>
              <a:gd name="connsiteY27" fmla="*/ 257642 h 1483034"/>
              <a:gd name="connsiteX28" fmla="*/ 1050 w 1862802"/>
              <a:gd name="connsiteY28" fmla="*/ 255476 h 1483034"/>
              <a:gd name="connsiteX29" fmla="*/ 450223 w 1862802"/>
              <a:gd name="connsiteY29"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613 w 1862802"/>
              <a:gd name="connsiteY18" fmla="*/ 1483033 h 1483034"/>
              <a:gd name="connsiteX19" fmla="*/ 613 w 1862802"/>
              <a:gd name="connsiteY19" fmla="*/ 1482684 h 1483034"/>
              <a:gd name="connsiteX20" fmla="*/ 0 w 1862802"/>
              <a:gd name="connsiteY20" fmla="*/ 1483033 h 1483034"/>
              <a:gd name="connsiteX21" fmla="*/ 0 w 1862802"/>
              <a:gd name="connsiteY21" fmla="*/ 1331528 h 1483034"/>
              <a:gd name="connsiteX22" fmla="*/ 0 w 1862802"/>
              <a:gd name="connsiteY22" fmla="*/ 464062 h 1483034"/>
              <a:gd name="connsiteX23" fmla="*/ 0 w 1862802"/>
              <a:gd name="connsiteY23" fmla="*/ 312557 h 1483034"/>
              <a:gd name="connsiteX24" fmla="*/ 446 w 1862802"/>
              <a:gd name="connsiteY24" fmla="*/ 312922 h 1483034"/>
              <a:gd name="connsiteX25" fmla="*/ 446 w 1862802"/>
              <a:gd name="connsiteY25" fmla="*/ 257642 h 1483034"/>
              <a:gd name="connsiteX26" fmla="*/ 1950 w 1862802"/>
              <a:gd name="connsiteY26" fmla="*/ 257642 h 1483034"/>
              <a:gd name="connsiteX27" fmla="*/ 1050 w 1862802"/>
              <a:gd name="connsiteY27" fmla="*/ 255476 h 1483034"/>
              <a:gd name="connsiteX28" fmla="*/ 450223 w 1862802"/>
              <a:gd name="connsiteY28"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483034 h 1483034"/>
              <a:gd name="connsiteX15" fmla="*/ 1859932 w 1862802"/>
              <a:gd name="connsiteY15" fmla="*/ 1481570 h 1483034"/>
              <a:gd name="connsiteX16" fmla="*/ 1859932 w 1862802"/>
              <a:gd name="connsiteY16" fmla="*/ 1483034 h 1483034"/>
              <a:gd name="connsiteX17" fmla="*/ 613 w 1862802"/>
              <a:gd name="connsiteY17" fmla="*/ 1483033 h 1483034"/>
              <a:gd name="connsiteX18" fmla="*/ 613 w 1862802"/>
              <a:gd name="connsiteY18" fmla="*/ 1482684 h 1483034"/>
              <a:gd name="connsiteX19" fmla="*/ 0 w 1862802"/>
              <a:gd name="connsiteY19" fmla="*/ 1483033 h 1483034"/>
              <a:gd name="connsiteX20" fmla="*/ 0 w 1862802"/>
              <a:gd name="connsiteY20" fmla="*/ 1331528 h 1483034"/>
              <a:gd name="connsiteX21" fmla="*/ 0 w 1862802"/>
              <a:gd name="connsiteY21" fmla="*/ 464062 h 1483034"/>
              <a:gd name="connsiteX22" fmla="*/ 0 w 1862802"/>
              <a:gd name="connsiteY22" fmla="*/ 312557 h 1483034"/>
              <a:gd name="connsiteX23" fmla="*/ 446 w 1862802"/>
              <a:gd name="connsiteY23" fmla="*/ 312922 h 1483034"/>
              <a:gd name="connsiteX24" fmla="*/ 446 w 1862802"/>
              <a:gd name="connsiteY24" fmla="*/ 257642 h 1483034"/>
              <a:gd name="connsiteX25" fmla="*/ 1950 w 1862802"/>
              <a:gd name="connsiteY25" fmla="*/ 257642 h 1483034"/>
              <a:gd name="connsiteX26" fmla="*/ 1050 w 1862802"/>
              <a:gd name="connsiteY26" fmla="*/ 255476 h 1483034"/>
              <a:gd name="connsiteX27" fmla="*/ 450223 w 1862802"/>
              <a:gd name="connsiteY27"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483034 h 1483034"/>
              <a:gd name="connsiteX14" fmla="*/ 1859932 w 1862802"/>
              <a:gd name="connsiteY14" fmla="*/ 1481570 h 1483034"/>
              <a:gd name="connsiteX15" fmla="*/ 1859932 w 1862802"/>
              <a:gd name="connsiteY15" fmla="*/ 1483034 h 1483034"/>
              <a:gd name="connsiteX16" fmla="*/ 613 w 1862802"/>
              <a:gd name="connsiteY16" fmla="*/ 1483033 h 1483034"/>
              <a:gd name="connsiteX17" fmla="*/ 613 w 1862802"/>
              <a:gd name="connsiteY17" fmla="*/ 1482684 h 1483034"/>
              <a:gd name="connsiteX18" fmla="*/ 0 w 1862802"/>
              <a:gd name="connsiteY18" fmla="*/ 1483033 h 1483034"/>
              <a:gd name="connsiteX19" fmla="*/ 0 w 1862802"/>
              <a:gd name="connsiteY19" fmla="*/ 1331528 h 1483034"/>
              <a:gd name="connsiteX20" fmla="*/ 0 w 1862802"/>
              <a:gd name="connsiteY20" fmla="*/ 464062 h 1483034"/>
              <a:gd name="connsiteX21" fmla="*/ 0 w 1862802"/>
              <a:gd name="connsiteY21" fmla="*/ 312557 h 1483034"/>
              <a:gd name="connsiteX22" fmla="*/ 446 w 1862802"/>
              <a:gd name="connsiteY22" fmla="*/ 312922 h 1483034"/>
              <a:gd name="connsiteX23" fmla="*/ 446 w 1862802"/>
              <a:gd name="connsiteY23" fmla="*/ 257642 h 1483034"/>
              <a:gd name="connsiteX24" fmla="*/ 1950 w 1862802"/>
              <a:gd name="connsiteY24" fmla="*/ 257642 h 1483034"/>
              <a:gd name="connsiteX25" fmla="*/ 1050 w 1862802"/>
              <a:gd name="connsiteY25" fmla="*/ 255476 h 1483034"/>
              <a:gd name="connsiteX26" fmla="*/ 450223 w 1862802"/>
              <a:gd name="connsiteY26"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1144851 h 1483034"/>
              <a:gd name="connsiteX12" fmla="*/ 1862501 w 1862802"/>
              <a:gd name="connsiteY12" fmla="*/ 1483034 h 1483034"/>
              <a:gd name="connsiteX13" fmla="*/ 1859932 w 1862802"/>
              <a:gd name="connsiteY13" fmla="*/ 1481570 h 1483034"/>
              <a:gd name="connsiteX14" fmla="*/ 1859932 w 1862802"/>
              <a:gd name="connsiteY14" fmla="*/ 1483034 h 1483034"/>
              <a:gd name="connsiteX15" fmla="*/ 613 w 1862802"/>
              <a:gd name="connsiteY15" fmla="*/ 1483033 h 1483034"/>
              <a:gd name="connsiteX16" fmla="*/ 613 w 1862802"/>
              <a:gd name="connsiteY16" fmla="*/ 1482684 h 1483034"/>
              <a:gd name="connsiteX17" fmla="*/ 0 w 1862802"/>
              <a:gd name="connsiteY17" fmla="*/ 1483033 h 1483034"/>
              <a:gd name="connsiteX18" fmla="*/ 0 w 1862802"/>
              <a:gd name="connsiteY18" fmla="*/ 1331528 h 1483034"/>
              <a:gd name="connsiteX19" fmla="*/ 0 w 1862802"/>
              <a:gd name="connsiteY19" fmla="*/ 464062 h 1483034"/>
              <a:gd name="connsiteX20" fmla="*/ 0 w 1862802"/>
              <a:gd name="connsiteY20" fmla="*/ 312557 h 1483034"/>
              <a:gd name="connsiteX21" fmla="*/ 446 w 1862802"/>
              <a:gd name="connsiteY21" fmla="*/ 312922 h 1483034"/>
              <a:gd name="connsiteX22" fmla="*/ 446 w 1862802"/>
              <a:gd name="connsiteY22" fmla="*/ 257642 h 1483034"/>
              <a:gd name="connsiteX23" fmla="*/ 1950 w 1862802"/>
              <a:gd name="connsiteY23" fmla="*/ 257642 h 1483034"/>
              <a:gd name="connsiteX24" fmla="*/ 1050 w 1862802"/>
              <a:gd name="connsiteY24" fmla="*/ 255476 h 1483034"/>
              <a:gd name="connsiteX25" fmla="*/ 450223 w 1862802"/>
              <a:gd name="connsiteY25"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501 w 1862802"/>
              <a:gd name="connsiteY11" fmla="*/ 1483034 h 1483034"/>
              <a:gd name="connsiteX12" fmla="*/ 1859932 w 1862802"/>
              <a:gd name="connsiteY12" fmla="*/ 1481570 h 1483034"/>
              <a:gd name="connsiteX13" fmla="*/ 1859932 w 1862802"/>
              <a:gd name="connsiteY13" fmla="*/ 1483034 h 1483034"/>
              <a:gd name="connsiteX14" fmla="*/ 613 w 1862802"/>
              <a:gd name="connsiteY14" fmla="*/ 1483033 h 1483034"/>
              <a:gd name="connsiteX15" fmla="*/ 613 w 1862802"/>
              <a:gd name="connsiteY15" fmla="*/ 1482684 h 1483034"/>
              <a:gd name="connsiteX16" fmla="*/ 0 w 1862802"/>
              <a:gd name="connsiteY16" fmla="*/ 1483033 h 1483034"/>
              <a:gd name="connsiteX17" fmla="*/ 0 w 1862802"/>
              <a:gd name="connsiteY17" fmla="*/ 1331528 h 1483034"/>
              <a:gd name="connsiteX18" fmla="*/ 0 w 1862802"/>
              <a:gd name="connsiteY18" fmla="*/ 464062 h 1483034"/>
              <a:gd name="connsiteX19" fmla="*/ 0 w 1862802"/>
              <a:gd name="connsiteY19" fmla="*/ 312557 h 1483034"/>
              <a:gd name="connsiteX20" fmla="*/ 446 w 1862802"/>
              <a:gd name="connsiteY20" fmla="*/ 312922 h 1483034"/>
              <a:gd name="connsiteX21" fmla="*/ 446 w 1862802"/>
              <a:gd name="connsiteY21" fmla="*/ 257642 h 1483034"/>
              <a:gd name="connsiteX22" fmla="*/ 1950 w 1862802"/>
              <a:gd name="connsiteY22" fmla="*/ 257642 h 1483034"/>
              <a:gd name="connsiteX23" fmla="*/ 1050 w 1862802"/>
              <a:gd name="connsiteY23" fmla="*/ 255476 h 1483034"/>
              <a:gd name="connsiteX24" fmla="*/ 450223 w 1862802"/>
              <a:gd name="connsiteY24"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1331528 h 1483034"/>
              <a:gd name="connsiteX17" fmla="*/ 0 w 1862802"/>
              <a:gd name="connsiteY17" fmla="*/ 464062 h 1483034"/>
              <a:gd name="connsiteX18" fmla="*/ 0 w 1862802"/>
              <a:gd name="connsiteY18" fmla="*/ 312557 h 1483034"/>
              <a:gd name="connsiteX19" fmla="*/ 446 w 1862802"/>
              <a:gd name="connsiteY19" fmla="*/ 312922 h 1483034"/>
              <a:gd name="connsiteX20" fmla="*/ 446 w 1862802"/>
              <a:gd name="connsiteY20" fmla="*/ 257642 h 1483034"/>
              <a:gd name="connsiteX21" fmla="*/ 1950 w 1862802"/>
              <a:gd name="connsiteY21" fmla="*/ 257642 h 1483034"/>
              <a:gd name="connsiteX22" fmla="*/ 1050 w 1862802"/>
              <a:gd name="connsiteY22" fmla="*/ 255476 h 1483034"/>
              <a:gd name="connsiteX23" fmla="*/ 450223 w 1862802"/>
              <a:gd name="connsiteY23"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464062 h 1483034"/>
              <a:gd name="connsiteX17" fmla="*/ 0 w 1862802"/>
              <a:gd name="connsiteY17" fmla="*/ 312557 h 1483034"/>
              <a:gd name="connsiteX18" fmla="*/ 446 w 1862802"/>
              <a:gd name="connsiteY18" fmla="*/ 312922 h 1483034"/>
              <a:gd name="connsiteX19" fmla="*/ 446 w 1862802"/>
              <a:gd name="connsiteY19" fmla="*/ 257642 h 1483034"/>
              <a:gd name="connsiteX20" fmla="*/ 1950 w 1862802"/>
              <a:gd name="connsiteY20" fmla="*/ 257642 h 1483034"/>
              <a:gd name="connsiteX21" fmla="*/ 1050 w 1862802"/>
              <a:gd name="connsiteY21" fmla="*/ 255476 h 1483034"/>
              <a:gd name="connsiteX22" fmla="*/ 450223 w 1862802"/>
              <a:gd name="connsiteY22"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312557 h 1483034"/>
              <a:gd name="connsiteX17" fmla="*/ 446 w 1862802"/>
              <a:gd name="connsiteY17" fmla="*/ 312922 h 1483034"/>
              <a:gd name="connsiteX18" fmla="*/ 446 w 1862802"/>
              <a:gd name="connsiteY18" fmla="*/ 257642 h 1483034"/>
              <a:gd name="connsiteX19" fmla="*/ 1950 w 1862802"/>
              <a:gd name="connsiteY19" fmla="*/ 257642 h 1483034"/>
              <a:gd name="connsiteX20" fmla="*/ 1050 w 1862802"/>
              <a:gd name="connsiteY20" fmla="*/ 255476 h 1483034"/>
              <a:gd name="connsiteX21" fmla="*/ 450223 w 1862802"/>
              <a:gd name="connsiteY21"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312557 h 1483034"/>
              <a:gd name="connsiteX17" fmla="*/ 446 w 1862802"/>
              <a:gd name="connsiteY17" fmla="*/ 257642 h 1483034"/>
              <a:gd name="connsiteX18" fmla="*/ 1950 w 1862802"/>
              <a:gd name="connsiteY18" fmla="*/ 257642 h 1483034"/>
              <a:gd name="connsiteX19" fmla="*/ 1050 w 1862802"/>
              <a:gd name="connsiteY19" fmla="*/ 255476 h 1483034"/>
              <a:gd name="connsiteX20" fmla="*/ 450223 w 1862802"/>
              <a:gd name="connsiteY20"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446 w 1862802"/>
              <a:gd name="connsiteY16" fmla="*/ 257642 h 1483034"/>
              <a:gd name="connsiteX17" fmla="*/ 1950 w 1862802"/>
              <a:gd name="connsiteY17" fmla="*/ 257642 h 1483034"/>
              <a:gd name="connsiteX18" fmla="*/ 1050 w 1862802"/>
              <a:gd name="connsiteY18" fmla="*/ 255476 h 1483034"/>
              <a:gd name="connsiteX19" fmla="*/ 450223 w 1862802"/>
              <a:gd name="connsiteY19" fmla="*/ 0 h 1483034"/>
              <a:gd name="connsiteX0" fmla="*/ 450223 w 1862802"/>
              <a:gd name="connsiteY0" fmla="*/ 0 h 1483034"/>
              <a:gd name="connsiteX1" fmla="*/ 512801 w 1862802"/>
              <a:gd name="connsiteY1" fmla="*/ 35593 h 1483034"/>
              <a:gd name="connsiteX2" fmla="*/ 907076 w 1862802"/>
              <a:gd name="connsiteY2" fmla="*/ 231938 h 1483034"/>
              <a:gd name="connsiteX3" fmla="*/ 1350223 w 1862802"/>
              <a:gd name="connsiteY3" fmla="*/ 35481 h 1483034"/>
              <a:gd name="connsiteX4" fmla="*/ 1350460 w 1862802"/>
              <a:gd name="connsiteY4" fmla="*/ 35586 h 1483034"/>
              <a:gd name="connsiteX5" fmla="*/ 1413025 w 1862802"/>
              <a:gd name="connsiteY5" fmla="*/ 1 h 1483034"/>
              <a:gd name="connsiteX6" fmla="*/ 1862197 w 1862802"/>
              <a:gd name="connsiteY6" fmla="*/ 255477 h 1483034"/>
              <a:gd name="connsiteX7" fmla="*/ 1861299 w 1862802"/>
              <a:gd name="connsiteY7" fmla="*/ 257643 h 1483034"/>
              <a:gd name="connsiteX8" fmla="*/ 1862802 w 1862802"/>
              <a:gd name="connsiteY8" fmla="*/ 257643 h 1483034"/>
              <a:gd name="connsiteX9" fmla="*/ 1862501 w 1862802"/>
              <a:gd name="connsiteY9" fmla="*/ 1483034 h 1483034"/>
              <a:gd name="connsiteX10" fmla="*/ 1859932 w 1862802"/>
              <a:gd name="connsiteY10" fmla="*/ 1481570 h 1483034"/>
              <a:gd name="connsiteX11" fmla="*/ 1859932 w 1862802"/>
              <a:gd name="connsiteY11" fmla="*/ 1483034 h 1483034"/>
              <a:gd name="connsiteX12" fmla="*/ 613 w 1862802"/>
              <a:gd name="connsiteY12" fmla="*/ 1483033 h 1483034"/>
              <a:gd name="connsiteX13" fmla="*/ 613 w 1862802"/>
              <a:gd name="connsiteY13" fmla="*/ 1482684 h 1483034"/>
              <a:gd name="connsiteX14" fmla="*/ 0 w 1862802"/>
              <a:gd name="connsiteY14" fmla="*/ 1483033 h 1483034"/>
              <a:gd name="connsiteX15" fmla="*/ 446 w 1862802"/>
              <a:gd name="connsiteY15" fmla="*/ 257642 h 1483034"/>
              <a:gd name="connsiteX16" fmla="*/ 1950 w 1862802"/>
              <a:gd name="connsiteY16" fmla="*/ 257642 h 1483034"/>
              <a:gd name="connsiteX17" fmla="*/ 1050 w 1862802"/>
              <a:gd name="connsiteY17" fmla="*/ 255476 h 1483034"/>
              <a:gd name="connsiteX18" fmla="*/ 450223 w 1862802"/>
              <a:gd name="connsiteY18" fmla="*/ 0 h 1483034"/>
              <a:gd name="connsiteX0" fmla="*/ 450223 w 1862802"/>
              <a:gd name="connsiteY0" fmla="*/ 0 h 1483034"/>
              <a:gd name="connsiteX1" fmla="*/ 907076 w 1862802"/>
              <a:gd name="connsiteY1" fmla="*/ 231938 h 1483034"/>
              <a:gd name="connsiteX2" fmla="*/ 1350223 w 1862802"/>
              <a:gd name="connsiteY2" fmla="*/ 35481 h 1483034"/>
              <a:gd name="connsiteX3" fmla="*/ 1350460 w 1862802"/>
              <a:gd name="connsiteY3" fmla="*/ 35586 h 1483034"/>
              <a:gd name="connsiteX4" fmla="*/ 1413025 w 1862802"/>
              <a:gd name="connsiteY4" fmla="*/ 1 h 1483034"/>
              <a:gd name="connsiteX5" fmla="*/ 1862197 w 1862802"/>
              <a:gd name="connsiteY5" fmla="*/ 255477 h 1483034"/>
              <a:gd name="connsiteX6" fmla="*/ 1861299 w 1862802"/>
              <a:gd name="connsiteY6" fmla="*/ 257643 h 1483034"/>
              <a:gd name="connsiteX7" fmla="*/ 1862802 w 1862802"/>
              <a:gd name="connsiteY7" fmla="*/ 257643 h 1483034"/>
              <a:gd name="connsiteX8" fmla="*/ 1862501 w 1862802"/>
              <a:gd name="connsiteY8" fmla="*/ 1483034 h 1483034"/>
              <a:gd name="connsiteX9" fmla="*/ 1859932 w 1862802"/>
              <a:gd name="connsiteY9" fmla="*/ 1481570 h 1483034"/>
              <a:gd name="connsiteX10" fmla="*/ 1859932 w 1862802"/>
              <a:gd name="connsiteY10" fmla="*/ 1483034 h 1483034"/>
              <a:gd name="connsiteX11" fmla="*/ 613 w 1862802"/>
              <a:gd name="connsiteY11" fmla="*/ 1483033 h 1483034"/>
              <a:gd name="connsiteX12" fmla="*/ 613 w 1862802"/>
              <a:gd name="connsiteY12" fmla="*/ 1482684 h 1483034"/>
              <a:gd name="connsiteX13" fmla="*/ 0 w 1862802"/>
              <a:gd name="connsiteY13" fmla="*/ 1483033 h 1483034"/>
              <a:gd name="connsiteX14" fmla="*/ 446 w 1862802"/>
              <a:gd name="connsiteY14" fmla="*/ 257642 h 1483034"/>
              <a:gd name="connsiteX15" fmla="*/ 1950 w 1862802"/>
              <a:gd name="connsiteY15" fmla="*/ 257642 h 1483034"/>
              <a:gd name="connsiteX16" fmla="*/ 1050 w 1862802"/>
              <a:gd name="connsiteY16" fmla="*/ 255476 h 1483034"/>
              <a:gd name="connsiteX17" fmla="*/ 450223 w 1862802"/>
              <a:gd name="connsiteY17" fmla="*/ 0 h 1483034"/>
              <a:gd name="connsiteX0" fmla="*/ 450223 w 1862802"/>
              <a:gd name="connsiteY0" fmla="*/ 0 h 1483034"/>
              <a:gd name="connsiteX1" fmla="*/ 907076 w 1862802"/>
              <a:gd name="connsiteY1" fmla="*/ 231938 h 1483034"/>
              <a:gd name="connsiteX2" fmla="*/ 1350223 w 1862802"/>
              <a:gd name="connsiteY2" fmla="*/ 35481 h 1483034"/>
              <a:gd name="connsiteX3" fmla="*/ 1413025 w 1862802"/>
              <a:gd name="connsiteY3" fmla="*/ 1 h 1483034"/>
              <a:gd name="connsiteX4" fmla="*/ 1862197 w 1862802"/>
              <a:gd name="connsiteY4" fmla="*/ 255477 h 1483034"/>
              <a:gd name="connsiteX5" fmla="*/ 1861299 w 1862802"/>
              <a:gd name="connsiteY5" fmla="*/ 257643 h 1483034"/>
              <a:gd name="connsiteX6" fmla="*/ 1862802 w 1862802"/>
              <a:gd name="connsiteY6" fmla="*/ 257643 h 1483034"/>
              <a:gd name="connsiteX7" fmla="*/ 1862501 w 1862802"/>
              <a:gd name="connsiteY7" fmla="*/ 1483034 h 1483034"/>
              <a:gd name="connsiteX8" fmla="*/ 1859932 w 1862802"/>
              <a:gd name="connsiteY8" fmla="*/ 1481570 h 1483034"/>
              <a:gd name="connsiteX9" fmla="*/ 1859932 w 1862802"/>
              <a:gd name="connsiteY9" fmla="*/ 1483034 h 1483034"/>
              <a:gd name="connsiteX10" fmla="*/ 613 w 1862802"/>
              <a:gd name="connsiteY10" fmla="*/ 1483033 h 1483034"/>
              <a:gd name="connsiteX11" fmla="*/ 613 w 1862802"/>
              <a:gd name="connsiteY11" fmla="*/ 1482684 h 1483034"/>
              <a:gd name="connsiteX12" fmla="*/ 0 w 1862802"/>
              <a:gd name="connsiteY12" fmla="*/ 1483033 h 1483034"/>
              <a:gd name="connsiteX13" fmla="*/ 446 w 1862802"/>
              <a:gd name="connsiteY13" fmla="*/ 257642 h 1483034"/>
              <a:gd name="connsiteX14" fmla="*/ 1950 w 1862802"/>
              <a:gd name="connsiteY14" fmla="*/ 257642 h 1483034"/>
              <a:gd name="connsiteX15" fmla="*/ 1050 w 1862802"/>
              <a:gd name="connsiteY15" fmla="*/ 255476 h 1483034"/>
              <a:gd name="connsiteX16" fmla="*/ 450223 w 1862802"/>
              <a:gd name="connsiteY16" fmla="*/ 0 h 1483034"/>
              <a:gd name="connsiteX0" fmla="*/ 450223 w 1862802"/>
              <a:gd name="connsiteY0" fmla="*/ 0 h 1483034"/>
              <a:gd name="connsiteX1" fmla="*/ 907076 w 1862802"/>
              <a:gd name="connsiteY1" fmla="*/ 23193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32476 w 1862802"/>
              <a:gd name="connsiteY1" fmla="*/ 23701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3701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5987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6749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1046 w 1862802"/>
              <a:gd name="connsiteY1" fmla="*/ 27511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1046 w 1862802"/>
              <a:gd name="connsiteY1" fmla="*/ 26749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8666 w 1862802"/>
              <a:gd name="connsiteY1" fmla="*/ 269403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69403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802" h="1483034">
                <a:moveTo>
                  <a:pt x="450223" y="0"/>
                </a:moveTo>
                <a:lnTo>
                  <a:pt x="924856" y="269403"/>
                </a:lnTo>
                <a:lnTo>
                  <a:pt x="1413025" y="1"/>
                </a:lnTo>
                <a:lnTo>
                  <a:pt x="1862197" y="255477"/>
                </a:lnTo>
                <a:lnTo>
                  <a:pt x="1861299" y="257643"/>
                </a:lnTo>
                <a:lnTo>
                  <a:pt x="1862802" y="257643"/>
                </a:lnTo>
                <a:cubicBezTo>
                  <a:pt x="1862702" y="666107"/>
                  <a:pt x="1862601" y="1074570"/>
                  <a:pt x="1862501" y="1483034"/>
                </a:cubicBezTo>
                <a:lnTo>
                  <a:pt x="1859932" y="1481570"/>
                </a:lnTo>
                <a:lnTo>
                  <a:pt x="1859932" y="1483034"/>
                </a:lnTo>
                <a:lnTo>
                  <a:pt x="613" y="1483033"/>
                </a:lnTo>
                <a:lnTo>
                  <a:pt x="613" y="1482684"/>
                </a:lnTo>
                <a:lnTo>
                  <a:pt x="0" y="1483033"/>
                </a:lnTo>
                <a:cubicBezTo>
                  <a:pt x="149" y="1074569"/>
                  <a:pt x="297" y="666106"/>
                  <a:pt x="446" y="257642"/>
                </a:cubicBezTo>
                <a:lnTo>
                  <a:pt x="1950" y="257642"/>
                </a:lnTo>
                <a:lnTo>
                  <a:pt x="1050" y="255476"/>
                </a:lnTo>
                <a:lnTo>
                  <a:pt x="450223" y="0"/>
                </a:lnTo>
                <a:close/>
              </a:path>
            </a:pathLst>
          </a:custGeom>
          <a:noFill/>
          <a:ln>
            <a:solidFill>
              <a:srgbClr val="E7434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chemeClr val="bg2">
                  <a:lumMod val="60000"/>
                  <a:lumOff val="40000"/>
                </a:schemeClr>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chemeClr val="bg2">
                    <a:lumMod val="60000"/>
                    <a:lumOff val="40000"/>
                  </a:schemeClr>
                </a:solidFill>
                <a:effectLst/>
                <a:uLnTx/>
                <a:uFillTx/>
                <a:latin typeface="UB Scala Sans" panose="02000503050000020003" pitchFamily="2" charset="0"/>
                <a:ea typeface="+mn-ea"/>
                <a:cs typeface="+mn-cs"/>
              </a:rPr>
              <a:t>Bachelor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chemeClr val="bg2">
                  <a:lumMod val="60000"/>
                  <a:lumOff val="40000"/>
                </a:schemeClr>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chemeClr val="bg2">
                    <a:lumMod val="60000"/>
                    <a:lumOff val="40000"/>
                  </a:schemeClr>
                </a:solidFill>
                <a:effectLst/>
                <a:uLnTx/>
                <a:uFillTx/>
                <a:latin typeface="UB Scala Sans" panose="02000503050000020003" pitchFamily="2" charset="0"/>
                <a:ea typeface="+mn-ea"/>
                <a:cs typeface="+mn-cs"/>
              </a:rPr>
              <a:t>Soziologie, Psychologie, Kulturwissenschaften, etc. (+ Nebenfach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chemeClr val="bg2">
                    <a:lumMod val="60000"/>
                    <a:lumOff val="40000"/>
                  </a:schemeClr>
                </a:solidFill>
                <a:effectLst/>
                <a:uLnTx/>
                <a:uFillTx/>
                <a:latin typeface="UB Scala Sans" panose="02000503050000020003" pitchFamily="2" charset="0"/>
                <a:ea typeface="+mn-ea"/>
                <a:cs typeface="+mn-cs"/>
              </a:rPr>
              <a:t>Angewandte Informatik)</a:t>
            </a:r>
          </a:p>
        </p:txBody>
      </p:sp>
      <p:sp>
        <p:nvSpPr>
          <p:cNvPr id="35" name="Freihandform: Form 34">
            <a:extLst>
              <a:ext uri="{FF2B5EF4-FFF2-40B4-BE49-F238E27FC236}">
                <a16:creationId xmlns:a16="http://schemas.microsoft.com/office/drawing/2014/main" id="{679253FD-8872-1A71-288B-3A060B2A1D3C}"/>
              </a:ext>
            </a:extLst>
          </p:cNvPr>
          <p:cNvSpPr/>
          <p:nvPr/>
        </p:nvSpPr>
        <p:spPr>
          <a:xfrm>
            <a:off x="1275878" y="1367422"/>
            <a:ext cx="1862802" cy="1501707"/>
          </a:xfrm>
          <a:custGeom>
            <a:avLst/>
            <a:gdLst>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964359 w 1862802"/>
              <a:gd name="connsiteY6" fmla="*/ 257642 h 1501707"/>
              <a:gd name="connsiteX7" fmla="*/ 964677 w 1862802"/>
              <a:gd name="connsiteY7" fmla="*/ 257461 h 1501707"/>
              <a:gd name="connsiteX8" fmla="*/ 963852 w 1862802"/>
              <a:gd name="connsiteY8" fmla="*/ 255476 h 1501707"/>
              <a:gd name="connsiteX9" fmla="*/ 1413025 w 1862802"/>
              <a:gd name="connsiteY9" fmla="*/ 0 h 1501707"/>
              <a:gd name="connsiteX10" fmla="*/ 1862197 w 1862802"/>
              <a:gd name="connsiteY10" fmla="*/ 255476 h 1501707"/>
              <a:gd name="connsiteX11" fmla="*/ 1861299 w 1862802"/>
              <a:gd name="connsiteY11" fmla="*/ 257642 h 1501707"/>
              <a:gd name="connsiteX12" fmla="*/ 1862802 w 1862802"/>
              <a:gd name="connsiteY12" fmla="*/ 257642 h 1501707"/>
              <a:gd name="connsiteX13" fmla="*/ 1862802 w 1862802"/>
              <a:gd name="connsiteY13" fmla="*/ 409147 h 1501707"/>
              <a:gd name="connsiteX14" fmla="*/ 1862802 w 1862802"/>
              <a:gd name="connsiteY14" fmla="*/ 993345 h 1501707"/>
              <a:gd name="connsiteX15" fmla="*/ 1862802 w 1862802"/>
              <a:gd name="connsiteY15" fmla="*/ 1144850 h 1501707"/>
              <a:gd name="connsiteX16" fmla="*/ 1862501 w 1862802"/>
              <a:gd name="connsiteY16" fmla="*/ 1144850 h 1501707"/>
              <a:gd name="connsiteX17" fmla="*/ 1862501 w 1862802"/>
              <a:gd name="connsiteY17" fmla="*/ 1331528 h 1501707"/>
              <a:gd name="connsiteX18" fmla="*/ 1862501 w 1862802"/>
              <a:gd name="connsiteY18" fmla="*/ 1483033 h 1501707"/>
              <a:gd name="connsiteX19" fmla="*/ 1412652 w 1862802"/>
              <a:gd name="connsiteY19" fmla="*/ 1226642 h 1501707"/>
              <a:gd name="connsiteX20" fmla="*/ 1381693 w 1862802"/>
              <a:gd name="connsiteY20" fmla="*/ 1244287 h 1501707"/>
              <a:gd name="connsiteX21" fmla="*/ 1381693 w 1862802"/>
              <a:gd name="connsiteY21" fmla="*/ 1245402 h 1501707"/>
              <a:gd name="connsiteX22" fmla="*/ 932375 w 1862802"/>
              <a:gd name="connsiteY22" fmla="*/ 1501491 h 1501707"/>
              <a:gd name="connsiteX23" fmla="*/ 932375 w 1862802"/>
              <a:gd name="connsiteY23" fmla="*/ 1501707 h 1501707"/>
              <a:gd name="connsiteX24" fmla="*/ 932185 w 1862802"/>
              <a:gd name="connsiteY24" fmla="*/ 1501599 h 1501707"/>
              <a:gd name="connsiteX25" fmla="*/ 931995 w 1862802"/>
              <a:gd name="connsiteY25" fmla="*/ 1501707 h 1501707"/>
              <a:gd name="connsiteX26" fmla="*/ 931995 w 1862802"/>
              <a:gd name="connsiteY26" fmla="*/ 1501491 h 1501707"/>
              <a:gd name="connsiteX27" fmla="*/ 482677 w 1862802"/>
              <a:gd name="connsiteY27" fmla="*/ 1245402 h 1501707"/>
              <a:gd name="connsiteX28" fmla="*/ 482677 w 1862802"/>
              <a:gd name="connsiteY28" fmla="*/ 1245352 h 1501707"/>
              <a:gd name="connsiteX29" fmla="*/ 449849 w 1862802"/>
              <a:gd name="connsiteY29" fmla="*/ 1226642 h 1501707"/>
              <a:gd name="connsiteX30" fmla="*/ 0 w 1862802"/>
              <a:gd name="connsiteY30" fmla="*/ 1483033 h 1501707"/>
              <a:gd name="connsiteX31" fmla="*/ 0 w 1862802"/>
              <a:gd name="connsiteY31" fmla="*/ 1331528 h 1501707"/>
              <a:gd name="connsiteX32" fmla="*/ 0 w 1862802"/>
              <a:gd name="connsiteY32" fmla="*/ 464062 h 1501707"/>
              <a:gd name="connsiteX33" fmla="*/ 0 w 1862802"/>
              <a:gd name="connsiteY33" fmla="*/ 312557 h 1501707"/>
              <a:gd name="connsiteX34" fmla="*/ 446 w 1862802"/>
              <a:gd name="connsiteY34" fmla="*/ 312922 h 1501707"/>
              <a:gd name="connsiteX35" fmla="*/ 446 w 1862802"/>
              <a:gd name="connsiteY35" fmla="*/ 257642 h 1501707"/>
              <a:gd name="connsiteX36" fmla="*/ 1950 w 1862802"/>
              <a:gd name="connsiteY36" fmla="*/ 257642 h 1501707"/>
              <a:gd name="connsiteX37" fmla="*/ 1050 w 1862802"/>
              <a:gd name="connsiteY37" fmla="*/ 255476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964359 w 1862802"/>
              <a:gd name="connsiteY6" fmla="*/ 257642 h 1501707"/>
              <a:gd name="connsiteX7" fmla="*/ 964677 w 1862802"/>
              <a:gd name="connsiteY7" fmla="*/ 257461 h 1501707"/>
              <a:gd name="connsiteX8" fmla="*/ 1413025 w 1862802"/>
              <a:gd name="connsiteY8" fmla="*/ 0 h 1501707"/>
              <a:gd name="connsiteX9" fmla="*/ 1862197 w 1862802"/>
              <a:gd name="connsiteY9" fmla="*/ 255476 h 1501707"/>
              <a:gd name="connsiteX10" fmla="*/ 1861299 w 1862802"/>
              <a:gd name="connsiteY10" fmla="*/ 257642 h 1501707"/>
              <a:gd name="connsiteX11" fmla="*/ 1862802 w 1862802"/>
              <a:gd name="connsiteY11" fmla="*/ 257642 h 1501707"/>
              <a:gd name="connsiteX12" fmla="*/ 1862802 w 1862802"/>
              <a:gd name="connsiteY12" fmla="*/ 409147 h 1501707"/>
              <a:gd name="connsiteX13" fmla="*/ 1862802 w 1862802"/>
              <a:gd name="connsiteY13" fmla="*/ 993345 h 1501707"/>
              <a:gd name="connsiteX14" fmla="*/ 1862802 w 1862802"/>
              <a:gd name="connsiteY14" fmla="*/ 1144850 h 1501707"/>
              <a:gd name="connsiteX15" fmla="*/ 1862501 w 1862802"/>
              <a:gd name="connsiteY15" fmla="*/ 1144850 h 1501707"/>
              <a:gd name="connsiteX16" fmla="*/ 1862501 w 1862802"/>
              <a:gd name="connsiteY16" fmla="*/ 1331528 h 1501707"/>
              <a:gd name="connsiteX17" fmla="*/ 1862501 w 1862802"/>
              <a:gd name="connsiteY17" fmla="*/ 1483033 h 1501707"/>
              <a:gd name="connsiteX18" fmla="*/ 1412652 w 1862802"/>
              <a:gd name="connsiteY18" fmla="*/ 1226642 h 1501707"/>
              <a:gd name="connsiteX19" fmla="*/ 1381693 w 1862802"/>
              <a:gd name="connsiteY19" fmla="*/ 1244287 h 1501707"/>
              <a:gd name="connsiteX20" fmla="*/ 1381693 w 1862802"/>
              <a:gd name="connsiteY20" fmla="*/ 1245402 h 1501707"/>
              <a:gd name="connsiteX21" fmla="*/ 932375 w 1862802"/>
              <a:gd name="connsiteY21" fmla="*/ 1501491 h 1501707"/>
              <a:gd name="connsiteX22" fmla="*/ 932375 w 1862802"/>
              <a:gd name="connsiteY22" fmla="*/ 1501707 h 1501707"/>
              <a:gd name="connsiteX23" fmla="*/ 932185 w 1862802"/>
              <a:gd name="connsiteY23" fmla="*/ 1501599 h 1501707"/>
              <a:gd name="connsiteX24" fmla="*/ 931995 w 1862802"/>
              <a:gd name="connsiteY24" fmla="*/ 1501707 h 1501707"/>
              <a:gd name="connsiteX25" fmla="*/ 931995 w 1862802"/>
              <a:gd name="connsiteY25" fmla="*/ 1501491 h 1501707"/>
              <a:gd name="connsiteX26" fmla="*/ 482677 w 1862802"/>
              <a:gd name="connsiteY26" fmla="*/ 1245402 h 1501707"/>
              <a:gd name="connsiteX27" fmla="*/ 482677 w 1862802"/>
              <a:gd name="connsiteY27" fmla="*/ 1245352 h 1501707"/>
              <a:gd name="connsiteX28" fmla="*/ 449849 w 1862802"/>
              <a:gd name="connsiteY28" fmla="*/ 1226642 h 1501707"/>
              <a:gd name="connsiteX29" fmla="*/ 0 w 1862802"/>
              <a:gd name="connsiteY29" fmla="*/ 1483033 h 1501707"/>
              <a:gd name="connsiteX30" fmla="*/ 0 w 1862802"/>
              <a:gd name="connsiteY30" fmla="*/ 1331528 h 1501707"/>
              <a:gd name="connsiteX31" fmla="*/ 0 w 1862802"/>
              <a:gd name="connsiteY31" fmla="*/ 464062 h 1501707"/>
              <a:gd name="connsiteX32" fmla="*/ 0 w 1862802"/>
              <a:gd name="connsiteY32" fmla="*/ 312557 h 1501707"/>
              <a:gd name="connsiteX33" fmla="*/ 446 w 1862802"/>
              <a:gd name="connsiteY33" fmla="*/ 312922 h 1501707"/>
              <a:gd name="connsiteX34" fmla="*/ 446 w 1862802"/>
              <a:gd name="connsiteY34" fmla="*/ 257642 h 1501707"/>
              <a:gd name="connsiteX35" fmla="*/ 1950 w 1862802"/>
              <a:gd name="connsiteY35" fmla="*/ 257642 h 1501707"/>
              <a:gd name="connsiteX36" fmla="*/ 1050 w 1862802"/>
              <a:gd name="connsiteY36" fmla="*/ 255476 h 1501707"/>
              <a:gd name="connsiteX37" fmla="*/ 450223 w 1862802"/>
              <a:gd name="connsiteY37"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964359 w 1862802"/>
              <a:gd name="connsiteY6" fmla="*/ 257642 h 1501707"/>
              <a:gd name="connsiteX7" fmla="*/ 1413025 w 1862802"/>
              <a:gd name="connsiteY7" fmla="*/ 0 h 1501707"/>
              <a:gd name="connsiteX8" fmla="*/ 1862197 w 1862802"/>
              <a:gd name="connsiteY8" fmla="*/ 255476 h 1501707"/>
              <a:gd name="connsiteX9" fmla="*/ 1861299 w 1862802"/>
              <a:gd name="connsiteY9" fmla="*/ 257642 h 1501707"/>
              <a:gd name="connsiteX10" fmla="*/ 1862802 w 1862802"/>
              <a:gd name="connsiteY10" fmla="*/ 257642 h 1501707"/>
              <a:gd name="connsiteX11" fmla="*/ 1862802 w 1862802"/>
              <a:gd name="connsiteY11" fmla="*/ 409147 h 1501707"/>
              <a:gd name="connsiteX12" fmla="*/ 1862802 w 1862802"/>
              <a:gd name="connsiteY12" fmla="*/ 993345 h 1501707"/>
              <a:gd name="connsiteX13" fmla="*/ 1862802 w 1862802"/>
              <a:gd name="connsiteY13" fmla="*/ 1144850 h 1501707"/>
              <a:gd name="connsiteX14" fmla="*/ 1862501 w 1862802"/>
              <a:gd name="connsiteY14" fmla="*/ 1144850 h 1501707"/>
              <a:gd name="connsiteX15" fmla="*/ 1862501 w 1862802"/>
              <a:gd name="connsiteY15" fmla="*/ 1331528 h 1501707"/>
              <a:gd name="connsiteX16" fmla="*/ 1862501 w 1862802"/>
              <a:gd name="connsiteY16" fmla="*/ 1483033 h 1501707"/>
              <a:gd name="connsiteX17" fmla="*/ 1412652 w 1862802"/>
              <a:gd name="connsiteY17" fmla="*/ 1226642 h 1501707"/>
              <a:gd name="connsiteX18" fmla="*/ 1381693 w 1862802"/>
              <a:gd name="connsiteY18" fmla="*/ 1244287 h 1501707"/>
              <a:gd name="connsiteX19" fmla="*/ 1381693 w 1862802"/>
              <a:gd name="connsiteY19" fmla="*/ 1245402 h 1501707"/>
              <a:gd name="connsiteX20" fmla="*/ 932375 w 1862802"/>
              <a:gd name="connsiteY20" fmla="*/ 1501491 h 1501707"/>
              <a:gd name="connsiteX21" fmla="*/ 932375 w 1862802"/>
              <a:gd name="connsiteY21" fmla="*/ 1501707 h 1501707"/>
              <a:gd name="connsiteX22" fmla="*/ 932185 w 1862802"/>
              <a:gd name="connsiteY22" fmla="*/ 1501599 h 1501707"/>
              <a:gd name="connsiteX23" fmla="*/ 931995 w 1862802"/>
              <a:gd name="connsiteY23" fmla="*/ 1501707 h 1501707"/>
              <a:gd name="connsiteX24" fmla="*/ 931995 w 1862802"/>
              <a:gd name="connsiteY24" fmla="*/ 1501491 h 1501707"/>
              <a:gd name="connsiteX25" fmla="*/ 482677 w 1862802"/>
              <a:gd name="connsiteY25" fmla="*/ 1245402 h 1501707"/>
              <a:gd name="connsiteX26" fmla="*/ 482677 w 1862802"/>
              <a:gd name="connsiteY26" fmla="*/ 1245352 h 1501707"/>
              <a:gd name="connsiteX27" fmla="*/ 449849 w 1862802"/>
              <a:gd name="connsiteY27" fmla="*/ 1226642 h 1501707"/>
              <a:gd name="connsiteX28" fmla="*/ 0 w 1862802"/>
              <a:gd name="connsiteY28" fmla="*/ 1483033 h 1501707"/>
              <a:gd name="connsiteX29" fmla="*/ 0 w 1862802"/>
              <a:gd name="connsiteY29" fmla="*/ 1331528 h 1501707"/>
              <a:gd name="connsiteX30" fmla="*/ 0 w 1862802"/>
              <a:gd name="connsiteY30" fmla="*/ 464062 h 1501707"/>
              <a:gd name="connsiteX31" fmla="*/ 0 w 1862802"/>
              <a:gd name="connsiteY31" fmla="*/ 312557 h 1501707"/>
              <a:gd name="connsiteX32" fmla="*/ 446 w 1862802"/>
              <a:gd name="connsiteY32" fmla="*/ 312922 h 1501707"/>
              <a:gd name="connsiteX33" fmla="*/ 446 w 1862802"/>
              <a:gd name="connsiteY33" fmla="*/ 257642 h 1501707"/>
              <a:gd name="connsiteX34" fmla="*/ 1950 w 1862802"/>
              <a:gd name="connsiteY34" fmla="*/ 257642 h 1501707"/>
              <a:gd name="connsiteX35" fmla="*/ 1050 w 1862802"/>
              <a:gd name="connsiteY35" fmla="*/ 255476 h 1501707"/>
              <a:gd name="connsiteX36" fmla="*/ 450223 w 1862802"/>
              <a:gd name="connsiteY36"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1413025 w 1862802"/>
              <a:gd name="connsiteY6" fmla="*/ 0 h 1501707"/>
              <a:gd name="connsiteX7" fmla="*/ 1862197 w 1862802"/>
              <a:gd name="connsiteY7" fmla="*/ 255476 h 1501707"/>
              <a:gd name="connsiteX8" fmla="*/ 1861299 w 1862802"/>
              <a:gd name="connsiteY8" fmla="*/ 257642 h 1501707"/>
              <a:gd name="connsiteX9" fmla="*/ 1862802 w 1862802"/>
              <a:gd name="connsiteY9" fmla="*/ 257642 h 1501707"/>
              <a:gd name="connsiteX10" fmla="*/ 1862802 w 1862802"/>
              <a:gd name="connsiteY10" fmla="*/ 409147 h 1501707"/>
              <a:gd name="connsiteX11" fmla="*/ 1862802 w 1862802"/>
              <a:gd name="connsiteY11" fmla="*/ 993345 h 1501707"/>
              <a:gd name="connsiteX12" fmla="*/ 1862802 w 1862802"/>
              <a:gd name="connsiteY12" fmla="*/ 1144850 h 1501707"/>
              <a:gd name="connsiteX13" fmla="*/ 1862501 w 1862802"/>
              <a:gd name="connsiteY13" fmla="*/ 1144850 h 1501707"/>
              <a:gd name="connsiteX14" fmla="*/ 1862501 w 1862802"/>
              <a:gd name="connsiteY14" fmla="*/ 1331528 h 1501707"/>
              <a:gd name="connsiteX15" fmla="*/ 1862501 w 1862802"/>
              <a:gd name="connsiteY15" fmla="*/ 1483033 h 1501707"/>
              <a:gd name="connsiteX16" fmla="*/ 1412652 w 1862802"/>
              <a:gd name="connsiteY16" fmla="*/ 1226642 h 1501707"/>
              <a:gd name="connsiteX17" fmla="*/ 1381693 w 1862802"/>
              <a:gd name="connsiteY17" fmla="*/ 1244287 h 1501707"/>
              <a:gd name="connsiteX18" fmla="*/ 1381693 w 1862802"/>
              <a:gd name="connsiteY18" fmla="*/ 1245402 h 1501707"/>
              <a:gd name="connsiteX19" fmla="*/ 932375 w 1862802"/>
              <a:gd name="connsiteY19" fmla="*/ 1501491 h 1501707"/>
              <a:gd name="connsiteX20" fmla="*/ 932375 w 1862802"/>
              <a:gd name="connsiteY20" fmla="*/ 1501707 h 1501707"/>
              <a:gd name="connsiteX21" fmla="*/ 932185 w 1862802"/>
              <a:gd name="connsiteY21" fmla="*/ 1501599 h 1501707"/>
              <a:gd name="connsiteX22" fmla="*/ 931995 w 1862802"/>
              <a:gd name="connsiteY22" fmla="*/ 1501707 h 1501707"/>
              <a:gd name="connsiteX23" fmla="*/ 931995 w 1862802"/>
              <a:gd name="connsiteY23" fmla="*/ 1501491 h 1501707"/>
              <a:gd name="connsiteX24" fmla="*/ 482677 w 1862802"/>
              <a:gd name="connsiteY24" fmla="*/ 1245402 h 1501707"/>
              <a:gd name="connsiteX25" fmla="*/ 482677 w 1862802"/>
              <a:gd name="connsiteY25" fmla="*/ 1245352 h 1501707"/>
              <a:gd name="connsiteX26" fmla="*/ 449849 w 1862802"/>
              <a:gd name="connsiteY26" fmla="*/ 1226642 h 1501707"/>
              <a:gd name="connsiteX27" fmla="*/ 0 w 1862802"/>
              <a:gd name="connsiteY27" fmla="*/ 1483033 h 1501707"/>
              <a:gd name="connsiteX28" fmla="*/ 0 w 1862802"/>
              <a:gd name="connsiteY28" fmla="*/ 1331528 h 1501707"/>
              <a:gd name="connsiteX29" fmla="*/ 0 w 1862802"/>
              <a:gd name="connsiteY29" fmla="*/ 464062 h 1501707"/>
              <a:gd name="connsiteX30" fmla="*/ 0 w 1862802"/>
              <a:gd name="connsiteY30" fmla="*/ 312557 h 1501707"/>
              <a:gd name="connsiteX31" fmla="*/ 446 w 1862802"/>
              <a:gd name="connsiteY31" fmla="*/ 312922 h 1501707"/>
              <a:gd name="connsiteX32" fmla="*/ 446 w 1862802"/>
              <a:gd name="connsiteY32" fmla="*/ 257642 h 1501707"/>
              <a:gd name="connsiteX33" fmla="*/ 1950 w 1862802"/>
              <a:gd name="connsiteY33" fmla="*/ 257642 h 1501707"/>
              <a:gd name="connsiteX34" fmla="*/ 1050 w 1862802"/>
              <a:gd name="connsiteY34" fmla="*/ 255476 h 1501707"/>
              <a:gd name="connsiteX35" fmla="*/ 450223 w 1862802"/>
              <a:gd name="connsiteY35"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1413025 w 1862802"/>
              <a:gd name="connsiteY5" fmla="*/ 0 h 1501707"/>
              <a:gd name="connsiteX6" fmla="*/ 1862197 w 1862802"/>
              <a:gd name="connsiteY6" fmla="*/ 255476 h 1501707"/>
              <a:gd name="connsiteX7" fmla="*/ 1861299 w 1862802"/>
              <a:gd name="connsiteY7" fmla="*/ 257642 h 1501707"/>
              <a:gd name="connsiteX8" fmla="*/ 1862802 w 1862802"/>
              <a:gd name="connsiteY8" fmla="*/ 257642 h 1501707"/>
              <a:gd name="connsiteX9" fmla="*/ 1862802 w 1862802"/>
              <a:gd name="connsiteY9" fmla="*/ 409147 h 1501707"/>
              <a:gd name="connsiteX10" fmla="*/ 1862802 w 1862802"/>
              <a:gd name="connsiteY10" fmla="*/ 993345 h 1501707"/>
              <a:gd name="connsiteX11" fmla="*/ 1862802 w 1862802"/>
              <a:gd name="connsiteY11" fmla="*/ 1144850 h 1501707"/>
              <a:gd name="connsiteX12" fmla="*/ 1862501 w 1862802"/>
              <a:gd name="connsiteY12" fmla="*/ 1144850 h 1501707"/>
              <a:gd name="connsiteX13" fmla="*/ 1862501 w 1862802"/>
              <a:gd name="connsiteY13" fmla="*/ 1331528 h 1501707"/>
              <a:gd name="connsiteX14" fmla="*/ 1862501 w 1862802"/>
              <a:gd name="connsiteY14" fmla="*/ 1483033 h 1501707"/>
              <a:gd name="connsiteX15" fmla="*/ 1412652 w 1862802"/>
              <a:gd name="connsiteY15" fmla="*/ 1226642 h 1501707"/>
              <a:gd name="connsiteX16" fmla="*/ 1381693 w 1862802"/>
              <a:gd name="connsiteY16" fmla="*/ 1244287 h 1501707"/>
              <a:gd name="connsiteX17" fmla="*/ 1381693 w 1862802"/>
              <a:gd name="connsiteY17" fmla="*/ 1245402 h 1501707"/>
              <a:gd name="connsiteX18" fmla="*/ 932375 w 1862802"/>
              <a:gd name="connsiteY18" fmla="*/ 1501491 h 1501707"/>
              <a:gd name="connsiteX19" fmla="*/ 932375 w 1862802"/>
              <a:gd name="connsiteY19" fmla="*/ 1501707 h 1501707"/>
              <a:gd name="connsiteX20" fmla="*/ 932185 w 1862802"/>
              <a:gd name="connsiteY20" fmla="*/ 1501599 h 1501707"/>
              <a:gd name="connsiteX21" fmla="*/ 931995 w 1862802"/>
              <a:gd name="connsiteY21" fmla="*/ 1501707 h 1501707"/>
              <a:gd name="connsiteX22" fmla="*/ 931995 w 1862802"/>
              <a:gd name="connsiteY22" fmla="*/ 1501491 h 1501707"/>
              <a:gd name="connsiteX23" fmla="*/ 482677 w 1862802"/>
              <a:gd name="connsiteY23" fmla="*/ 1245402 h 1501707"/>
              <a:gd name="connsiteX24" fmla="*/ 482677 w 1862802"/>
              <a:gd name="connsiteY24" fmla="*/ 1245352 h 1501707"/>
              <a:gd name="connsiteX25" fmla="*/ 449849 w 1862802"/>
              <a:gd name="connsiteY25" fmla="*/ 1226642 h 1501707"/>
              <a:gd name="connsiteX26" fmla="*/ 0 w 1862802"/>
              <a:gd name="connsiteY26" fmla="*/ 1483033 h 1501707"/>
              <a:gd name="connsiteX27" fmla="*/ 0 w 1862802"/>
              <a:gd name="connsiteY27" fmla="*/ 1331528 h 1501707"/>
              <a:gd name="connsiteX28" fmla="*/ 0 w 1862802"/>
              <a:gd name="connsiteY28" fmla="*/ 464062 h 1501707"/>
              <a:gd name="connsiteX29" fmla="*/ 0 w 1862802"/>
              <a:gd name="connsiteY29" fmla="*/ 312557 h 1501707"/>
              <a:gd name="connsiteX30" fmla="*/ 446 w 1862802"/>
              <a:gd name="connsiteY30" fmla="*/ 312922 h 1501707"/>
              <a:gd name="connsiteX31" fmla="*/ 446 w 1862802"/>
              <a:gd name="connsiteY31" fmla="*/ 257642 h 1501707"/>
              <a:gd name="connsiteX32" fmla="*/ 1950 w 1862802"/>
              <a:gd name="connsiteY32" fmla="*/ 257642 h 1501707"/>
              <a:gd name="connsiteX33" fmla="*/ 1050 w 1862802"/>
              <a:gd name="connsiteY33" fmla="*/ 255476 h 1501707"/>
              <a:gd name="connsiteX34" fmla="*/ 450223 w 1862802"/>
              <a:gd name="connsiteY34"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1413025 w 1862802"/>
              <a:gd name="connsiteY4" fmla="*/ 0 h 1501707"/>
              <a:gd name="connsiteX5" fmla="*/ 1862197 w 1862802"/>
              <a:gd name="connsiteY5" fmla="*/ 255476 h 1501707"/>
              <a:gd name="connsiteX6" fmla="*/ 1861299 w 1862802"/>
              <a:gd name="connsiteY6" fmla="*/ 257642 h 1501707"/>
              <a:gd name="connsiteX7" fmla="*/ 1862802 w 1862802"/>
              <a:gd name="connsiteY7" fmla="*/ 257642 h 1501707"/>
              <a:gd name="connsiteX8" fmla="*/ 1862802 w 1862802"/>
              <a:gd name="connsiteY8" fmla="*/ 409147 h 1501707"/>
              <a:gd name="connsiteX9" fmla="*/ 1862802 w 1862802"/>
              <a:gd name="connsiteY9" fmla="*/ 993345 h 1501707"/>
              <a:gd name="connsiteX10" fmla="*/ 1862802 w 1862802"/>
              <a:gd name="connsiteY10" fmla="*/ 1144850 h 1501707"/>
              <a:gd name="connsiteX11" fmla="*/ 1862501 w 1862802"/>
              <a:gd name="connsiteY11" fmla="*/ 1144850 h 1501707"/>
              <a:gd name="connsiteX12" fmla="*/ 1862501 w 1862802"/>
              <a:gd name="connsiteY12" fmla="*/ 1331528 h 1501707"/>
              <a:gd name="connsiteX13" fmla="*/ 1862501 w 1862802"/>
              <a:gd name="connsiteY13" fmla="*/ 1483033 h 1501707"/>
              <a:gd name="connsiteX14" fmla="*/ 1412652 w 1862802"/>
              <a:gd name="connsiteY14" fmla="*/ 1226642 h 1501707"/>
              <a:gd name="connsiteX15" fmla="*/ 1381693 w 1862802"/>
              <a:gd name="connsiteY15" fmla="*/ 1244287 h 1501707"/>
              <a:gd name="connsiteX16" fmla="*/ 1381693 w 1862802"/>
              <a:gd name="connsiteY16" fmla="*/ 1245402 h 1501707"/>
              <a:gd name="connsiteX17" fmla="*/ 932375 w 1862802"/>
              <a:gd name="connsiteY17" fmla="*/ 1501491 h 1501707"/>
              <a:gd name="connsiteX18" fmla="*/ 932375 w 1862802"/>
              <a:gd name="connsiteY18" fmla="*/ 1501707 h 1501707"/>
              <a:gd name="connsiteX19" fmla="*/ 932185 w 1862802"/>
              <a:gd name="connsiteY19" fmla="*/ 1501599 h 1501707"/>
              <a:gd name="connsiteX20" fmla="*/ 931995 w 1862802"/>
              <a:gd name="connsiteY20" fmla="*/ 1501707 h 1501707"/>
              <a:gd name="connsiteX21" fmla="*/ 931995 w 1862802"/>
              <a:gd name="connsiteY21" fmla="*/ 1501491 h 1501707"/>
              <a:gd name="connsiteX22" fmla="*/ 482677 w 1862802"/>
              <a:gd name="connsiteY22" fmla="*/ 1245402 h 1501707"/>
              <a:gd name="connsiteX23" fmla="*/ 482677 w 1862802"/>
              <a:gd name="connsiteY23" fmla="*/ 1245352 h 1501707"/>
              <a:gd name="connsiteX24" fmla="*/ 449849 w 1862802"/>
              <a:gd name="connsiteY24" fmla="*/ 1226642 h 1501707"/>
              <a:gd name="connsiteX25" fmla="*/ 0 w 1862802"/>
              <a:gd name="connsiteY25" fmla="*/ 1483033 h 1501707"/>
              <a:gd name="connsiteX26" fmla="*/ 0 w 1862802"/>
              <a:gd name="connsiteY26" fmla="*/ 1331528 h 1501707"/>
              <a:gd name="connsiteX27" fmla="*/ 0 w 1862802"/>
              <a:gd name="connsiteY27" fmla="*/ 464062 h 1501707"/>
              <a:gd name="connsiteX28" fmla="*/ 0 w 1862802"/>
              <a:gd name="connsiteY28" fmla="*/ 312557 h 1501707"/>
              <a:gd name="connsiteX29" fmla="*/ 446 w 1862802"/>
              <a:gd name="connsiteY29" fmla="*/ 312922 h 1501707"/>
              <a:gd name="connsiteX30" fmla="*/ 446 w 1862802"/>
              <a:gd name="connsiteY30" fmla="*/ 257642 h 1501707"/>
              <a:gd name="connsiteX31" fmla="*/ 1950 w 1862802"/>
              <a:gd name="connsiteY31" fmla="*/ 257642 h 1501707"/>
              <a:gd name="connsiteX32" fmla="*/ 1050 w 1862802"/>
              <a:gd name="connsiteY32" fmla="*/ 255476 h 1501707"/>
              <a:gd name="connsiteX33" fmla="*/ 450223 w 1862802"/>
              <a:gd name="connsiteY33" fmla="*/ 0 h 1501707"/>
              <a:gd name="connsiteX0" fmla="*/ 450223 w 1862802"/>
              <a:gd name="connsiteY0" fmla="*/ 0 h 1501707"/>
              <a:gd name="connsiteX1" fmla="*/ 899395 w 1862802"/>
              <a:gd name="connsiteY1" fmla="*/ 255476 h 1501707"/>
              <a:gd name="connsiteX2" fmla="*/ 932775 w 1862802"/>
              <a:gd name="connsiteY2" fmla="*/ 275606 h 1501707"/>
              <a:gd name="connsiteX3" fmla="*/ 1413025 w 1862802"/>
              <a:gd name="connsiteY3" fmla="*/ 0 h 1501707"/>
              <a:gd name="connsiteX4" fmla="*/ 1862197 w 1862802"/>
              <a:gd name="connsiteY4" fmla="*/ 255476 h 1501707"/>
              <a:gd name="connsiteX5" fmla="*/ 1861299 w 1862802"/>
              <a:gd name="connsiteY5" fmla="*/ 257642 h 1501707"/>
              <a:gd name="connsiteX6" fmla="*/ 1862802 w 1862802"/>
              <a:gd name="connsiteY6" fmla="*/ 257642 h 1501707"/>
              <a:gd name="connsiteX7" fmla="*/ 1862802 w 1862802"/>
              <a:gd name="connsiteY7" fmla="*/ 409147 h 1501707"/>
              <a:gd name="connsiteX8" fmla="*/ 1862802 w 1862802"/>
              <a:gd name="connsiteY8" fmla="*/ 993345 h 1501707"/>
              <a:gd name="connsiteX9" fmla="*/ 1862802 w 1862802"/>
              <a:gd name="connsiteY9" fmla="*/ 1144850 h 1501707"/>
              <a:gd name="connsiteX10" fmla="*/ 1862501 w 1862802"/>
              <a:gd name="connsiteY10" fmla="*/ 1144850 h 1501707"/>
              <a:gd name="connsiteX11" fmla="*/ 1862501 w 1862802"/>
              <a:gd name="connsiteY11" fmla="*/ 1331528 h 1501707"/>
              <a:gd name="connsiteX12" fmla="*/ 1862501 w 1862802"/>
              <a:gd name="connsiteY12" fmla="*/ 1483033 h 1501707"/>
              <a:gd name="connsiteX13" fmla="*/ 1412652 w 1862802"/>
              <a:gd name="connsiteY13" fmla="*/ 1226642 h 1501707"/>
              <a:gd name="connsiteX14" fmla="*/ 1381693 w 1862802"/>
              <a:gd name="connsiteY14" fmla="*/ 1244287 h 1501707"/>
              <a:gd name="connsiteX15" fmla="*/ 1381693 w 1862802"/>
              <a:gd name="connsiteY15" fmla="*/ 1245402 h 1501707"/>
              <a:gd name="connsiteX16" fmla="*/ 932375 w 1862802"/>
              <a:gd name="connsiteY16" fmla="*/ 1501491 h 1501707"/>
              <a:gd name="connsiteX17" fmla="*/ 932375 w 1862802"/>
              <a:gd name="connsiteY17" fmla="*/ 1501707 h 1501707"/>
              <a:gd name="connsiteX18" fmla="*/ 932185 w 1862802"/>
              <a:gd name="connsiteY18" fmla="*/ 1501599 h 1501707"/>
              <a:gd name="connsiteX19" fmla="*/ 931995 w 1862802"/>
              <a:gd name="connsiteY19" fmla="*/ 1501707 h 1501707"/>
              <a:gd name="connsiteX20" fmla="*/ 931995 w 1862802"/>
              <a:gd name="connsiteY20" fmla="*/ 1501491 h 1501707"/>
              <a:gd name="connsiteX21" fmla="*/ 482677 w 1862802"/>
              <a:gd name="connsiteY21" fmla="*/ 1245402 h 1501707"/>
              <a:gd name="connsiteX22" fmla="*/ 482677 w 1862802"/>
              <a:gd name="connsiteY22" fmla="*/ 1245352 h 1501707"/>
              <a:gd name="connsiteX23" fmla="*/ 449849 w 1862802"/>
              <a:gd name="connsiteY23" fmla="*/ 1226642 h 1501707"/>
              <a:gd name="connsiteX24" fmla="*/ 0 w 1862802"/>
              <a:gd name="connsiteY24" fmla="*/ 1483033 h 1501707"/>
              <a:gd name="connsiteX25" fmla="*/ 0 w 1862802"/>
              <a:gd name="connsiteY25" fmla="*/ 1331528 h 1501707"/>
              <a:gd name="connsiteX26" fmla="*/ 0 w 1862802"/>
              <a:gd name="connsiteY26" fmla="*/ 464062 h 1501707"/>
              <a:gd name="connsiteX27" fmla="*/ 0 w 1862802"/>
              <a:gd name="connsiteY27" fmla="*/ 312557 h 1501707"/>
              <a:gd name="connsiteX28" fmla="*/ 446 w 1862802"/>
              <a:gd name="connsiteY28" fmla="*/ 312922 h 1501707"/>
              <a:gd name="connsiteX29" fmla="*/ 446 w 1862802"/>
              <a:gd name="connsiteY29" fmla="*/ 257642 h 1501707"/>
              <a:gd name="connsiteX30" fmla="*/ 1950 w 1862802"/>
              <a:gd name="connsiteY30" fmla="*/ 257642 h 1501707"/>
              <a:gd name="connsiteX31" fmla="*/ 1050 w 1862802"/>
              <a:gd name="connsiteY31" fmla="*/ 255476 h 1501707"/>
              <a:gd name="connsiteX32" fmla="*/ 450223 w 1862802"/>
              <a:gd name="connsiteY32"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409147 h 1501707"/>
              <a:gd name="connsiteX7" fmla="*/ 1862802 w 1862802"/>
              <a:gd name="connsiteY7" fmla="*/ 993345 h 1501707"/>
              <a:gd name="connsiteX8" fmla="*/ 1862802 w 1862802"/>
              <a:gd name="connsiteY8" fmla="*/ 1144850 h 1501707"/>
              <a:gd name="connsiteX9" fmla="*/ 1862501 w 1862802"/>
              <a:gd name="connsiteY9" fmla="*/ 1144850 h 1501707"/>
              <a:gd name="connsiteX10" fmla="*/ 1862501 w 1862802"/>
              <a:gd name="connsiteY10" fmla="*/ 1331528 h 1501707"/>
              <a:gd name="connsiteX11" fmla="*/ 1862501 w 1862802"/>
              <a:gd name="connsiteY11" fmla="*/ 1483033 h 1501707"/>
              <a:gd name="connsiteX12" fmla="*/ 1412652 w 1862802"/>
              <a:gd name="connsiteY12" fmla="*/ 1226642 h 1501707"/>
              <a:gd name="connsiteX13" fmla="*/ 1381693 w 1862802"/>
              <a:gd name="connsiteY13" fmla="*/ 1244287 h 1501707"/>
              <a:gd name="connsiteX14" fmla="*/ 1381693 w 1862802"/>
              <a:gd name="connsiteY14" fmla="*/ 1245402 h 1501707"/>
              <a:gd name="connsiteX15" fmla="*/ 932375 w 1862802"/>
              <a:gd name="connsiteY15" fmla="*/ 1501491 h 1501707"/>
              <a:gd name="connsiteX16" fmla="*/ 932375 w 1862802"/>
              <a:gd name="connsiteY16" fmla="*/ 1501707 h 1501707"/>
              <a:gd name="connsiteX17" fmla="*/ 932185 w 1862802"/>
              <a:gd name="connsiteY17" fmla="*/ 1501599 h 1501707"/>
              <a:gd name="connsiteX18" fmla="*/ 931995 w 1862802"/>
              <a:gd name="connsiteY18" fmla="*/ 1501707 h 1501707"/>
              <a:gd name="connsiteX19" fmla="*/ 931995 w 1862802"/>
              <a:gd name="connsiteY19" fmla="*/ 1501491 h 1501707"/>
              <a:gd name="connsiteX20" fmla="*/ 482677 w 1862802"/>
              <a:gd name="connsiteY20" fmla="*/ 1245402 h 1501707"/>
              <a:gd name="connsiteX21" fmla="*/ 482677 w 1862802"/>
              <a:gd name="connsiteY21" fmla="*/ 1245352 h 1501707"/>
              <a:gd name="connsiteX22" fmla="*/ 449849 w 1862802"/>
              <a:gd name="connsiteY22" fmla="*/ 1226642 h 1501707"/>
              <a:gd name="connsiteX23" fmla="*/ 0 w 1862802"/>
              <a:gd name="connsiteY23" fmla="*/ 1483033 h 1501707"/>
              <a:gd name="connsiteX24" fmla="*/ 0 w 1862802"/>
              <a:gd name="connsiteY24" fmla="*/ 1331528 h 1501707"/>
              <a:gd name="connsiteX25" fmla="*/ 0 w 1862802"/>
              <a:gd name="connsiteY25" fmla="*/ 464062 h 1501707"/>
              <a:gd name="connsiteX26" fmla="*/ 0 w 1862802"/>
              <a:gd name="connsiteY26" fmla="*/ 312557 h 1501707"/>
              <a:gd name="connsiteX27" fmla="*/ 446 w 1862802"/>
              <a:gd name="connsiteY27" fmla="*/ 312922 h 1501707"/>
              <a:gd name="connsiteX28" fmla="*/ 446 w 1862802"/>
              <a:gd name="connsiteY28" fmla="*/ 257642 h 1501707"/>
              <a:gd name="connsiteX29" fmla="*/ 1950 w 1862802"/>
              <a:gd name="connsiteY29" fmla="*/ 257642 h 1501707"/>
              <a:gd name="connsiteX30" fmla="*/ 1050 w 1862802"/>
              <a:gd name="connsiteY30" fmla="*/ 255476 h 1501707"/>
              <a:gd name="connsiteX31" fmla="*/ 450223 w 1862802"/>
              <a:gd name="connsiteY31"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993345 h 1501707"/>
              <a:gd name="connsiteX7" fmla="*/ 1862802 w 1862802"/>
              <a:gd name="connsiteY7" fmla="*/ 1144850 h 1501707"/>
              <a:gd name="connsiteX8" fmla="*/ 1862501 w 1862802"/>
              <a:gd name="connsiteY8" fmla="*/ 1144850 h 1501707"/>
              <a:gd name="connsiteX9" fmla="*/ 1862501 w 1862802"/>
              <a:gd name="connsiteY9" fmla="*/ 1331528 h 1501707"/>
              <a:gd name="connsiteX10" fmla="*/ 1862501 w 1862802"/>
              <a:gd name="connsiteY10" fmla="*/ 1483033 h 1501707"/>
              <a:gd name="connsiteX11" fmla="*/ 1412652 w 1862802"/>
              <a:gd name="connsiteY11" fmla="*/ 1226642 h 1501707"/>
              <a:gd name="connsiteX12" fmla="*/ 1381693 w 1862802"/>
              <a:gd name="connsiteY12" fmla="*/ 1244287 h 1501707"/>
              <a:gd name="connsiteX13" fmla="*/ 1381693 w 1862802"/>
              <a:gd name="connsiteY13" fmla="*/ 1245402 h 1501707"/>
              <a:gd name="connsiteX14" fmla="*/ 932375 w 1862802"/>
              <a:gd name="connsiteY14" fmla="*/ 1501491 h 1501707"/>
              <a:gd name="connsiteX15" fmla="*/ 932375 w 1862802"/>
              <a:gd name="connsiteY15" fmla="*/ 1501707 h 1501707"/>
              <a:gd name="connsiteX16" fmla="*/ 932185 w 1862802"/>
              <a:gd name="connsiteY16" fmla="*/ 1501599 h 1501707"/>
              <a:gd name="connsiteX17" fmla="*/ 931995 w 1862802"/>
              <a:gd name="connsiteY17" fmla="*/ 1501707 h 1501707"/>
              <a:gd name="connsiteX18" fmla="*/ 931995 w 1862802"/>
              <a:gd name="connsiteY18" fmla="*/ 1501491 h 1501707"/>
              <a:gd name="connsiteX19" fmla="*/ 482677 w 1862802"/>
              <a:gd name="connsiteY19" fmla="*/ 1245402 h 1501707"/>
              <a:gd name="connsiteX20" fmla="*/ 482677 w 1862802"/>
              <a:gd name="connsiteY20" fmla="*/ 1245352 h 1501707"/>
              <a:gd name="connsiteX21" fmla="*/ 449849 w 1862802"/>
              <a:gd name="connsiteY21" fmla="*/ 1226642 h 1501707"/>
              <a:gd name="connsiteX22" fmla="*/ 0 w 1862802"/>
              <a:gd name="connsiteY22" fmla="*/ 1483033 h 1501707"/>
              <a:gd name="connsiteX23" fmla="*/ 0 w 1862802"/>
              <a:gd name="connsiteY23" fmla="*/ 1331528 h 1501707"/>
              <a:gd name="connsiteX24" fmla="*/ 0 w 1862802"/>
              <a:gd name="connsiteY24" fmla="*/ 464062 h 1501707"/>
              <a:gd name="connsiteX25" fmla="*/ 0 w 1862802"/>
              <a:gd name="connsiteY25" fmla="*/ 312557 h 1501707"/>
              <a:gd name="connsiteX26" fmla="*/ 446 w 1862802"/>
              <a:gd name="connsiteY26" fmla="*/ 312922 h 1501707"/>
              <a:gd name="connsiteX27" fmla="*/ 446 w 1862802"/>
              <a:gd name="connsiteY27" fmla="*/ 257642 h 1501707"/>
              <a:gd name="connsiteX28" fmla="*/ 1950 w 1862802"/>
              <a:gd name="connsiteY28" fmla="*/ 257642 h 1501707"/>
              <a:gd name="connsiteX29" fmla="*/ 1050 w 1862802"/>
              <a:gd name="connsiteY29" fmla="*/ 255476 h 1501707"/>
              <a:gd name="connsiteX30" fmla="*/ 450223 w 1862802"/>
              <a:gd name="connsiteY30"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1144850 h 1501707"/>
              <a:gd name="connsiteX7" fmla="*/ 1862501 w 1862802"/>
              <a:gd name="connsiteY7" fmla="*/ 1144850 h 1501707"/>
              <a:gd name="connsiteX8" fmla="*/ 1862501 w 1862802"/>
              <a:gd name="connsiteY8" fmla="*/ 1331528 h 1501707"/>
              <a:gd name="connsiteX9" fmla="*/ 1862501 w 1862802"/>
              <a:gd name="connsiteY9" fmla="*/ 1483033 h 1501707"/>
              <a:gd name="connsiteX10" fmla="*/ 1412652 w 1862802"/>
              <a:gd name="connsiteY10" fmla="*/ 1226642 h 1501707"/>
              <a:gd name="connsiteX11" fmla="*/ 1381693 w 1862802"/>
              <a:gd name="connsiteY11" fmla="*/ 1244287 h 1501707"/>
              <a:gd name="connsiteX12" fmla="*/ 1381693 w 1862802"/>
              <a:gd name="connsiteY12" fmla="*/ 1245402 h 1501707"/>
              <a:gd name="connsiteX13" fmla="*/ 932375 w 1862802"/>
              <a:gd name="connsiteY13" fmla="*/ 1501491 h 1501707"/>
              <a:gd name="connsiteX14" fmla="*/ 932375 w 1862802"/>
              <a:gd name="connsiteY14" fmla="*/ 1501707 h 1501707"/>
              <a:gd name="connsiteX15" fmla="*/ 932185 w 1862802"/>
              <a:gd name="connsiteY15" fmla="*/ 1501599 h 1501707"/>
              <a:gd name="connsiteX16" fmla="*/ 931995 w 1862802"/>
              <a:gd name="connsiteY16" fmla="*/ 1501707 h 1501707"/>
              <a:gd name="connsiteX17" fmla="*/ 931995 w 1862802"/>
              <a:gd name="connsiteY17" fmla="*/ 1501491 h 1501707"/>
              <a:gd name="connsiteX18" fmla="*/ 482677 w 1862802"/>
              <a:gd name="connsiteY18" fmla="*/ 1245402 h 1501707"/>
              <a:gd name="connsiteX19" fmla="*/ 482677 w 1862802"/>
              <a:gd name="connsiteY19" fmla="*/ 1245352 h 1501707"/>
              <a:gd name="connsiteX20" fmla="*/ 449849 w 1862802"/>
              <a:gd name="connsiteY20" fmla="*/ 1226642 h 1501707"/>
              <a:gd name="connsiteX21" fmla="*/ 0 w 1862802"/>
              <a:gd name="connsiteY21" fmla="*/ 1483033 h 1501707"/>
              <a:gd name="connsiteX22" fmla="*/ 0 w 1862802"/>
              <a:gd name="connsiteY22" fmla="*/ 1331528 h 1501707"/>
              <a:gd name="connsiteX23" fmla="*/ 0 w 1862802"/>
              <a:gd name="connsiteY23" fmla="*/ 464062 h 1501707"/>
              <a:gd name="connsiteX24" fmla="*/ 0 w 1862802"/>
              <a:gd name="connsiteY24" fmla="*/ 312557 h 1501707"/>
              <a:gd name="connsiteX25" fmla="*/ 446 w 1862802"/>
              <a:gd name="connsiteY25" fmla="*/ 312922 h 1501707"/>
              <a:gd name="connsiteX26" fmla="*/ 446 w 1862802"/>
              <a:gd name="connsiteY26" fmla="*/ 257642 h 1501707"/>
              <a:gd name="connsiteX27" fmla="*/ 1950 w 1862802"/>
              <a:gd name="connsiteY27" fmla="*/ 257642 h 1501707"/>
              <a:gd name="connsiteX28" fmla="*/ 1050 w 1862802"/>
              <a:gd name="connsiteY28" fmla="*/ 255476 h 1501707"/>
              <a:gd name="connsiteX29" fmla="*/ 450223 w 1862802"/>
              <a:gd name="connsiteY29"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1144850 h 1501707"/>
              <a:gd name="connsiteX7" fmla="*/ 1862501 w 1862802"/>
              <a:gd name="connsiteY7" fmla="*/ 1331528 h 1501707"/>
              <a:gd name="connsiteX8" fmla="*/ 1862501 w 1862802"/>
              <a:gd name="connsiteY8" fmla="*/ 1483033 h 1501707"/>
              <a:gd name="connsiteX9" fmla="*/ 1412652 w 1862802"/>
              <a:gd name="connsiteY9" fmla="*/ 1226642 h 1501707"/>
              <a:gd name="connsiteX10" fmla="*/ 1381693 w 1862802"/>
              <a:gd name="connsiteY10" fmla="*/ 1244287 h 1501707"/>
              <a:gd name="connsiteX11" fmla="*/ 1381693 w 1862802"/>
              <a:gd name="connsiteY11" fmla="*/ 1245402 h 1501707"/>
              <a:gd name="connsiteX12" fmla="*/ 932375 w 1862802"/>
              <a:gd name="connsiteY12" fmla="*/ 1501491 h 1501707"/>
              <a:gd name="connsiteX13" fmla="*/ 932375 w 1862802"/>
              <a:gd name="connsiteY13" fmla="*/ 1501707 h 1501707"/>
              <a:gd name="connsiteX14" fmla="*/ 932185 w 1862802"/>
              <a:gd name="connsiteY14" fmla="*/ 1501599 h 1501707"/>
              <a:gd name="connsiteX15" fmla="*/ 931995 w 1862802"/>
              <a:gd name="connsiteY15" fmla="*/ 1501707 h 1501707"/>
              <a:gd name="connsiteX16" fmla="*/ 931995 w 1862802"/>
              <a:gd name="connsiteY16" fmla="*/ 1501491 h 1501707"/>
              <a:gd name="connsiteX17" fmla="*/ 482677 w 1862802"/>
              <a:gd name="connsiteY17" fmla="*/ 1245402 h 1501707"/>
              <a:gd name="connsiteX18" fmla="*/ 482677 w 1862802"/>
              <a:gd name="connsiteY18" fmla="*/ 1245352 h 1501707"/>
              <a:gd name="connsiteX19" fmla="*/ 449849 w 1862802"/>
              <a:gd name="connsiteY19" fmla="*/ 1226642 h 1501707"/>
              <a:gd name="connsiteX20" fmla="*/ 0 w 1862802"/>
              <a:gd name="connsiteY20" fmla="*/ 1483033 h 1501707"/>
              <a:gd name="connsiteX21" fmla="*/ 0 w 1862802"/>
              <a:gd name="connsiteY21" fmla="*/ 1331528 h 1501707"/>
              <a:gd name="connsiteX22" fmla="*/ 0 w 1862802"/>
              <a:gd name="connsiteY22" fmla="*/ 464062 h 1501707"/>
              <a:gd name="connsiteX23" fmla="*/ 0 w 1862802"/>
              <a:gd name="connsiteY23" fmla="*/ 312557 h 1501707"/>
              <a:gd name="connsiteX24" fmla="*/ 446 w 1862802"/>
              <a:gd name="connsiteY24" fmla="*/ 312922 h 1501707"/>
              <a:gd name="connsiteX25" fmla="*/ 446 w 1862802"/>
              <a:gd name="connsiteY25" fmla="*/ 257642 h 1501707"/>
              <a:gd name="connsiteX26" fmla="*/ 1950 w 1862802"/>
              <a:gd name="connsiteY26" fmla="*/ 257642 h 1501707"/>
              <a:gd name="connsiteX27" fmla="*/ 1050 w 1862802"/>
              <a:gd name="connsiteY27" fmla="*/ 255476 h 1501707"/>
              <a:gd name="connsiteX28" fmla="*/ 450223 w 1862802"/>
              <a:gd name="connsiteY28"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1381693 w 1862802"/>
              <a:gd name="connsiteY10" fmla="*/ 1245402 h 1501707"/>
              <a:gd name="connsiteX11" fmla="*/ 932375 w 1862802"/>
              <a:gd name="connsiteY11" fmla="*/ 1501491 h 1501707"/>
              <a:gd name="connsiteX12" fmla="*/ 932375 w 1862802"/>
              <a:gd name="connsiteY12" fmla="*/ 1501707 h 1501707"/>
              <a:gd name="connsiteX13" fmla="*/ 932185 w 1862802"/>
              <a:gd name="connsiteY13" fmla="*/ 1501599 h 1501707"/>
              <a:gd name="connsiteX14" fmla="*/ 931995 w 1862802"/>
              <a:gd name="connsiteY14" fmla="*/ 1501707 h 1501707"/>
              <a:gd name="connsiteX15" fmla="*/ 931995 w 1862802"/>
              <a:gd name="connsiteY15" fmla="*/ 1501491 h 1501707"/>
              <a:gd name="connsiteX16" fmla="*/ 482677 w 1862802"/>
              <a:gd name="connsiteY16" fmla="*/ 1245402 h 1501707"/>
              <a:gd name="connsiteX17" fmla="*/ 482677 w 1862802"/>
              <a:gd name="connsiteY17" fmla="*/ 1245352 h 1501707"/>
              <a:gd name="connsiteX18" fmla="*/ 449849 w 1862802"/>
              <a:gd name="connsiteY18" fmla="*/ 1226642 h 1501707"/>
              <a:gd name="connsiteX19" fmla="*/ 0 w 1862802"/>
              <a:gd name="connsiteY19" fmla="*/ 1483033 h 1501707"/>
              <a:gd name="connsiteX20" fmla="*/ 0 w 1862802"/>
              <a:gd name="connsiteY20" fmla="*/ 1331528 h 1501707"/>
              <a:gd name="connsiteX21" fmla="*/ 0 w 1862802"/>
              <a:gd name="connsiteY21" fmla="*/ 464062 h 1501707"/>
              <a:gd name="connsiteX22" fmla="*/ 0 w 1862802"/>
              <a:gd name="connsiteY22" fmla="*/ 312557 h 1501707"/>
              <a:gd name="connsiteX23" fmla="*/ 446 w 1862802"/>
              <a:gd name="connsiteY23" fmla="*/ 312922 h 1501707"/>
              <a:gd name="connsiteX24" fmla="*/ 446 w 1862802"/>
              <a:gd name="connsiteY24" fmla="*/ 257642 h 1501707"/>
              <a:gd name="connsiteX25" fmla="*/ 1950 w 1862802"/>
              <a:gd name="connsiteY25" fmla="*/ 257642 h 1501707"/>
              <a:gd name="connsiteX26" fmla="*/ 1050 w 1862802"/>
              <a:gd name="connsiteY26" fmla="*/ 255476 h 1501707"/>
              <a:gd name="connsiteX27" fmla="*/ 450223 w 1862802"/>
              <a:gd name="connsiteY27"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1381693 w 1862802"/>
              <a:gd name="connsiteY10" fmla="*/ 1245402 h 1501707"/>
              <a:gd name="connsiteX11" fmla="*/ 932375 w 1862802"/>
              <a:gd name="connsiteY11" fmla="*/ 1501491 h 1501707"/>
              <a:gd name="connsiteX12" fmla="*/ 932375 w 1862802"/>
              <a:gd name="connsiteY12" fmla="*/ 1501707 h 1501707"/>
              <a:gd name="connsiteX13" fmla="*/ 932185 w 1862802"/>
              <a:gd name="connsiteY13" fmla="*/ 1501599 h 1501707"/>
              <a:gd name="connsiteX14" fmla="*/ 931995 w 1862802"/>
              <a:gd name="connsiteY14" fmla="*/ 1501707 h 1501707"/>
              <a:gd name="connsiteX15" fmla="*/ 931995 w 1862802"/>
              <a:gd name="connsiteY15" fmla="*/ 1501491 h 1501707"/>
              <a:gd name="connsiteX16" fmla="*/ 482677 w 1862802"/>
              <a:gd name="connsiteY16" fmla="*/ 1245402 h 1501707"/>
              <a:gd name="connsiteX17" fmla="*/ 449849 w 1862802"/>
              <a:gd name="connsiteY17" fmla="*/ 1226642 h 1501707"/>
              <a:gd name="connsiteX18" fmla="*/ 0 w 1862802"/>
              <a:gd name="connsiteY18" fmla="*/ 1483033 h 1501707"/>
              <a:gd name="connsiteX19" fmla="*/ 0 w 1862802"/>
              <a:gd name="connsiteY19" fmla="*/ 1331528 h 1501707"/>
              <a:gd name="connsiteX20" fmla="*/ 0 w 1862802"/>
              <a:gd name="connsiteY20" fmla="*/ 464062 h 1501707"/>
              <a:gd name="connsiteX21" fmla="*/ 0 w 1862802"/>
              <a:gd name="connsiteY21" fmla="*/ 312557 h 1501707"/>
              <a:gd name="connsiteX22" fmla="*/ 446 w 1862802"/>
              <a:gd name="connsiteY22" fmla="*/ 312922 h 1501707"/>
              <a:gd name="connsiteX23" fmla="*/ 446 w 1862802"/>
              <a:gd name="connsiteY23" fmla="*/ 257642 h 1501707"/>
              <a:gd name="connsiteX24" fmla="*/ 1950 w 1862802"/>
              <a:gd name="connsiteY24" fmla="*/ 257642 h 1501707"/>
              <a:gd name="connsiteX25" fmla="*/ 1050 w 1862802"/>
              <a:gd name="connsiteY25" fmla="*/ 255476 h 1501707"/>
              <a:gd name="connsiteX26" fmla="*/ 450223 w 1862802"/>
              <a:gd name="connsiteY26"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1381693 w 1862802"/>
              <a:gd name="connsiteY10" fmla="*/ 1245402 h 1501707"/>
              <a:gd name="connsiteX11" fmla="*/ 932375 w 1862802"/>
              <a:gd name="connsiteY11" fmla="*/ 1501491 h 1501707"/>
              <a:gd name="connsiteX12" fmla="*/ 932375 w 1862802"/>
              <a:gd name="connsiteY12" fmla="*/ 1501707 h 1501707"/>
              <a:gd name="connsiteX13" fmla="*/ 932185 w 1862802"/>
              <a:gd name="connsiteY13" fmla="*/ 1501599 h 1501707"/>
              <a:gd name="connsiteX14" fmla="*/ 931995 w 1862802"/>
              <a:gd name="connsiteY14" fmla="*/ 1501707 h 1501707"/>
              <a:gd name="connsiteX15" fmla="*/ 931995 w 1862802"/>
              <a:gd name="connsiteY15" fmla="*/ 1501491 h 1501707"/>
              <a:gd name="connsiteX16" fmla="*/ 449849 w 1862802"/>
              <a:gd name="connsiteY16" fmla="*/ 1226642 h 1501707"/>
              <a:gd name="connsiteX17" fmla="*/ 0 w 1862802"/>
              <a:gd name="connsiteY17" fmla="*/ 1483033 h 1501707"/>
              <a:gd name="connsiteX18" fmla="*/ 0 w 1862802"/>
              <a:gd name="connsiteY18" fmla="*/ 1331528 h 1501707"/>
              <a:gd name="connsiteX19" fmla="*/ 0 w 1862802"/>
              <a:gd name="connsiteY19" fmla="*/ 464062 h 1501707"/>
              <a:gd name="connsiteX20" fmla="*/ 0 w 1862802"/>
              <a:gd name="connsiteY20" fmla="*/ 312557 h 1501707"/>
              <a:gd name="connsiteX21" fmla="*/ 446 w 1862802"/>
              <a:gd name="connsiteY21" fmla="*/ 312922 h 1501707"/>
              <a:gd name="connsiteX22" fmla="*/ 446 w 1862802"/>
              <a:gd name="connsiteY22" fmla="*/ 257642 h 1501707"/>
              <a:gd name="connsiteX23" fmla="*/ 1950 w 1862802"/>
              <a:gd name="connsiteY23" fmla="*/ 257642 h 1501707"/>
              <a:gd name="connsiteX24" fmla="*/ 1050 w 1862802"/>
              <a:gd name="connsiteY24" fmla="*/ 255476 h 1501707"/>
              <a:gd name="connsiteX25" fmla="*/ 450223 w 1862802"/>
              <a:gd name="connsiteY25"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932375 w 1862802"/>
              <a:gd name="connsiteY10" fmla="*/ 1501491 h 1501707"/>
              <a:gd name="connsiteX11" fmla="*/ 932375 w 1862802"/>
              <a:gd name="connsiteY11" fmla="*/ 1501707 h 1501707"/>
              <a:gd name="connsiteX12" fmla="*/ 932185 w 1862802"/>
              <a:gd name="connsiteY12" fmla="*/ 1501599 h 1501707"/>
              <a:gd name="connsiteX13" fmla="*/ 931995 w 1862802"/>
              <a:gd name="connsiteY13" fmla="*/ 1501707 h 1501707"/>
              <a:gd name="connsiteX14" fmla="*/ 931995 w 1862802"/>
              <a:gd name="connsiteY14" fmla="*/ 1501491 h 1501707"/>
              <a:gd name="connsiteX15" fmla="*/ 449849 w 1862802"/>
              <a:gd name="connsiteY15" fmla="*/ 1226642 h 1501707"/>
              <a:gd name="connsiteX16" fmla="*/ 0 w 1862802"/>
              <a:gd name="connsiteY16" fmla="*/ 1483033 h 1501707"/>
              <a:gd name="connsiteX17" fmla="*/ 0 w 1862802"/>
              <a:gd name="connsiteY17" fmla="*/ 1331528 h 1501707"/>
              <a:gd name="connsiteX18" fmla="*/ 0 w 1862802"/>
              <a:gd name="connsiteY18" fmla="*/ 464062 h 1501707"/>
              <a:gd name="connsiteX19" fmla="*/ 0 w 1862802"/>
              <a:gd name="connsiteY19" fmla="*/ 312557 h 1501707"/>
              <a:gd name="connsiteX20" fmla="*/ 446 w 1862802"/>
              <a:gd name="connsiteY20" fmla="*/ 312922 h 1501707"/>
              <a:gd name="connsiteX21" fmla="*/ 446 w 1862802"/>
              <a:gd name="connsiteY21" fmla="*/ 257642 h 1501707"/>
              <a:gd name="connsiteX22" fmla="*/ 1950 w 1862802"/>
              <a:gd name="connsiteY22" fmla="*/ 257642 h 1501707"/>
              <a:gd name="connsiteX23" fmla="*/ 1050 w 1862802"/>
              <a:gd name="connsiteY23" fmla="*/ 255476 h 1501707"/>
              <a:gd name="connsiteX24" fmla="*/ 450223 w 1862802"/>
              <a:gd name="connsiteY24"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0 w 1862802"/>
              <a:gd name="connsiteY17" fmla="*/ 464062 h 1501707"/>
              <a:gd name="connsiteX18" fmla="*/ 0 w 1862802"/>
              <a:gd name="connsiteY18" fmla="*/ 312557 h 1501707"/>
              <a:gd name="connsiteX19" fmla="*/ 446 w 1862802"/>
              <a:gd name="connsiteY19" fmla="*/ 312922 h 1501707"/>
              <a:gd name="connsiteX20" fmla="*/ 446 w 1862802"/>
              <a:gd name="connsiteY20" fmla="*/ 257642 h 1501707"/>
              <a:gd name="connsiteX21" fmla="*/ 1950 w 1862802"/>
              <a:gd name="connsiteY21" fmla="*/ 257642 h 1501707"/>
              <a:gd name="connsiteX22" fmla="*/ 1050 w 1862802"/>
              <a:gd name="connsiteY22" fmla="*/ 255476 h 1501707"/>
              <a:gd name="connsiteX23" fmla="*/ 450223 w 1862802"/>
              <a:gd name="connsiteY23"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0 w 1862802"/>
              <a:gd name="connsiteY17" fmla="*/ 312557 h 1501707"/>
              <a:gd name="connsiteX18" fmla="*/ 446 w 1862802"/>
              <a:gd name="connsiteY18" fmla="*/ 312922 h 1501707"/>
              <a:gd name="connsiteX19" fmla="*/ 446 w 1862802"/>
              <a:gd name="connsiteY19" fmla="*/ 257642 h 1501707"/>
              <a:gd name="connsiteX20" fmla="*/ 1950 w 1862802"/>
              <a:gd name="connsiteY20" fmla="*/ 257642 h 1501707"/>
              <a:gd name="connsiteX21" fmla="*/ 1050 w 1862802"/>
              <a:gd name="connsiteY21" fmla="*/ 255476 h 1501707"/>
              <a:gd name="connsiteX22" fmla="*/ 450223 w 1862802"/>
              <a:gd name="connsiteY22"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0 w 1862802"/>
              <a:gd name="connsiteY17" fmla="*/ 312557 h 1501707"/>
              <a:gd name="connsiteX18" fmla="*/ 446 w 1862802"/>
              <a:gd name="connsiteY18" fmla="*/ 257642 h 1501707"/>
              <a:gd name="connsiteX19" fmla="*/ 1950 w 1862802"/>
              <a:gd name="connsiteY19" fmla="*/ 257642 h 1501707"/>
              <a:gd name="connsiteX20" fmla="*/ 1050 w 1862802"/>
              <a:gd name="connsiteY20" fmla="*/ 255476 h 1501707"/>
              <a:gd name="connsiteX21" fmla="*/ 450223 w 1862802"/>
              <a:gd name="connsiteY21"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446 w 1862802"/>
              <a:gd name="connsiteY17" fmla="*/ 257642 h 1501707"/>
              <a:gd name="connsiteX18" fmla="*/ 1950 w 1862802"/>
              <a:gd name="connsiteY18" fmla="*/ 257642 h 1501707"/>
              <a:gd name="connsiteX19" fmla="*/ 1050 w 1862802"/>
              <a:gd name="connsiteY19" fmla="*/ 255476 h 1501707"/>
              <a:gd name="connsiteX20" fmla="*/ 450223 w 1862802"/>
              <a:gd name="connsiteY20" fmla="*/ 0 h 150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2802" h="1501707">
                <a:moveTo>
                  <a:pt x="450223" y="0"/>
                </a:moveTo>
                <a:lnTo>
                  <a:pt x="932775" y="275606"/>
                </a:lnTo>
                <a:lnTo>
                  <a:pt x="1413025" y="0"/>
                </a:lnTo>
                <a:lnTo>
                  <a:pt x="1862197" y="255476"/>
                </a:lnTo>
                <a:lnTo>
                  <a:pt x="1861299" y="257642"/>
                </a:lnTo>
                <a:lnTo>
                  <a:pt x="1862802" y="257642"/>
                </a:lnTo>
                <a:cubicBezTo>
                  <a:pt x="1862702" y="615604"/>
                  <a:pt x="1862601" y="973566"/>
                  <a:pt x="1862501" y="1331528"/>
                </a:cubicBezTo>
                <a:lnTo>
                  <a:pt x="1862501" y="1483033"/>
                </a:lnTo>
                <a:lnTo>
                  <a:pt x="1412652" y="1226642"/>
                </a:lnTo>
                <a:lnTo>
                  <a:pt x="932375" y="1501491"/>
                </a:lnTo>
                <a:lnTo>
                  <a:pt x="932375" y="1501707"/>
                </a:lnTo>
                <a:lnTo>
                  <a:pt x="932185" y="1501599"/>
                </a:lnTo>
                <a:lnTo>
                  <a:pt x="931995" y="1501707"/>
                </a:lnTo>
                <a:lnTo>
                  <a:pt x="931995" y="1501491"/>
                </a:lnTo>
                <a:lnTo>
                  <a:pt x="449849" y="1226642"/>
                </a:lnTo>
                <a:lnTo>
                  <a:pt x="0" y="1483033"/>
                </a:lnTo>
                <a:lnTo>
                  <a:pt x="0" y="1331528"/>
                </a:lnTo>
                <a:cubicBezTo>
                  <a:pt x="149" y="973566"/>
                  <a:pt x="297" y="615604"/>
                  <a:pt x="446" y="257642"/>
                </a:cubicBezTo>
                <a:lnTo>
                  <a:pt x="1950" y="257642"/>
                </a:lnTo>
                <a:lnTo>
                  <a:pt x="1050" y="255476"/>
                </a:lnTo>
                <a:lnTo>
                  <a:pt x="450223" y="0"/>
                </a:lnTo>
                <a:close/>
              </a:path>
            </a:pathLst>
          </a:custGeom>
          <a:solidFill>
            <a:srgbClr val="E7434E"/>
          </a:solidFill>
          <a:ln>
            <a:solidFill>
              <a:srgbClr val="E7434E"/>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Angewandte Informatik</a:t>
            </a:r>
          </a:p>
        </p:txBody>
      </p:sp>
    </p:spTree>
    <p:extLst>
      <p:ext uri="{BB962C8B-B14F-4D97-AF65-F5344CB8AC3E}">
        <p14:creationId xmlns:p14="http://schemas.microsoft.com/office/powerpoint/2010/main" val="40434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1" grpId="0" animBg="1"/>
      <p:bldP spid="22" grpId="0" animBg="1"/>
      <p:bldP spid="23" grpId="0" animBg="1"/>
      <p:bldP spid="29" grpId="0" animBg="1"/>
      <p:bldP spid="32"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A picture containing graphical user interface&#10;&#10;Description automatically generated">
            <a:extLst>
              <a:ext uri="{FF2B5EF4-FFF2-40B4-BE49-F238E27FC236}">
                <a16:creationId xmlns:a16="http://schemas.microsoft.com/office/drawing/2014/main" id="{9D0F7D52-40B3-4259-C748-5C6A502F4B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72" b="20706"/>
          <a:stretch/>
        </p:blipFill>
        <p:spPr>
          <a:xfrm>
            <a:off x="4357684" y="1614601"/>
            <a:ext cx="3310660" cy="1298308"/>
          </a:xfrm>
          <a:prstGeom prst="rect">
            <a:avLst/>
          </a:prstGeom>
        </p:spPr>
      </p:pic>
      <p:pic>
        <p:nvPicPr>
          <p:cNvPr id="6" name="Picture 10" descr="A person walking down a road with an umbrella&#10;&#10;Description automatically generated with medium confidence">
            <a:extLst>
              <a:ext uri="{FF2B5EF4-FFF2-40B4-BE49-F238E27FC236}">
                <a16:creationId xmlns:a16="http://schemas.microsoft.com/office/drawing/2014/main" id="{F78127B7-F93C-41AE-8734-6DC3DFAF54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47" r="11053"/>
          <a:stretch/>
        </p:blipFill>
        <p:spPr>
          <a:xfrm>
            <a:off x="647564" y="1049997"/>
            <a:ext cx="2808312" cy="3595815"/>
          </a:xfrm>
          <a:prstGeom prst="rect">
            <a:avLst/>
          </a:prstGeom>
        </p:spPr>
      </p:pic>
      <p:pic>
        <p:nvPicPr>
          <p:cNvPr id="8" name="Grafik 7" descr="Ein Bild, das draußen, Himmel, Kleidung, Person enthält.&#10;&#10;Automatisch generierte Beschreibung">
            <a:extLst>
              <a:ext uri="{FF2B5EF4-FFF2-40B4-BE49-F238E27FC236}">
                <a16:creationId xmlns:a16="http://schemas.microsoft.com/office/drawing/2014/main" id="{B9773D97-424D-7C14-F60B-35CDEF13A1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55976" y="3331682"/>
            <a:ext cx="3310660" cy="1314130"/>
          </a:xfrm>
          <a:prstGeom prst="rect">
            <a:avLst/>
          </a:prstGeom>
        </p:spPr>
      </p:pic>
      <p:sp>
        <p:nvSpPr>
          <p:cNvPr id="4" name="Rectangle 3">
            <a:extLst>
              <a:ext uri="{FF2B5EF4-FFF2-40B4-BE49-F238E27FC236}">
                <a16:creationId xmlns:a16="http://schemas.microsoft.com/office/drawing/2014/main" id="{165A2F03-6232-DFCD-0068-865EA6CFF010}"/>
              </a:ext>
            </a:extLst>
          </p:cNvPr>
          <p:cNvSpPr/>
          <p:nvPr/>
        </p:nvSpPr>
        <p:spPr>
          <a:xfrm>
            <a:off x="4129336" y="972974"/>
            <a:ext cx="3619924" cy="438894"/>
          </a:xfrm>
          <a:prstGeom prst="rect">
            <a:avLst/>
          </a:prstGeom>
          <a:solidFill>
            <a:srgbClr val="4778A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US" sz="2000" b="1" dirty="0">
                <a:solidFill>
                  <a:srgbClr val="FFFFFF"/>
                </a:solidFill>
                <a:latin typeface="UB Scala Sans" panose="02000503050000020003" pitchFamily="2" charset="0"/>
              </a:rPr>
              <a:t>A step towards …</a:t>
            </a:r>
          </a:p>
        </p:txBody>
      </p:sp>
      <p:sp>
        <p:nvSpPr>
          <p:cNvPr id="3" name="Rectangle 2">
            <a:extLst>
              <a:ext uri="{FF2B5EF4-FFF2-40B4-BE49-F238E27FC236}">
                <a16:creationId xmlns:a16="http://schemas.microsoft.com/office/drawing/2014/main" id="{4CEC6C75-9EC1-4681-824F-276D5AA8557D}"/>
              </a:ext>
            </a:extLst>
          </p:cNvPr>
          <p:cNvSpPr/>
          <p:nvPr/>
        </p:nvSpPr>
        <p:spPr>
          <a:xfrm>
            <a:off x="395536" y="972974"/>
            <a:ext cx="3312368" cy="438894"/>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GB" b="1" dirty="0">
                <a:solidFill>
                  <a:srgbClr val="FFFFFF"/>
                </a:solidFill>
                <a:latin typeface="UB Scala Sans" panose="02000503050000020003" pitchFamily="2" charset="0"/>
              </a:rPr>
              <a:t>A new phase of life</a:t>
            </a:r>
            <a:endParaRPr lang="en-GB" sz="1800" b="1" dirty="0">
              <a:solidFill>
                <a:srgbClr val="FFFFFF"/>
              </a:solidFill>
              <a:latin typeface="UB Scala Sans" panose="02000503050000020003" pitchFamily="2" charset="0"/>
            </a:endParaRPr>
          </a:p>
        </p:txBody>
      </p:sp>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 – </a:t>
            </a:r>
            <a:r>
              <a:rPr lang="de-DE" dirty="0" err="1"/>
              <a:t>Studying</a:t>
            </a:r>
            <a:r>
              <a:rPr lang="de-DE" dirty="0"/>
              <a:t> at a </a:t>
            </a:r>
            <a:r>
              <a:rPr lang="de-DE" dirty="0" err="1"/>
              <a:t>university</a:t>
            </a:r>
            <a:r>
              <a:rPr lang="de-DE" dirty="0"/>
              <a:t>?</a:t>
            </a:r>
          </a:p>
        </p:txBody>
      </p:sp>
      <p:sp>
        <p:nvSpPr>
          <p:cNvPr id="5" name="Rectangle 4">
            <a:extLst>
              <a:ext uri="{FF2B5EF4-FFF2-40B4-BE49-F238E27FC236}">
                <a16:creationId xmlns:a16="http://schemas.microsoft.com/office/drawing/2014/main" id="{E30847F2-822A-CC2E-149F-0296F1298D8A}"/>
              </a:ext>
            </a:extLst>
          </p:cNvPr>
          <p:cNvSpPr/>
          <p:nvPr/>
        </p:nvSpPr>
        <p:spPr>
          <a:xfrm>
            <a:off x="4129336" y="1447146"/>
            <a:ext cx="2808312" cy="301596"/>
          </a:xfrm>
          <a:prstGeom prst="rect">
            <a:avLst/>
          </a:prstGeom>
          <a:solidFill>
            <a:srgbClr val="4778A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spcBef>
                <a:spcPts val="0"/>
              </a:spcBef>
              <a:spcAft>
                <a:spcPts val="600"/>
              </a:spcAft>
            </a:pPr>
            <a:r>
              <a:rPr lang="en-US" sz="1800" b="1" dirty="0">
                <a:solidFill>
                  <a:srgbClr val="FFFFFF"/>
                </a:solidFill>
                <a:latin typeface="UB Scala Sans" panose="02000503050000020003" pitchFamily="2" charset="0"/>
              </a:rPr>
              <a:t>… your profession</a:t>
            </a:r>
          </a:p>
        </p:txBody>
      </p:sp>
      <p:sp>
        <p:nvSpPr>
          <p:cNvPr id="7" name="Rectangle 6">
            <a:extLst>
              <a:ext uri="{FF2B5EF4-FFF2-40B4-BE49-F238E27FC236}">
                <a16:creationId xmlns:a16="http://schemas.microsoft.com/office/drawing/2014/main" id="{FAB99639-0E0C-DA3D-F4F7-3E970757E117}"/>
              </a:ext>
            </a:extLst>
          </p:cNvPr>
          <p:cNvSpPr/>
          <p:nvPr/>
        </p:nvSpPr>
        <p:spPr>
          <a:xfrm>
            <a:off x="4129336" y="3115642"/>
            <a:ext cx="2808312" cy="302400"/>
          </a:xfrm>
          <a:prstGeom prst="rect">
            <a:avLst/>
          </a:prstGeom>
          <a:solidFill>
            <a:srgbClr val="4778A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spcBef>
                <a:spcPts val="0"/>
              </a:spcBef>
              <a:spcAft>
                <a:spcPts val="600"/>
              </a:spcAft>
            </a:pPr>
            <a:r>
              <a:rPr lang="en-US" sz="1800" b="1" dirty="0">
                <a:solidFill>
                  <a:srgbClr val="FFFFFF"/>
                </a:solidFill>
                <a:latin typeface="UB Scala Sans" panose="02000503050000020003" pitchFamily="2" charset="0"/>
              </a:rPr>
              <a:t>… independence</a:t>
            </a:r>
          </a:p>
        </p:txBody>
      </p:sp>
    </p:spTree>
    <p:extLst>
      <p:ext uri="{BB962C8B-B14F-4D97-AF65-F5344CB8AC3E}">
        <p14:creationId xmlns:p14="http://schemas.microsoft.com/office/powerpoint/2010/main" val="815070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B8CFFC02-D206-AD93-821E-4E0F9774FA0E}"/>
              </a:ext>
            </a:extLst>
          </p:cNvPr>
          <p:cNvGrpSpPr/>
          <p:nvPr/>
        </p:nvGrpSpPr>
        <p:grpSpPr>
          <a:xfrm>
            <a:off x="5708888" y="1002573"/>
            <a:ext cx="2184688" cy="2044826"/>
            <a:chOff x="5724128" y="1037816"/>
            <a:chExt cx="2184688" cy="2044826"/>
          </a:xfrm>
        </p:grpSpPr>
        <p:sp>
          <p:nvSpPr>
            <p:cNvPr id="7" name="Diagonal Stripe 8">
              <a:extLst>
                <a:ext uri="{FF2B5EF4-FFF2-40B4-BE49-F238E27FC236}">
                  <a16:creationId xmlns:a16="http://schemas.microsoft.com/office/drawing/2014/main" id="{6F9EECF6-5E50-D925-256B-D13576D50B22}"/>
                </a:ext>
              </a:extLst>
            </p:cNvPr>
            <p:cNvSpPr/>
            <p:nvPr/>
          </p:nvSpPr>
          <p:spPr>
            <a:xfrm rot="10800000">
              <a:off x="5724128" y="2005166"/>
              <a:ext cx="2184688" cy="1077476"/>
            </a:xfrm>
            <a:prstGeom prst="rect">
              <a:avLst/>
            </a:prstGeom>
            <a:solidFill>
              <a:srgbClr val="CCDAE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sz="1600" dirty="0">
                <a:solidFill>
                  <a:schemeClr val="tx1"/>
                </a:solidFill>
                <a:latin typeface="UB Scala Sans" panose="02000503050000020003" pitchFamily="2" charset="0"/>
              </a:endParaRPr>
            </a:p>
          </p:txBody>
        </p:sp>
        <p:sp>
          <p:nvSpPr>
            <p:cNvPr id="6" name="Diagonal Stripe 8">
              <a:extLst>
                <a:ext uri="{FF2B5EF4-FFF2-40B4-BE49-F238E27FC236}">
                  <a16:creationId xmlns:a16="http://schemas.microsoft.com/office/drawing/2014/main" id="{A03BA18D-12A9-2741-BD23-C4A438462767}"/>
                </a:ext>
              </a:extLst>
            </p:cNvPr>
            <p:cNvSpPr/>
            <p:nvPr/>
          </p:nvSpPr>
          <p:spPr>
            <a:xfrm rot="5400000">
              <a:off x="5240453" y="1521491"/>
              <a:ext cx="2044826" cy="1077476"/>
            </a:xfrm>
            <a:prstGeom prst="rect">
              <a:avLst/>
            </a:prstGeom>
            <a:solidFill>
              <a:srgbClr val="CCDAE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sz="1600" dirty="0">
                <a:solidFill>
                  <a:schemeClr val="tx1"/>
                </a:solidFill>
                <a:latin typeface="UB Scala Sans" panose="02000503050000020003" pitchFamily="2" charset="0"/>
              </a:endParaRPr>
            </a:p>
          </p:txBody>
        </p:sp>
      </p:grpSp>
      <p:grpSp>
        <p:nvGrpSpPr>
          <p:cNvPr id="14" name="Gruppieren 13">
            <a:extLst>
              <a:ext uri="{FF2B5EF4-FFF2-40B4-BE49-F238E27FC236}">
                <a16:creationId xmlns:a16="http://schemas.microsoft.com/office/drawing/2014/main" id="{27124553-05AC-A4BB-74B9-198B35707246}"/>
              </a:ext>
            </a:extLst>
          </p:cNvPr>
          <p:cNvGrpSpPr/>
          <p:nvPr/>
        </p:nvGrpSpPr>
        <p:grpSpPr>
          <a:xfrm>
            <a:off x="4283968" y="1167339"/>
            <a:ext cx="3420000" cy="3421442"/>
            <a:chOff x="4279932" y="1203598"/>
            <a:chExt cx="3420000" cy="3421442"/>
          </a:xfrm>
        </p:grpSpPr>
        <p:pic>
          <p:nvPicPr>
            <p:cNvPr id="12" name="Grafik 11" descr="Ein Bild, das Screenshot, Cartoon enthält.&#10;&#10;Automatisch generierte Beschreibung">
              <a:extLst>
                <a:ext uri="{FF2B5EF4-FFF2-40B4-BE49-F238E27FC236}">
                  <a16:creationId xmlns:a16="http://schemas.microsoft.com/office/drawing/2014/main" id="{12AD4DBB-FA1F-95E8-C5F5-6756BA61D7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79932" y="1203598"/>
              <a:ext cx="3420000" cy="3420000"/>
            </a:xfrm>
            <a:prstGeom prst="rect">
              <a:avLst/>
            </a:prstGeom>
          </p:spPr>
        </p:pic>
        <p:sp>
          <p:nvSpPr>
            <p:cNvPr id="4" name="Rectangle 3">
              <a:extLst>
                <a:ext uri="{FF2B5EF4-FFF2-40B4-BE49-F238E27FC236}">
                  <a16:creationId xmlns:a16="http://schemas.microsoft.com/office/drawing/2014/main" id="{165A2F03-6232-DFCD-0068-865EA6CFF010}"/>
                </a:ext>
              </a:extLst>
            </p:cNvPr>
            <p:cNvSpPr/>
            <p:nvPr/>
          </p:nvSpPr>
          <p:spPr>
            <a:xfrm>
              <a:off x="4279932" y="3958168"/>
              <a:ext cx="3420000" cy="666872"/>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US" sz="1800" b="1" dirty="0">
                  <a:solidFill>
                    <a:srgbClr val="00457D"/>
                  </a:solidFill>
                  <a:latin typeface="UB Scala Sans" panose="02000503050000020003" pitchFamily="2" charset="0"/>
                </a:rPr>
                <a:t>Individual Responsibility</a:t>
              </a:r>
            </a:p>
          </p:txBody>
        </p:sp>
      </p:grpSp>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err="1"/>
              <a:t>Studying</a:t>
            </a:r>
            <a:r>
              <a:rPr lang="de-DE" dirty="0"/>
              <a:t> at a (German) University</a:t>
            </a:r>
          </a:p>
        </p:txBody>
      </p:sp>
      <p:sp>
        <p:nvSpPr>
          <p:cNvPr id="9" name="Diagonal Stripe 8">
            <a:extLst>
              <a:ext uri="{FF2B5EF4-FFF2-40B4-BE49-F238E27FC236}">
                <a16:creationId xmlns:a16="http://schemas.microsoft.com/office/drawing/2014/main" id="{48768279-9CBB-281E-3C34-EDEA157043DB}"/>
              </a:ext>
            </a:extLst>
          </p:cNvPr>
          <p:cNvSpPr/>
          <p:nvPr/>
        </p:nvSpPr>
        <p:spPr>
          <a:xfrm rot="5400000">
            <a:off x="5778819" y="930569"/>
            <a:ext cx="2044826" cy="2184688"/>
          </a:xfrm>
          <a:prstGeom prst="diagStripe">
            <a:avLst>
              <a:gd name="adj" fmla="val 41641"/>
            </a:avLst>
          </a:prstGeom>
          <a:solidFill>
            <a:srgbClr val="99B5C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sz="1600" dirty="0">
              <a:solidFill>
                <a:schemeClr val="tx1"/>
              </a:solidFill>
              <a:latin typeface="UB Scala Sans" panose="02000503050000020003" pitchFamily="2" charset="0"/>
            </a:endParaRPr>
          </a:p>
        </p:txBody>
      </p:sp>
      <p:sp>
        <p:nvSpPr>
          <p:cNvPr id="10" name="Rectangle 9">
            <a:extLst>
              <a:ext uri="{FF2B5EF4-FFF2-40B4-BE49-F238E27FC236}">
                <a16:creationId xmlns:a16="http://schemas.microsoft.com/office/drawing/2014/main" id="{558E8FCC-7C94-2504-9352-C376175F7775}"/>
              </a:ext>
            </a:extLst>
          </p:cNvPr>
          <p:cNvSpPr/>
          <p:nvPr/>
        </p:nvSpPr>
        <p:spPr>
          <a:xfrm rot="5400000">
            <a:off x="6467068" y="951315"/>
            <a:ext cx="1774992" cy="1774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AU" sz="1600" b="1" dirty="0">
                <a:solidFill>
                  <a:srgbClr val="00457D"/>
                </a:solidFill>
                <a:latin typeface="UB Scala Sans" panose="02000503050000020003" pitchFamily="2" charset="0"/>
              </a:rPr>
              <a:t>Talk to </a:t>
            </a:r>
          </a:p>
          <a:p>
            <a:r>
              <a:rPr lang="en-AU" sz="1600" b="1" dirty="0">
                <a:solidFill>
                  <a:srgbClr val="00457D"/>
                </a:solidFill>
                <a:latin typeface="UB Scala Sans" panose="02000503050000020003" pitchFamily="2" charset="0"/>
              </a:rPr>
              <a:t>    other </a:t>
            </a:r>
          </a:p>
          <a:p>
            <a:r>
              <a:rPr lang="en-AU" sz="1600" b="1" dirty="0">
                <a:solidFill>
                  <a:srgbClr val="00457D"/>
                </a:solidFill>
                <a:latin typeface="UB Scala Sans" panose="02000503050000020003" pitchFamily="2" charset="0"/>
              </a:rPr>
              <a:t>       students </a:t>
            </a:r>
          </a:p>
          <a:p>
            <a:r>
              <a:rPr lang="en-AU" sz="1600" b="1" dirty="0">
                <a:solidFill>
                  <a:srgbClr val="00457D"/>
                </a:solidFill>
                <a:latin typeface="UB Scala Sans" panose="02000503050000020003" pitchFamily="2" charset="0"/>
              </a:rPr>
              <a:t>            and to </a:t>
            </a:r>
          </a:p>
          <a:p>
            <a:r>
              <a:rPr lang="en-AU" sz="1600" b="1" dirty="0">
                <a:solidFill>
                  <a:srgbClr val="00457D"/>
                </a:solidFill>
                <a:latin typeface="UB Scala Sans" panose="02000503050000020003" pitchFamily="2" charset="0"/>
              </a:rPr>
              <a:t>                  us!</a:t>
            </a:r>
          </a:p>
        </p:txBody>
      </p:sp>
      <p:pic>
        <p:nvPicPr>
          <p:cNvPr id="5" name="Grafik 4">
            <a:extLst>
              <a:ext uri="{FF2B5EF4-FFF2-40B4-BE49-F238E27FC236}">
                <a16:creationId xmlns:a16="http://schemas.microsoft.com/office/drawing/2014/main" id="{82E441E5-A4B9-F990-9E98-638C62416C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9551" y="1165898"/>
            <a:ext cx="3458089" cy="3422884"/>
          </a:xfrm>
          <a:prstGeom prst="rect">
            <a:avLst/>
          </a:prstGeom>
        </p:spPr>
      </p:pic>
      <p:sp>
        <p:nvSpPr>
          <p:cNvPr id="3" name="Rectangle 2">
            <a:extLst>
              <a:ext uri="{FF2B5EF4-FFF2-40B4-BE49-F238E27FC236}">
                <a16:creationId xmlns:a16="http://schemas.microsoft.com/office/drawing/2014/main" id="{4CEC6C75-9EC1-4681-824F-276D5AA8557D}"/>
              </a:ext>
            </a:extLst>
          </p:cNvPr>
          <p:cNvSpPr/>
          <p:nvPr/>
        </p:nvSpPr>
        <p:spPr>
          <a:xfrm>
            <a:off x="539552" y="3921909"/>
            <a:ext cx="3458088" cy="666872"/>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GB" sz="1800" b="1" dirty="0">
                <a:solidFill>
                  <a:srgbClr val="00457D"/>
                </a:solidFill>
                <a:latin typeface="UB Scala Sans" panose="02000503050000020003" pitchFamily="2" charset="0"/>
              </a:rPr>
              <a:t>Research-Oriented </a:t>
            </a:r>
            <a:br>
              <a:rPr lang="en-GB" sz="1800" b="1" dirty="0">
                <a:solidFill>
                  <a:srgbClr val="00457D"/>
                </a:solidFill>
                <a:latin typeface="UB Scala Sans" panose="02000503050000020003" pitchFamily="2" charset="0"/>
              </a:rPr>
            </a:br>
            <a:r>
              <a:rPr lang="en-GB" sz="1800" b="1" dirty="0">
                <a:solidFill>
                  <a:srgbClr val="00457D"/>
                </a:solidFill>
                <a:latin typeface="UB Scala Sans" panose="02000503050000020003" pitchFamily="2" charset="0"/>
              </a:rPr>
              <a:t>Teaching and Learning</a:t>
            </a:r>
            <a:endParaRPr lang="en-GB" sz="1400" b="1" dirty="0">
              <a:solidFill>
                <a:srgbClr val="00457D"/>
              </a:solidFill>
              <a:latin typeface="UB Scala Sans" panose="02000503050000020003" pitchFamily="2" charset="0"/>
            </a:endParaRPr>
          </a:p>
        </p:txBody>
      </p:sp>
    </p:spTree>
    <p:extLst>
      <p:ext uri="{BB962C8B-B14F-4D97-AF65-F5344CB8AC3E}">
        <p14:creationId xmlns:p14="http://schemas.microsoft.com/office/powerpoint/2010/main" val="259447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University </a:t>
            </a:r>
            <a:r>
              <a:rPr lang="de-DE" dirty="0" err="1"/>
              <a:t>is</a:t>
            </a:r>
            <a:r>
              <a:rPr lang="de-DE" dirty="0"/>
              <a:t> different! </a:t>
            </a:r>
            <a:br>
              <a:rPr lang="de-DE" dirty="0"/>
            </a:br>
            <a:r>
              <a:rPr lang="de-DE" sz="1800" dirty="0"/>
              <a:t>(</a:t>
            </a:r>
            <a:r>
              <a:rPr lang="de-DE" sz="1800" dirty="0" err="1"/>
              <a:t>compared</a:t>
            </a:r>
            <a:r>
              <a:rPr lang="de-DE" sz="1800" dirty="0"/>
              <a:t> </a:t>
            </a:r>
            <a:r>
              <a:rPr lang="de-DE" sz="1800" dirty="0" err="1"/>
              <a:t>to</a:t>
            </a:r>
            <a:r>
              <a:rPr lang="de-DE" sz="1800" dirty="0"/>
              <a:t> </a:t>
            </a:r>
            <a:r>
              <a:rPr lang="de-DE" sz="1800" dirty="0" err="1"/>
              <a:t>learning</a:t>
            </a:r>
            <a:r>
              <a:rPr lang="de-DE" sz="1800" dirty="0"/>
              <a:t> @school)</a:t>
            </a:r>
          </a:p>
        </p:txBody>
      </p:sp>
      <p:grpSp>
        <p:nvGrpSpPr>
          <p:cNvPr id="19" name="Gruppieren 18">
            <a:extLst>
              <a:ext uri="{FF2B5EF4-FFF2-40B4-BE49-F238E27FC236}">
                <a16:creationId xmlns:a16="http://schemas.microsoft.com/office/drawing/2014/main" id="{2DB5C6DC-9CE7-44B7-0BD2-B9C7AC0B57AD}"/>
              </a:ext>
            </a:extLst>
          </p:cNvPr>
          <p:cNvGrpSpPr/>
          <p:nvPr/>
        </p:nvGrpSpPr>
        <p:grpSpPr>
          <a:xfrm>
            <a:off x="1037663" y="2187707"/>
            <a:ext cx="5472608" cy="654918"/>
            <a:chOff x="1007575" y="2187707"/>
            <a:chExt cx="5472608" cy="654918"/>
          </a:xfrm>
        </p:grpSpPr>
        <p:sp>
          <p:nvSpPr>
            <p:cNvPr id="9" name="Rectangle 3">
              <a:extLst>
                <a:ext uri="{FF2B5EF4-FFF2-40B4-BE49-F238E27FC236}">
                  <a16:creationId xmlns:a16="http://schemas.microsoft.com/office/drawing/2014/main" id="{F201E6E4-61DF-FADF-0A49-25D8FE4ED8BD}"/>
                </a:ext>
              </a:extLst>
            </p:cNvPr>
            <p:cNvSpPr/>
            <p:nvPr/>
          </p:nvSpPr>
          <p:spPr>
            <a:xfrm>
              <a:off x="1007575" y="2187707"/>
              <a:ext cx="5256584" cy="654918"/>
            </a:xfrm>
            <a:prstGeom prst="parallelogram">
              <a:avLst/>
            </a:prstGeom>
            <a:solidFill>
              <a:srgbClr val="336A9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1" name="Rectangle 3">
              <a:extLst>
                <a:ext uri="{FF2B5EF4-FFF2-40B4-BE49-F238E27FC236}">
                  <a16:creationId xmlns:a16="http://schemas.microsoft.com/office/drawing/2014/main" id="{C5892731-8A90-AE9A-AD14-B259B4504ADE}"/>
                </a:ext>
              </a:extLst>
            </p:cNvPr>
            <p:cNvSpPr/>
            <p:nvPr/>
          </p:nvSpPr>
          <p:spPr>
            <a:xfrm>
              <a:off x="1511630" y="2187707"/>
              <a:ext cx="4968553" cy="654918"/>
            </a:xfrm>
            <a:prstGeom prst="parallelogram">
              <a:avLst/>
            </a:prstGeom>
            <a:solidFill>
              <a:srgbClr val="336A9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de-DE" sz="2000" b="1" dirty="0">
                  <a:solidFill>
                    <a:srgbClr val="FFFFFF"/>
                  </a:solidFill>
                  <a:latin typeface="UB Scala Sans" panose="02000503050000020003" pitchFamily="2" charset="0"/>
                </a:rPr>
                <a:t>More </a:t>
              </a:r>
              <a:r>
                <a:rPr lang="de-DE" sz="2000" b="1" dirty="0" err="1">
                  <a:solidFill>
                    <a:srgbClr val="FFFFFF"/>
                  </a:solidFill>
                  <a:latin typeface="UB Scala Sans" panose="02000503050000020003" pitchFamily="2" charset="0"/>
                </a:rPr>
                <a:t>self-studies</a:t>
              </a:r>
              <a:r>
                <a:rPr lang="de-DE" sz="2000" dirty="0">
                  <a:solidFill>
                    <a:srgbClr val="FFFFFF"/>
                  </a:solidFill>
                  <a:latin typeface="UB Scala Sans" panose="02000503050000020003" pitchFamily="2" charset="0"/>
                </a:rPr>
                <a:t> </a:t>
              </a:r>
              <a:br>
                <a:rPr lang="de-DE" sz="2000" dirty="0">
                  <a:solidFill>
                    <a:srgbClr val="FFFFFF"/>
                  </a:solidFill>
                  <a:latin typeface="UB Scala Sans" panose="02000503050000020003" pitchFamily="2" charset="0"/>
                </a:rPr>
              </a:br>
              <a:r>
                <a:rPr lang="de-DE" sz="1400" dirty="0">
                  <a:solidFill>
                    <a:srgbClr val="FFFFFF"/>
                  </a:solidFill>
                  <a:latin typeface="UB Scala Sans" panose="02000503050000020003" pitchFamily="2" charset="0"/>
                </a:rPr>
                <a:t>25% </a:t>
              </a:r>
              <a:r>
                <a:rPr lang="de-DE" sz="1400" dirty="0" err="1">
                  <a:solidFill>
                    <a:srgbClr val="FFFFFF"/>
                  </a:solidFill>
                  <a:latin typeface="UB Scala Sans" panose="02000503050000020003" pitchFamily="2" charset="0"/>
                </a:rPr>
                <a:t>attendance</a:t>
              </a:r>
              <a:r>
                <a:rPr lang="de-DE" sz="1400" dirty="0">
                  <a:solidFill>
                    <a:srgbClr val="FFFFFF"/>
                  </a:solidFill>
                  <a:latin typeface="UB Scala Sans" panose="02000503050000020003" pitchFamily="2" charset="0"/>
                </a:rPr>
                <a:t> vs. 75% </a:t>
              </a:r>
              <a:r>
                <a:rPr lang="de-DE" sz="1400" dirty="0" err="1">
                  <a:solidFill>
                    <a:srgbClr val="FFFFFF"/>
                  </a:solidFill>
                  <a:latin typeface="UB Scala Sans" panose="02000503050000020003" pitchFamily="2" charset="0"/>
                </a:rPr>
                <a:t>self-studies</a:t>
              </a:r>
              <a:endParaRPr lang="en-US" sz="900" dirty="0">
                <a:solidFill>
                  <a:srgbClr val="FFFFFF"/>
                </a:solidFill>
                <a:latin typeface="UB Scala Sans" panose="02000503050000020003" pitchFamily="2" charset="0"/>
              </a:endParaRPr>
            </a:p>
          </p:txBody>
        </p:sp>
      </p:grpSp>
      <p:grpSp>
        <p:nvGrpSpPr>
          <p:cNvPr id="17" name="Gruppieren 16">
            <a:extLst>
              <a:ext uri="{FF2B5EF4-FFF2-40B4-BE49-F238E27FC236}">
                <a16:creationId xmlns:a16="http://schemas.microsoft.com/office/drawing/2014/main" id="{3D3E1D27-A677-5635-9C47-921D8F6D60AB}"/>
              </a:ext>
            </a:extLst>
          </p:cNvPr>
          <p:cNvGrpSpPr/>
          <p:nvPr/>
        </p:nvGrpSpPr>
        <p:grpSpPr>
          <a:xfrm>
            <a:off x="1652703" y="3027800"/>
            <a:ext cx="5367569" cy="654918"/>
            <a:chOff x="1835696" y="3027800"/>
            <a:chExt cx="5472608" cy="654918"/>
          </a:xfrm>
        </p:grpSpPr>
        <p:sp>
          <p:nvSpPr>
            <p:cNvPr id="12" name="Rectangle 3">
              <a:extLst>
                <a:ext uri="{FF2B5EF4-FFF2-40B4-BE49-F238E27FC236}">
                  <a16:creationId xmlns:a16="http://schemas.microsoft.com/office/drawing/2014/main" id="{D2713155-9B24-AEC6-FCD8-16D015E0D615}"/>
                </a:ext>
              </a:extLst>
            </p:cNvPr>
            <p:cNvSpPr/>
            <p:nvPr/>
          </p:nvSpPr>
          <p:spPr>
            <a:xfrm>
              <a:off x="1835696" y="3027800"/>
              <a:ext cx="5256584" cy="654918"/>
            </a:xfrm>
            <a:prstGeom prst="parallelogram">
              <a:avLst/>
            </a:prstGeom>
            <a:solidFill>
              <a:srgbClr val="6690B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3" name="Rectangle 3">
              <a:extLst>
                <a:ext uri="{FF2B5EF4-FFF2-40B4-BE49-F238E27FC236}">
                  <a16:creationId xmlns:a16="http://schemas.microsoft.com/office/drawing/2014/main" id="{20233F09-2965-9075-B297-40E9154CE3DF}"/>
                </a:ext>
              </a:extLst>
            </p:cNvPr>
            <p:cNvSpPr/>
            <p:nvPr/>
          </p:nvSpPr>
          <p:spPr>
            <a:xfrm>
              <a:off x="2339751" y="3027800"/>
              <a:ext cx="4968553" cy="654918"/>
            </a:xfrm>
            <a:prstGeom prst="parallelogram">
              <a:avLst/>
            </a:prstGeom>
            <a:solidFill>
              <a:srgbClr val="6690B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sz="2000" b="1" dirty="0">
                  <a:solidFill>
                    <a:srgbClr val="FFFFFF"/>
                  </a:solidFill>
                  <a:latin typeface="UB Scala Sans" panose="02000503050000020003" pitchFamily="2" charset="0"/>
                </a:rPr>
                <a:t>More active cooperation</a:t>
              </a:r>
              <a:br>
                <a:rPr lang="en-US" sz="2000" b="1" dirty="0">
                  <a:solidFill>
                    <a:srgbClr val="FFFFFF"/>
                  </a:solidFill>
                  <a:latin typeface="UB Scala Sans" panose="02000503050000020003" pitchFamily="2" charset="0"/>
                </a:rPr>
              </a:br>
              <a:r>
                <a:rPr lang="en-US" sz="1400" dirty="0">
                  <a:solidFill>
                    <a:srgbClr val="FFFFFF"/>
                  </a:solidFill>
                  <a:latin typeface="UB Scala Sans" panose="02000503050000020003" pitchFamily="2" charset="0"/>
                </a:rPr>
                <a:t>Work together in teams!</a:t>
              </a:r>
              <a:endParaRPr lang="en-US" sz="900" dirty="0">
                <a:solidFill>
                  <a:srgbClr val="FFFFFF"/>
                </a:solidFill>
                <a:latin typeface="UB Scala Sans" panose="02000503050000020003" pitchFamily="2" charset="0"/>
              </a:endParaRPr>
            </a:p>
          </p:txBody>
        </p:sp>
      </p:grpSp>
      <p:grpSp>
        <p:nvGrpSpPr>
          <p:cNvPr id="18" name="Gruppieren 17">
            <a:extLst>
              <a:ext uri="{FF2B5EF4-FFF2-40B4-BE49-F238E27FC236}">
                <a16:creationId xmlns:a16="http://schemas.microsoft.com/office/drawing/2014/main" id="{0C8A2FF6-25F6-7194-53D3-2BFF117EA622}"/>
              </a:ext>
            </a:extLst>
          </p:cNvPr>
          <p:cNvGrpSpPr/>
          <p:nvPr/>
        </p:nvGrpSpPr>
        <p:grpSpPr>
          <a:xfrm>
            <a:off x="2267744" y="3867894"/>
            <a:ext cx="5256584" cy="654918"/>
            <a:chOff x="2267744" y="3867894"/>
            <a:chExt cx="5472608" cy="654918"/>
          </a:xfrm>
        </p:grpSpPr>
        <p:sp>
          <p:nvSpPr>
            <p:cNvPr id="7" name="Rectangle 3">
              <a:extLst>
                <a:ext uri="{FF2B5EF4-FFF2-40B4-BE49-F238E27FC236}">
                  <a16:creationId xmlns:a16="http://schemas.microsoft.com/office/drawing/2014/main" id="{E824E98B-69C0-4B4E-9BC4-BAA43A80CC92}"/>
                </a:ext>
              </a:extLst>
            </p:cNvPr>
            <p:cNvSpPr/>
            <p:nvPr/>
          </p:nvSpPr>
          <p:spPr>
            <a:xfrm>
              <a:off x="2267744" y="3867894"/>
              <a:ext cx="5256584" cy="654918"/>
            </a:xfrm>
            <a:prstGeom prst="parallelogram">
              <a:avLst/>
            </a:prstGeom>
            <a:solidFill>
              <a:srgbClr val="99B5C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8" name="Rectangle 3">
              <a:extLst>
                <a:ext uri="{FF2B5EF4-FFF2-40B4-BE49-F238E27FC236}">
                  <a16:creationId xmlns:a16="http://schemas.microsoft.com/office/drawing/2014/main" id="{86A02A89-6337-389B-7967-52E1704E5618}"/>
                </a:ext>
              </a:extLst>
            </p:cNvPr>
            <p:cNvSpPr/>
            <p:nvPr/>
          </p:nvSpPr>
          <p:spPr>
            <a:xfrm>
              <a:off x="2771799" y="3867894"/>
              <a:ext cx="4968553" cy="654918"/>
            </a:xfrm>
            <a:prstGeom prst="parallelogram">
              <a:avLst/>
            </a:prstGeom>
            <a:solidFill>
              <a:srgbClr val="99B5C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en-US" sz="2000" b="1" dirty="0">
                  <a:solidFill>
                    <a:srgbClr val="FFFFFF"/>
                  </a:solidFill>
                  <a:latin typeface="UB Scala Sans" panose="02000503050000020003" pitchFamily="2" charset="0"/>
                </a:rPr>
                <a:t>More input in less time</a:t>
              </a:r>
              <a:br>
                <a:rPr lang="en-US" sz="2000" dirty="0">
                  <a:solidFill>
                    <a:srgbClr val="FFFFFF"/>
                  </a:solidFill>
                  <a:latin typeface="UB Scala Sans" panose="02000503050000020003" pitchFamily="2" charset="0"/>
                </a:rPr>
              </a:br>
              <a:r>
                <a:rPr lang="en-US" sz="1400" dirty="0">
                  <a:solidFill>
                    <a:srgbClr val="FFFFFF"/>
                  </a:solidFill>
                  <a:latin typeface="UB Scala Sans" panose="02000503050000020003" pitchFamily="2" charset="0"/>
                </a:rPr>
                <a:t>Self-studies and reflection is key!</a:t>
              </a:r>
              <a:endParaRPr lang="en-US" sz="900" dirty="0">
                <a:solidFill>
                  <a:srgbClr val="FFFFFF"/>
                </a:solidFill>
                <a:latin typeface="UB Scala Sans" panose="02000503050000020003" pitchFamily="2" charset="0"/>
              </a:endParaRPr>
            </a:p>
          </p:txBody>
        </p:sp>
      </p:grpSp>
      <p:grpSp>
        <p:nvGrpSpPr>
          <p:cNvPr id="20" name="Gruppieren 19">
            <a:extLst>
              <a:ext uri="{FF2B5EF4-FFF2-40B4-BE49-F238E27FC236}">
                <a16:creationId xmlns:a16="http://schemas.microsoft.com/office/drawing/2014/main" id="{56E7DEF8-DD6E-8318-A93D-134692F1417E}"/>
              </a:ext>
            </a:extLst>
          </p:cNvPr>
          <p:cNvGrpSpPr/>
          <p:nvPr/>
        </p:nvGrpSpPr>
        <p:grpSpPr>
          <a:xfrm>
            <a:off x="422623" y="1347614"/>
            <a:ext cx="5472608" cy="654918"/>
            <a:chOff x="422623" y="1347614"/>
            <a:chExt cx="5472608" cy="654918"/>
          </a:xfrm>
        </p:grpSpPr>
        <p:sp>
          <p:nvSpPr>
            <p:cNvPr id="10" name="Rectangle 3">
              <a:extLst>
                <a:ext uri="{FF2B5EF4-FFF2-40B4-BE49-F238E27FC236}">
                  <a16:creationId xmlns:a16="http://schemas.microsoft.com/office/drawing/2014/main" id="{080F2F61-8C7C-353E-ABE9-1AF165289AD9}"/>
                </a:ext>
              </a:extLst>
            </p:cNvPr>
            <p:cNvSpPr/>
            <p:nvPr/>
          </p:nvSpPr>
          <p:spPr>
            <a:xfrm>
              <a:off x="422623" y="1347614"/>
              <a:ext cx="5256584" cy="654918"/>
            </a:xfrm>
            <a:prstGeom prst="parallelogram">
              <a:avLst/>
            </a:prstGeom>
            <a:solidFill>
              <a:srgbClr val="00457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6" name="Rectangle 3">
              <a:extLst>
                <a:ext uri="{FF2B5EF4-FFF2-40B4-BE49-F238E27FC236}">
                  <a16:creationId xmlns:a16="http://schemas.microsoft.com/office/drawing/2014/main" id="{A565916D-4566-4058-69A1-CDFD6E084610}"/>
                </a:ext>
              </a:extLst>
            </p:cNvPr>
            <p:cNvSpPr/>
            <p:nvPr/>
          </p:nvSpPr>
          <p:spPr>
            <a:xfrm>
              <a:off x="926678" y="1347614"/>
              <a:ext cx="4968553" cy="654918"/>
            </a:xfrm>
            <a:prstGeom prst="parallelogram">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de-DE" sz="2000" b="1" dirty="0">
                  <a:solidFill>
                    <a:srgbClr val="FFFFFF"/>
                  </a:solidFill>
                  <a:latin typeface="UB Scala Sans" panose="02000503050000020003" pitchFamily="2" charset="0"/>
                </a:rPr>
                <a:t>More </a:t>
              </a:r>
              <a:r>
                <a:rPr lang="de-DE" sz="2000" b="1" dirty="0" err="1">
                  <a:solidFill>
                    <a:srgbClr val="FFFFFF"/>
                  </a:solidFill>
                  <a:latin typeface="UB Scala Sans" panose="02000503050000020003" pitchFamily="2" charset="0"/>
                </a:rPr>
                <a:t>choices</a:t>
              </a:r>
              <a:br>
                <a:rPr lang="de-DE" sz="2000" dirty="0">
                  <a:solidFill>
                    <a:srgbClr val="FFFFFF"/>
                  </a:solidFill>
                  <a:latin typeface="UB Scala Sans" panose="02000503050000020003" pitchFamily="2" charset="0"/>
                </a:rPr>
              </a:br>
              <a:r>
                <a:rPr lang="de-DE" sz="1400" dirty="0" err="1">
                  <a:solidFill>
                    <a:srgbClr val="FFFFFF"/>
                  </a:solidFill>
                  <a:latin typeface="UB Scala Sans" panose="02000503050000020003" pitchFamily="2" charset="0"/>
                </a:rPr>
                <a:t>Avoid</a:t>
              </a:r>
              <a:r>
                <a:rPr lang="de-DE" sz="1400" dirty="0">
                  <a:solidFill>
                    <a:srgbClr val="FFFFFF"/>
                  </a:solidFill>
                  <a:latin typeface="UB Scala Sans" panose="02000503050000020003" pitchFamily="2" charset="0"/>
                </a:rPr>
                <a:t> to get lost!</a:t>
              </a:r>
              <a:endParaRPr lang="en-US" sz="900" dirty="0">
                <a:solidFill>
                  <a:srgbClr val="FFFFFF"/>
                </a:solidFill>
                <a:latin typeface="UB Scala Sans" panose="02000503050000020003" pitchFamily="2" charset="0"/>
              </a:endParaRPr>
            </a:p>
          </p:txBody>
        </p:sp>
      </p:grpSp>
    </p:spTree>
    <p:extLst>
      <p:ext uri="{BB962C8B-B14F-4D97-AF65-F5344CB8AC3E}">
        <p14:creationId xmlns:p14="http://schemas.microsoft.com/office/powerpoint/2010/main" val="251342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Teaching </a:t>
            </a:r>
            <a:r>
              <a:rPr lang="de-DE" dirty="0" err="1"/>
              <a:t>Concepts</a:t>
            </a:r>
            <a:endParaRPr lang="de-DE" dirty="0"/>
          </a:p>
        </p:txBody>
      </p:sp>
      <p:sp>
        <p:nvSpPr>
          <p:cNvPr id="3" name="Content Placeholder 2">
            <a:extLst>
              <a:ext uri="{FF2B5EF4-FFF2-40B4-BE49-F238E27FC236}">
                <a16:creationId xmlns:a16="http://schemas.microsoft.com/office/drawing/2014/main" id="{12602ABD-0346-3489-8AAC-8CF8B44BB3C4}"/>
              </a:ext>
            </a:extLst>
          </p:cNvPr>
          <p:cNvSpPr>
            <a:spLocks noGrp="1"/>
          </p:cNvSpPr>
          <p:nvPr>
            <p:ph idx="1"/>
          </p:nvPr>
        </p:nvSpPr>
        <p:spPr>
          <a:xfrm>
            <a:off x="395536" y="987574"/>
            <a:ext cx="7467600" cy="3672408"/>
          </a:xfrm>
        </p:spPr>
        <p:txBody>
          <a:bodyPr/>
          <a:lstStyle/>
          <a:p>
            <a:r>
              <a:rPr lang="en-US" sz="2000" b="1" dirty="0">
                <a:solidFill>
                  <a:srgbClr val="00457D"/>
                </a:solidFill>
              </a:rPr>
              <a:t>Knowledge and competences </a:t>
            </a:r>
            <a:br>
              <a:rPr lang="en-US" sz="2000" dirty="0">
                <a:solidFill>
                  <a:srgbClr val="00457D"/>
                </a:solidFill>
              </a:rPr>
            </a:br>
            <a:r>
              <a:rPr lang="en-US" sz="1400" dirty="0">
                <a:solidFill>
                  <a:srgbClr val="00457D"/>
                </a:solidFill>
              </a:rPr>
              <a:t>They will be gathered via lectures, exercises, tutorials, projects, seminars, self-learning, …</a:t>
            </a:r>
          </a:p>
          <a:p>
            <a:pPr marL="0" indent="0">
              <a:buNone/>
            </a:pPr>
            <a:r>
              <a:rPr lang="en-US" sz="1000" dirty="0">
                <a:solidFill>
                  <a:srgbClr val="00457D"/>
                </a:solidFill>
              </a:rPr>
              <a:t> </a:t>
            </a:r>
          </a:p>
          <a:p>
            <a:r>
              <a:rPr lang="en-US" sz="2000" b="1" dirty="0">
                <a:solidFill>
                  <a:srgbClr val="00457D"/>
                </a:solidFill>
              </a:rPr>
              <a:t>Typical in engineering and natural sciences:</a:t>
            </a:r>
            <a:br>
              <a:rPr lang="en-US" sz="2000" b="1" dirty="0">
                <a:solidFill>
                  <a:srgbClr val="00457D"/>
                </a:solidFill>
              </a:rPr>
            </a:br>
            <a:r>
              <a:rPr lang="en-US" sz="1400" dirty="0">
                <a:solidFill>
                  <a:srgbClr val="00457D"/>
                </a:solidFill>
              </a:rPr>
              <a:t>Problem-solving, designing &amp; implementing digital solutions in individual and team projects</a:t>
            </a:r>
          </a:p>
          <a:p>
            <a:pPr marL="457200" lvl="1" indent="0">
              <a:buNone/>
            </a:pPr>
            <a:endParaRPr lang="en-US" sz="1000" dirty="0">
              <a:solidFill>
                <a:srgbClr val="00457D"/>
              </a:solidFill>
            </a:endParaRPr>
          </a:p>
          <a:p>
            <a:r>
              <a:rPr lang="en-US" sz="2000" b="1" dirty="0">
                <a:solidFill>
                  <a:srgbClr val="00457D"/>
                </a:solidFill>
              </a:rPr>
              <a:t>Typical in management science:</a:t>
            </a:r>
            <a:br>
              <a:rPr lang="en-US" sz="2000" dirty="0">
                <a:solidFill>
                  <a:srgbClr val="00457D"/>
                </a:solidFill>
              </a:rPr>
            </a:br>
            <a:r>
              <a:rPr lang="en-US" sz="1400" dirty="0">
                <a:solidFill>
                  <a:srgbClr val="00457D"/>
                </a:solidFill>
              </a:rPr>
              <a:t>Case-based teaching </a:t>
            </a:r>
            <a:r>
              <a:rPr lang="en-US" sz="1400" dirty="0">
                <a:solidFill>
                  <a:srgbClr val="00457D"/>
                </a:solidFill>
                <a:sym typeface="Wingdings" panose="05000000000000000000" pitchFamily="2" charset="2"/>
              </a:rPr>
              <a:t> reading papers required</a:t>
            </a:r>
          </a:p>
          <a:p>
            <a:pPr marL="0" indent="0">
              <a:buNone/>
            </a:pPr>
            <a:endParaRPr lang="de-DE" sz="1000" dirty="0">
              <a:solidFill>
                <a:srgbClr val="00457D"/>
              </a:solidFil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Weekly home-work (assignments, readings) </a:t>
            </a:r>
            <a:br>
              <a:rPr kumimoji="0" lang="en-US" sz="20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br>
            <a:r>
              <a:rPr lang="en-US" sz="1400" dirty="0">
                <a:solidFill>
                  <a:srgbClr val="00457D"/>
                </a:solidFill>
              </a:rPr>
              <a:t>M</a:t>
            </a:r>
            <a:r>
              <a:rPr kumimoji="0" lang="en-US" sz="1400" b="0" i="0" u="none" strike="noStrike" kern="0" cap="none" spc="0" normalizeH="0" baseline="0" noProof="0" dirty="0" err="1">
                <a:ln>
                  <a:noFill/>
                </a:ln>
                <a:solidFill>
                  <a:srgbClr val="00457D"/>
                </a:solidFill>
                <a:effectLst/>
                <a:uLnTx/>
                <a:uFillTx/>
                <a:latin typeface="UB Scala Sans" panose="02000503050000020003" pitchFamily="2" charset="0"/>
                <a:ea typeface="+mn-ea"/>
                <a:cs typeface="+mn-cs"/>
              </a:rPr>
              <a:t>ajor</a:t>
            </a:r>
            <a:r>
              <a:rPr kumimoji="0" lang="en-US" sz="14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 part of the teaching concept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0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Application of scientific methods </a:t>
            </a:r>
            <a:br>
              <a:rPr kumimoji="0" lang="en-US" sz="20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br>
            <a:r>
              <a:rPr kumimoji="0" lang="en-US" sz="14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Will be learned in seminars and bachelor/master theses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22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endParaRPr>
          </a:p>
          <a:p>
            <a:pPr marL="0" indent="0">
              <a:buNone/>
            </a:pPr>
            <a:endParaRPr lang="de-DE" sz="1000" dirty="0">
              <a:solidFill>
                <a:srgbClr val="00457D"/>
              </a:solidFill>
            </a:endParaRPr>
          </a:p>
        </p:txBody>
      </p:sp>
      <p:sp>
        <p:nvSpPr>
          <p:cNvPr id="6" name="Rechteck 7">
            <a:extLst>
              <a:ext uri="{FF2B5EF4-FFF2-40B4-BE49-F238E27FC236}">
                <a16:creationId xmlns:a16="http://schemas.microsoft.com/office/drawing/2014/main" id="{5266FF17-7697-921A-7B68-3A41DE6D74E8}"/>
              </a:ext>
            </a:extLst>
          </p:cNvPr>
          <p:cNvSpPr/>
          <p:nvPr/>
        </p:nvSpPr>
        <p:spPr>
          <a:xfrm>
            <a:off x="5796136" y="3363838"/>
            <a:ext cx="2823084" cy="772501"/>
          </a:xfrm>
          <a:prstGeom prst="wedgeRectCallout">
            <a:avLst>
              <a:gd name="adj1" fmla="val 69020"/>
              <a:gd name="adj2" fmla="val 56180"/>
            </a:avLst>
          </a:prstGeom>
          <a:solidFill>
            <a:srgbClr val="E6444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t>Essential</a:t>
            </a:r>
            <a:r>
              <a:rPr lang="de-DE" sz="1400" b="1" i="1" dirty="0">
                <a:solidFill>
                  <a:srgbClr val="FFFFFF"/>
                </a:solidFill>
                <a:latin typeface="UB Scala Sans" panose="02000503050000020003" pitchFamily="2" charset="0"/>
              </a:rPr>
              <a:t> for </a:t>
            </a:r>
            <a:r>
              <a:rPr lang="de-DE" sz="1400" b="1" i="1" dirty="0" err="1">
                <a:solidFill>
                  <a:srgbClr val="FFFFFF"/>
                </a:solidFill>
                <a:latin typeface="UB Scala Sans" panose="02000503050000020003" pitchFamily="2" charset="0"/>
              </a:rPr>
              <a:t>Succeeding</a:t>
            </a:r>
            <a:r>
              <a:rPr lang="de-DE" sz="1400" b="1" i="1" dirty="0">
                <a:solidFill>
                  <a:srgbClr val="FFFFFF"/>
                </a:solidFill>
                <a:latin typeface="UB Scala Sans" panose="02000503050000020003" pitchFamily="2" charset="0"/>
              </a:rPr>
              <a:t>: </a:t>
            </a:r>
            <a:b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br>
            <a:r>
              <a:rPr kumimoji="0" lang="de-DE" sz="1400" b="1" i="1" u="none" strike="noStrike" kern="1200" cap="none" spc="0" normalizeH="0" baseline="0" noProof="0" dirty="0" err="1">
                <a:ln>
                  <a:noFill/>
                </a:ln>
                <a:solidFill>
                  <a:srgbClr val="FFFFFF"/>
                </a:solidFill>
                <a:effectLst/>
                <a:uLnTx/>
                <a:uFillTx/>
                <a:latin typeface="UB Scala Sans" panose="02000503050000020003" pitchFamily="2" charset="0"/>
              </a:rPr>
              <a:t>Continuous</a:t>
            </a:r>
            <a: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t> Learning</a:t>
            </a:r>
          </a:p>
        </p:txBody>
      </p:sp>
    </p:spTree>
    <p:extLst>
      <p:ext uri="{BB962C8B-B14F-4D97-AF65-F5344CB8AC3E}">
        <p14:creationId xmlns:p14="http://schemas.microsoft.com/office/powerpoint/2010/main" val="70634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CF37DDF6-AAD2-46E6-5599-F9282E421FD5}"/>
              </a:ext>
            </a:extLst>
          </p:cNvPr>
          <p:cNvSpPr/>
          <p:nvPr/>
        </p:nvSpPr>
        <p:spPr>
          <a:xfrm>
            <a:off x="251520" y="267494"/>
            <a:ext cx="7740000" cy="44644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 name="Rectangle 4">
            <a:extLst>
              <a:ext uri="{FF2B5EF4-FFF2-40B4-BE49-F238E27FC236}">
                <a16:creationId xmlns:a16="http://schemas.microsoft.com/office/drawing/2014/main" id="{D4B59013-3EDE-2DAD-1366-C493B4ECA551}"/>
              </a:ext>
            </a:extLst>
          </p:cNvPr>
          <p:cNvSpPr/>
          <p:nvPr/>
        </p:nvSpPr>
        <p:spPr>
          <a:xfrm>
            <a:off x="374472" y="987574"/>
            <a:ext cx="7467600"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buNone/>
            </a:pPr>
            <a:r>
              <a:rPr lang="en-GB" sz="3600" dirty="0">
                <a:solidFill>
                  <a:srgbClr val="00457D"/>
                </a:solidFill>
                <a:latin typeface="UB Scala Sans" panose="02000503050000020003" pitchFamily="2" charset="0"/>
              </a:rPr>
              <a:t>You have to find a way to</a:t>
            </a:r>
            <a:br>
              <a:rPr lang="en-GB" sz="3600" dirty="0">
                <a:solidFill>
                  <a:srgbClr val="00457D"/>
                </a:solidFill>
                <a:latin typeface="UB Scala Sans" panose="02000503050000020003" pitchFamily="2" charset="0"/>
              </a:rPr>
            </a:br>
            <a:r>
              <a:rPr lang="en-GB" sz="3600" b="1" dirty="0">
                <a:solidFill>
                  <a:srgbClr val="00457D"/>
                </a:solidFill>
                <a:latin typeface="UB Scala Sans" panose="02000503050000020003" pitchFamily="2" charset="0"/>
              </a:rPr>
              <a:t>self-organize and motivate yourself</a:t>
            </a:r>
            <a:br>
              <a:rPr lang="en-GB" sz="3600" b="1" dirty="0">
                <a:solidFill>
                  <a:srgbClr val="00457D"/>
                </a:solidFill>
                <a:latin typeface="UB Scala Sans" panose="02000503050000020003" pitchFamily="2" charset="0"/>
              </a:rPr>
            </a:br>
            <a:r>
              <a:rPr lang="en-GB" sz="3600" dirty="0">
                <a:solidFill>
                  <a:srgbClr val="00457D"/>
                </a:solidFill>
                <a:latin typeface="UB Scala Sans" panose="02000503050000020003" pitchFamily="2" charset="0"/>
              </a:rPr>
              <a:t>either on campus or at home.</a:t>
            </a:r>
          </a:p>
        </p:txBody>
      </p:sp>
    </p:spTree>
    <p:extLst>
      <p:ext uri="{BB962C8B-B14F-4D97-AF65-F5344CB8AC3E}">
        <p14:creationId xmlns:p14="http://schemas.microsoft.com/office/powerpoint/2010/main" val="167791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0D564CD5-0017-1139-2308-399533B17AFC}"/>
              </a:ext>
            </a:extLst>
          </p:cNvPr>
          <p:cNvSpPr/>
          <p:nvPr/>
        </p:nvSpPr>
        <p:spPr>
          <a:xfrm>
            <a:off x="1976935" y="4629384"/>
            <a:ext cx="1658961"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sp>
        <p:nvSpPr>
          <p:cNvPr id="16" name="Title 1">
            <a:extLst>
              <a:ext uri="{FF2B5EF4-FFF2-40B4-BE49-F238E27FC236}">
                <a16:creationId xmlns:a16="http://schemas.microsoft.com/office/drawing/2014/main" id="{DF9A07DE-33B3-9EB1-0B8D-C88301B1DAF4}"/>
              </a:ext>
            </a:extLst>
          </p:cNvPr>
          <p:cNvSpPr txBox="1">
            <a:spLocks/>
          </p:cNvSpPr>
          <p:nvPr/>
        </p:nvSpPr>
        <p:spPr bwMode="auto">
          <a:xfrm>
            <a:off x="323528" y="239822"/>
            <a:ext cx="755932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3600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a:solidFill>
                  <a:srgbClr val="00457D"/>
                </a:solidFill>
              </a:rPr>
              <a:t>Code </a:t>
            </a:r>
            <a:r>
              <a:rPr lang="de-DE" kern="0" dirty="0" err="1">
                <a:solidFill>
                  <a:srgbClr val="00457D"/>
                </a:solidFill>
              </a:rPr>
              <a:t>of</a:t>
            </a:r>
            <a:r>
              <a:rPr lang="de-DE" kern="0" dirty="0">
                <a:solidFill>
                  <a:srgbClr val="00457D"/>
                </a:solidFill>
              </a:rPr>
              <a:t> Conduct</a:t>
            </a:r>
            <a:br>
              <a:rPr lang="de-DE" kern="0" dirty="0">
                <a:solidFill>
                  <a:srgbClr val="00457D"/>
                </a:solidFill>
              </a:rPr>
            </a:br>
            <a:r>
              <a:rPr lang="en-US" sz="2000" dirty="0"/>
              <a:t>How we work and treat each other at WIAI</a:t>
            </a:r>
            <a:endParaRPr lang="de-DE" sz="2000" kern="0" dirty="0">
              <a:solidFill>
                <a:srgbClr val="00457D"/>
              </a:solidFill>
            </a:endParaRPr>
          </a:p>
        </p:txBody>
      </p:sp>
      <p:sp>
        <p:nvSpPr>
          <p:cNvPr id="3" name="Rectangle 3">
            <a:extLst>
              <a:ext uri="{FF2B5EF4-FFF2-40B4-BE49-F238E27FC236}">
                <a16:creationId xmlns:a16="http://schemas.microsoft.com/office/drawing/2014/main" id="{E33CECB4-D0C9-A822-7D6C-AA1193588BB9}"/>
              </a:ext>
            </a:extLst>
          </p:cNvPr>
          <p:cNvSpPr/>
          <p:nvPr/>
        </p:nvSpPr>
        <p:spPr>
          <a:xfrm>
            <a:off x="300158" y="1295666"/>
            <a:ext cx="2377440" cy="654918"/>
          </a:xfrm>
          <a:prstGeom prst="parallelogram">
            <a:avLst>
              <a:gd name="adj" fmla="val 0"/>
            </a:avLst>
          </a:prstGeom>
          <a:solidFill>
            <a:srgbClr val="E6444F"/>
          </a:solidFill>
          <a:ln>
            <a:solidFill>
              <a:srgbClr val="E6444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AU" sz="2000" dirty="0">
                <a:solidFill>
                  <a:srgbClr val="FFFFFF"/>
                </a:solidFill>
                <a:latin typeface="UB Scala Sans" panose="02000503050000020003" pitchFamily="2" charset="0"/>
              </a:rPr>
              <a:t>Respect</a:t>
            </a:r>
          </a:p>
        </p:txBody>
      </p:sp>
      <p:sp>
        <p:nvSpPr>
          <p:cNvPr id="4" name="Rectangle 3">
            <a:extLst>
              <a:ext uri="{FF2B5EF4-FFF2-40B4-BE49-F238E27FC236}">
                <a16:creationId xmlns:a16="http://schemas.microsoft.com/office/drawing/2014/main" id="{FBEF2C90-8FC5-1B40-951E-F6A109D40874}"/>
              </a:ext>
            </a:extLst>
          </p:cNvPr>
          <p:cNvSpPr/>
          <p:nvPr/>
        </p:nvSpPr>
        <p:spPr>
          <a:xfrm>
            <a:off x="2940135" y="1295666"/>
            <a:ext cx="2377440" cy="654918"/>
          </a:xfrm>
          <a:prstGeom prst="parallelogram">
            <a:avLst>
              <a:gd name="adj" fmla="val 0"/>
            </a:avLst>
          </a:prstGeom>
          <a:solidFill>
            <a:srgbClr val="E6444F"/>
          </a:solidFill>
          <a:ln>
            <a:solidFill>
              <a:srgbClr val="E6444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AU" sz="2000" dirty="0">
                <a:solidFill>
                  <a:srgbClr val="FFFFFF"/>
                </a:solidFill>
                <a:latin typeface="UB Scala Sans" panose="02000503050000020003" pitchFamily="2" charset="0"/>
              </a:rPr>
              <a:t>Integrity</a:t>
            </a:r>
          </a:p>
        </p:txBody>
      </p:sp>
      <p:sp>
        <p:nvSpPr>
          <p:cNvPr id="5" name="Rectangle 3">
            <a:extLst>
              <a:ext uri="{FF2B5EF4-FFF2-40B4-BE49-F238E27FC236}">
                <a16:creationId xmlns:a16="http://schemas.microsoft.com/office/drawing/2014/main" id="{DA63DC0E-77AC-8D41-21EB-6325EAADD310}"/>
              </a:ext>
            </a:extLst>
          </p:cNvPr>
          <p:cNvSpPr/>
          <p:nvPr/>
        </p:nvSpPr>
        <p:spPr>
          <a:xfrm>
            <a:off x="5580112" y="1295666"/>
            <a:ext cx="2377440" cy="654918"/>
          </a:xfrm>
          <a:prstGeom prst="parallelogram">
            <a:avLst>
              <a:gd name="adj" fmla="val 0"/>
            </a:avLst>
          </a:prstGeom>
          <a:solidFill>
            <a:srgbClr val="E6444F"/>
          </a:solidFill>
          <a:ln>
            <a:solidFill>
              <a:srgbClr val="E6444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AU" sz="2000" dirty="0">
                <a:solidFill>
                  <a:srgbClr val="FFFFFF"/>
                </a:solidFill>
                <a:latin typeface="UB Scala Sans" panose="02000503050000020003" pitchFamily="2" charset="0"/>
              </a:rPr>
              <a:t>Speak up</a:t>
            </a:r>
          </a:p>
        </p:txBody>
      </p:sp>
      <p:sp>
        <p:nvSpPr>
          <p:cNvPr id="6" name="Rectangle 3">
            <a:extLst>
              <a:ext uri="{FF2B5EF4-FFF2-40B4-BE49-F238E27FC236}">
                <a16:creationId xmlns:a16="http://schemas.microsoft.com/office/drawing/2014/main" id="{5DEACA4C-A499-A5D9-C7C7-D8FF9799790A}"/>
              </a:ext>
            </a:extLst>
          </p:cNvPr>
          <p:cNvSpPr/>
          <p:nvPr/>
        </p:nvSpPr>
        <p:spPr>
          <a:xfrm>
            <a:off x="300158" y="1946828"/>
            <a:ext cx="2377440" cy="2425122"/>
          </a:xfrm>
          <a:prstGeom prst="parallelogram">
            <a:avLst>
              <a:gd name="adj" fmla="val 0"/>
            </a:avLst>
          </a:prstGeom>
          <a:solidFill>
            <a:srgbClr val="FFFFFF"/>
          </a:solidFill>
          <a:ln>
            <a:solidFill>
              <a:srgbClr val="E6444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en-US" sz="1800" dirty="0">
                <a:solidFill>
                  <a:srgbClr val="E6444F"/>
                </a:solidFill>
                <a:latin typeface="UB Scala Sans" panose="02000503050000020003" pitchFamily="2" charset="77"/>
              </a:rPr>
              <a:t>We treat each</a:t>
            </a:r>
            <a:br>
              <a:rPr lang="en-US" sz="1800" dirty="0">
                <a:solidFill>
                  <a:srgbClr val="E6444F"/>
                </a:solidFill>
                <a:latin typeface="UB Scala Sans" panose="02000503050000020003" pitchFamily="2" charset="77"/>
              </a:rPr>
            </a:br>
            <a:r>
              <a:rPr lang="en-US" sz="1800" dirty="0">
                <a:solidFill>
                  <a:srgbClr val="E6444F"/>
                </a:solidFill>
                <a:latin typeface="UB Scala Sans" panose="02000503050000020003" pitchFamily="2" charset="77"/>
              </a:rPr>
              <a:t>other with respect;</a:t>
            </a:r>
          </a:p>
          <a:p>
            <a:r>
              <a:rPr lang="en-US" sz="1800" dirty="0">
                <a:solidFill>
                  <a:srgbClr val="E6444F"/>
                </a:solidFill>
                <a:latin typeface="UB Scala Sans" panose="02000503050000020003" pitchFamily="2" charset="77"/>
              </a:rPr>
              <a:t>Regardless of</a:t>
            </a:r>
            <a:br>
              <a:rPr lang="en-US" sz="1800" dirty="0">
                <a:solidFill>
                  <a:srgbClr val="E6444F"/>
                </a:solidFill>
                <a:latin typeface="UB Scala Sans" panose="02000503050000020003" pitchFamily="2" charset="77"/>
              </a:rPr>
            </a:br>
            <a:r>
              <a:rPr lang="en-US" sz="1800" dirty="0">
                <a:solidFill>
                  <a:srgbClr val="E6444F"/>
                </a:solidFill>
                <a:latin typeface="UB Scala Sans" panose="02000503050000020003" pitchFamily="2" charset="77"/>
              </a:rPr>
              <a:t>origin, gender,</a:t>
            </a:r>
            <a:br>
              <a:rPr lang="en-US" sz="1800" dirty="0">
                <a:solidFill>
                  <a:srgbClr val="E6444F"/>
                </a:solidFill>
                <a:latin typeface="UB Scala Sans" panose="02000503050000020003" pitchFamily="2" charset="77"/>
              </a:rPr>
            </a:br>
            <a:r>
              <a:rPr lang="en-US" sz="1800" dirty="0">
                <a:solidFill>
                  <a:srgbClr val="E6444F"/>
                </a:solidFill>
                <a:latin typeface="UB Scala Sans" panose="02000503050000020003" pitchFamily="2" charset="77"/>
              </a:rPr>
              <a:t>age, religion,</a:t>
            </a:r>
            <a:br>
              <a:rPr lang="en-US" sz="1800" dirty="0">
                <a:solidFill>
                  <a:srgbClr val="E6444F"/>
                </a:solidFill>
                <a:latin typeface="UB Scala Sans" panose="02000503050000020003" pitchFamily="2" charset="77"/>
              </a:rPr>
            </a:br>
            <a:r>
              <a:rPr lang="en-US" sz="1800" dirty="0">
                <a:solidFill>
                  <a:srgbClr val="E6444F"/>
                </a:solidFill>
                <a:latin typeface="UB Scala Sans" panose="02000503050000020003" pitchFamily="2" charset="77"/>
              </a:rPr>
              <a:t>sexual orientation, or disability.</a:t>
            </a:r>
            <a:endParaRPr lang="en-AU" sz="1800" dirty="0">
              <a:solidFill>
                <a:srgbClr val="E6444F"/>
              </a:solidFill>
              <a:latin typeface="UB Scala Sans" panose="02000503050000020003" pitchFamily="2" charset="77"/>
            </a:endParaRPr>
          </a:p>
        </p:txBody>
      </p:sp>
      <p:sp>
        <p:nvSpPr>
          <p:cNvPr id="7" name="Rectangle 3">
            <a:extLst>
              <a:ext uri="{FF2B5EF4-FFF2-40B4-BE49-F238E27FC236}">
                <a16:creationId xmlns:a16="http://schemas.microsoft.com/office/drawing/2014/main" id="{7FAE384F-D72E-7329-32CE-C4E91A2DFE02}"/>
              </a:ext>
            </a:extLst>
          </p:cNvPr>
          <p:cNvSpPr/>
          <p:nvPr/>
        </p:nvSpPr>
        <p:spPr>
          <a:xfrm>
            <a:off x="2941758" y="1946828"/>
            <a:ext cx="2377440" cy="2425122"/>
          </a:xfrm>
          <a:prstGeom prst="parallelogram">
            <a:avLst>
              <a:gd name="adj" fmla="val 0"/>
            </a:avLst>
          </a:prstGeom>
          <a:solidFill>
            <a:srgbClr val="FFFFFF"/>
          </a:solidFill>
          <a:ln>
            <a:solidFill>
              <a:srgbClr val="E6444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en-US" sz="1800" dirty="0">
                <a:solidFill>
                  <a:srgbClr val="E6444F"/>
                </a:solidFill>
                <a:latin typeface="UB Scala Sans" panose="02000503050000020003" pitchFamily="2" charset="77"/>
              </a:rPr>
              <a:t>Honest work,</a:t>
            </a:r>
            <a:br>
              <a:rPr lang="en-US" sz="1800" dirty="0">
                <a:solidFill>
                  <a:srgbClr val="E6444F"/>
                </a:solidFill>
                <a:latin typeface="UB Scala Sans" panose="02000503050000020003" pitchFamily="2" charset="77"/>
              </a:rPr>
            </a:br>
            <a:r>
              <a:rPr lang="en-US" sz="1800" dirty="0">
                <a:solidFill>
                  <a:srgbClr val="E6444F"/>
                </a:solidFill>
                <a:latin typeface="UB Scala Sans" panose="02000503050000020003" pitchFamily="2" charset="77"/>
              </a:rPr>
              <a:t>proper citation,</a:t>
            </a:r>
            <a:br>
              <a:rPr lang="en-US" sz="1800" dirty="0">
                <a:solidFill>
                  <a:srgbClr val="E6444F"/>
                </a:solidFill>
                <a:latin typeface="UB Scala Sans" panose="02000503050000020003" pitchFamily="2" charset="77"/>
              </a:rPr>
            </a:br>
            <a:r>
              <a:rPr lang="en-US" sz="1800" dirty="0">
                <a:solidFill>
                  <a:srgbClr val="E6444F"/>
                </a:solidFill>
                <a:latin typeface="UB Scala Sans" panose="02000503050000020003" pitchFamily="2" charset="77"/>
              </a:rPr>
              <a:t>no cheating.</a:t>
            </a:r>
          </a:p>
          <a:p>
            <a:endParaRPr lang="en-US" sz="1800" dirty="0">
              <a:solidFill>
                <a:srgbClr val="E6444F"/>
              </a:solidFill>
              <a:latin typeface="UB Scala Sans" panose="02000503050000020003" pitchFamily="2" charset="77"/>
            </a:endParaRPr>
          </a:p>
          <a:p>
            <a:r>
              <a:rPr lang="en-US" sz="1800" dirty="0">
                <a:solidFill>
                  <a:srgbClr val="E6444F"/>
                </a:solidFill>
                <a:latin typeface="UB Scala Sans" panose="02000503050000020003" pitchFamily="2" charset="77"/>
              </a:rPr>
              <a:t>AI tools only as your lecturer specifies.</a:t>
            </a:r>
            <a:endParaRPr lang="en-AU" sz="1800" dirty="0">
              <a:solidFill>
                <a:srgbClr val="E6444F"/>
              </a:solidFill>
              <a:latin typeface="UB Scala Sans" panose="02000503050000020003" pitchFamily="2" charset="77"/>
            </a:endParaRPr>
          </a:p>
        </p:txBody>
      </p:sp>
      <p:sp>
        <p:nvSpPr>
          <p:cNvPr id="8" name="Rectangle 3">
            <a:extLst>
              <a:ext uri="{FF2B5EF4-FFF2-40B4-BE49-F238E27FC236}">
                <a16:creationId xmlns:a16="http://schemas.microsoft.com/office/drawing/2014/main" id="{F3785EFB-DB5D-3022-011F-95562C4A688F}"/>
              </a:ext>
            </a:extLst>
          </p:cNvPr>
          <p:cNvSpPr/>
          <p:nvPr/>
        </p:nvSpPr>
        <p:spPr>
          <a:xfrm>
            <a:off x="5580112" y="1946828"/>
            <a:ext cx="2377440" cy="2425122"/>
          </a:xfrm>
          <a:prstGeom prst="parallelogram">
            <a:avLst>
              <a:gd name="adj" fmla="val 0"/>
            </a:avLst>
          </a:prstGeom>
          <a:solidFill>
            <a:srgbClr val="FFFFFF"/>
          </a:solidFill>
          <a:ln>
            <a:solidFill>
              <a:srgbClr val="E6444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en-US" sz="1800" dirty="0">
                <a:solidFill>
                  <a:srgbClr val="E6444F"/>
                </a:solidFill>
                <a:latin typeface="UB Scala Sans" panose="02000503050000020003" pitchFamily="2" charset="77"/>
              </a:rPr>
              <a:t>Talk to the people involved first. Then: </a:t>
            </a:r>
            <a:r>
              <a:rPr lang="en-US" sz="1800" dirty="0" err="1">
                <a:solidFill>
                  <a:srgbClr val="E6444F"/>
                </a:solidFill>
                <a:latin typeface="UB Scala Sans" panose="02000503050000020003" pitchFamily="2" charset="77"/>
              </a:rPr>
              <a:t>Fachschaft</a:t>
            </a:r>
            <a:r>
              <a:rPr lang="en-US" sz="1800" dirty="0">
                <a:solidFill>
                  <a:srgbClr val="E6444F"/>
                </a:solidFill>
                <a:latin typeface="UB Scala Sans" panose="02000503050000020003" pitchFamily="2" charset="77"/>
              </a:rPr>
              <a:t>, </a:t>
            </a:r>
            <a:r>
              <a:rPr lang="en-US" sz="1800" dirty="0" err="1">
                <a:solidFill>
                  <a:srgbClr val="E6444F"/>
                </a:solidFill>
                <a:latin typeface="UB Scala Sans" panose="02000503050000020003" pitchFamily="2" charset="77"/>
              </a:rPr>
              <a:t>Studien-dekan</a:t>
            </a:r>
            <a:r>
              <a:rPr lang="en-US" sz="1800" dirty="0">
                <a:solidFill>
                  <a:srgbClr val="E6444F"/>
                </a:solidFill>
                <a:latin typeface="UB Scala Sans" panose="02000503050000020003" pitchFamily="2" charset="77"/>
              </a:rPr>
              <a:t>, </a:t>
            </a:r>
            <a:r>
              <a:rPr lang="en-US" sz="1800" dirty="0" err="1">
                <a:solidFill>
                  <a:srgbClr val="E6444F"/>
                </a:solidFill>
                <a:latin typeface="UB Scala Sans" panose="02000503050000020003" pitchFamily="2" charset="77"/>
              </a:rPr>
              <a:t>Prüfungs-ausschuss</a:t>
            </a:r>
            <a:r>
              <a:rPr lang="en-US" sz="1800" dirty="0">
                <a:solidFill>
                  <a:srgbClr val="E6444F"/>
                </a:solidFill>
                <a:latin typeface="UB Scala Sans" panose="02000503050000020003" pitchFamily="2" charset="77"/>
              </a:rPr>
              <a:t>, Gleich-</a:t>
            </a:r>
            <a:r>
              <a:rPr lang="en-US" sz="1800" dirty="0" err="1">
                <a:solidFill>
                  <a:srgbClr val="E6444F"/>
                </a:solidFill>
                <a:latin typeface="UB Scala Sans" panose="02000503050000020003" pitchFamily="2" charset="77"/>
              </a:rPr>
              <a:t>stellungsbeauftragte</a:t>
            </a:r>
            <a:endParaRPr lang="en-AU" sz="1800" dirty="0">
              <a:solidFill>
                <a:srgbClr val="E6444F"/>
              </a:solidFill>
              <a:latin typeface="UB Scala Sans" panose="02000503050000020003" pitchFamily="2" charset="77"/>
            </a:endParaRPr>
          </a:p>
        </p:txBody>
      </p:sp>
    </p:spTree>
    <p:extLst>
      <p:ext uri="{BB962C8B-B14F-4D97-AF65-F5344CB8AC3E}">
        <p14:creationId xmlns:p14="http://schemas.microsoft.com/office/powerpoint/2010/main" val="2051660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99BB-63CA-4E97-5E2C-D9EBA126129F}"/>
            </a:ext>
          </a:extLst>
        </p:cNvPr>
        <p:cNvGrpSpPr/>
        <p:nvPr/>
      </p:nvGrpSpPr>
      <p:grpSpPr>
        <a:xfrm>
          <a:off x="0" y="0"/>
          <a:ext cx="0" cy="0"/>
          <a:chOff x="0" y="0"/>
          <a:chExt cx="0" cy="0"/>
        </a:xfrm>
      </p:grpSpPr>
      <p:sp>
        <p:nvSpPr>
          <p:cNvPr id="14" name="Rectangle 3">
            <a:extLst>
              <a:ext uri="{FF2B5EF4-FFF2-40B4-BE49-F238E27FC236}">
                <a16:creationId xmlns:a16="http://schemas.microsoft.com/office/drawing/2014/main" id="{D8454419-674C-13FF-7C40-0FF871CF9BB3}"/>
              </a:ext>
            </a:extLst>
          </p:cNvPr>
          <p:cNvSpPr/>
          <p:nvPr/>
        </p:nvSpPr>
        <p:spPr>
          <a:xfrm>
            <a:off x="1976935" y="4629384"/>
            <a:ext cx="1658961"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pic>
        <p:nvPicPr>
          <p:cNvPr id="26" name="Grafik 25" descr="Ein Bild, das Vortex, Kreis, Wasser, Spirale enthält.&#10;&#10;Automatisch generierte Beschreibung">
            <a:extLst>
              <a:ext uri="{FF2B5EF4-FFF2-40B4-BE49-F238E27FC236}">
                <a16:creationId xmlns:a16="http://schemas.microsoft.com/office/drawing/2014/main" id="{CE76B867-D077-2F06-3E0D-B042199F2D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07504" y="123478"/>
            <a:ext cx="2571750" cy="4892400"/>
          </a:xfrm>
          <a:prstGeom prst="rect">
            <a:avLst/>
          </a:prstGeom>
        </p:spPr>
      </p:pic>
      <p:sp>
        <p:nvSpPr>
          <p:cNvPr id="16" name="Title 1">
            <a:extLst>
              <a:ext uri="{FF2B5EF4-FFF2-40B4-BE49-F238E27FC236}">
                <a16:creationId xmlns:a16="http://schemas.microsoft.com/office/drawing/2014/main" id="{D686CB09-9142-4F84-FBAA-82A9874B22FC}"/>
              </a:ext>
            </a:extLst>
          </p:cNvPr>
          <p:cNvSpPr txBox="1">
            <a:spLocks/>
          </p:cNvSpPr>
          <p:nvPr/>
        </p:nvSpPr>
        <p:spPr bwMode="auto">
          <a:xfrm>
            <a:off x="3203848" y="915566"/>
            <a:ext cx="465264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3600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a:solidFill>
                  <a:srgbClr val="00457D"/>
                </a:solidFill>
              </a:rPr>
              <a:t>Some </a:t>
            </a:r>
            <a:r>
              <a:rPr lang="de-DE" kern="0" dirty="0" err="1">
                <a:solidFill>
                  <a:srgbClr val="00457D"/>
                </a:solidFill>
              </a:rPr>
              <a:t>advice</a:t>
            </a:r>
            <a:endParaRPr lang="de-DE" kern="0" dirty="0">
              <a:solidFill>
                <a:srgbClr val="00457D"/>
              </a:solidFill>
            </a:endParaRPr>
          </a:p>
        </p:txBody>
      </p:sp>
      <p:sp>
        <p:nvSpPr>
          <p:cNvPr id="17" name="Rectangle 3">
            <a:extLst>
              <a:ext uri="{FF2B5EF4-FFF2-40B4-BE49-F238E27FC236}">
                <a16:creationId xmlns:a16="http://schemas.microsoft.com/office/drawing/2014/main" id="{73650ADE-F67A-6A39-D6D3-2A727FDFFC6D}"/>
              </a:ext>
            </a:extLst>
          </p:cNvPr>
          <p:cNvSpPr/>
          <p:nvPr/>
        </p:nvSpPr>
        <p:spPr>
          <a:xfrm>
            <a:off x="1570782" y="2116797"/>
            <a:ext cx="5256584" cy="654918"/>
          </a:xfrm>
          <a:prstGeom prst="parallelogram">
            <a:avLst/>
          </a:prstGeom>
          <a:solidFill>
            <a:srgbClr val="F08F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8" name="Rectangle 3">
            <a:extLst>
              <a:ext uri="{FF2B5EF4-FFF2-40B4-BE49-F238E27FC236}">
                <a16:creationId xmlns:a16="http://schemas.microsoft.com/office/drawing/2014/main" id="{490DB1AD-7964-02E4-5EAC-CE698FADDCED}"/>
              </a:ext>
            </a:extLst>
          </p:cNvPr>
          <p:cNvSpPr/>
          <p:nvPr/>
        </p:nvSpPr>
        <p:spPr>
          <a:xfrm>
            <a:off x="2074837" y="2116797"/>
            <a:ext cx="4968555" cy="654918"/>
          </a:xfrm>
          <a:prstGeom prst="parallelogram">
            <a:avLst/>
          </a:prstGeom>
          <a:solidFill>
            <a:srgbClr val="E6444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en-AU" sz="2000" dirty="0">
                <a:solidFill>
                  <a:srgbClr val="FFFFFF"/>
                </a:solidFill>
                <a:latin typeface="UB Scala Sans" panose="02000503050000020003" pitchFamily="2" charset="0"/>
              </a:rPr>
              <a:t>Have a </a:t>
            </a:r>
            <a:r>
              <a:rPr lang="en-AU" sz="2000" b="1" dirty="0">
                <a:solidFill>
                  <a:srgbClr val="FFFFFF"/>
                </a:solidFill>
                <a:latin typeface="UB Scala Sans" panose="02000503050000020003" pitchFamily="2" charset="0"/>
              </a:rPr>
              <a:t>regular weekly schedule</a:t>
            </a:r>
            <a:r>
              <a:rPr lang="en-AU" sz="2000" dirty="0">
                <a:solidFill>
                  <a:srgbClr val="FFFFFF"/>
                </a:solidFill>
                <a:latin typeface="UB Scala Sans" panose="02000503050000020003" pitchFamily="2" charset="0"/>
              </a:rPr>
              <a:t>!</a:t>
            </a:r>
          </a:p>
          <a:p>
            <a:pPr marL="541338"/>
            <a:r>
              <a:rPr lang="en-US" sz="1100" dirty="0">
                <a:solidFill>
                  <a:srgbClr val="FFFFFF"/>
                </a:solidFill>
                <a:latin typeface="UB Scala Sans" panose="02000503050000020003" pitchFamily="2" charset="0"/>
              </a:rPr>
              <a:t>Do tasks and assignments on time, don’t procrastinate</a:t>
            </a:r>
          </a:p>
        </p:txBody>
      </p:sp>
      <p:sp>
        <p:nvSpPr>
          <p:cNvPr id="19" name="Rectangle 3">
            <a:extLst>
              <a:ext uri="{FF2B5EF4-FFF2-40B4-BE49-F238E27FC236}">
                <a16:creationId xmlns:a16="http://schemas.microsoft.com/office/drawing/2014/main" id="{C70081CF-DDA4-42FB-97CC-0786A0EE723F}"/>
              </a:ext>
            </a:extLst>
          </p:cNvPr>
          <p:cNvSpPr/>
          <p:nvPr/>
        </p:nvSpPr>
        <p:spPr>
          <a:xfrm>
            <a:off x="1786809" y="2936888"/>
            <a:ext cx="5256583" cy="654918"/>
          </a:xfrm>
          <a:prstGeom prst="parallelogram">
            <a:avLst/>
          </a:prstGeom>
          <a:solidFill>
            <a:srgbClr val="F08F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r>
              <a:rPr lang="en-AU" sz="2000" dirty="0">
                <a:solidFill>
                  <a:srgbClr val="FFFFFF"/>
                </a:solidFill>
                <a:latin typeface="UB Scala Sans" panose="02000503050000020003" pitchFamily="2" charset="0"/>
              </a:rPr>
              <a:t>Be part of a fast-moving field</a:t>
            </a:r>
          </a:p>
        </p:txBody>
      </p:sp>
      <p:sp>
        <p:nvSpPr>
          <p:cNvPr id="20" name="Rectangle 3">
            <a:extLst>
              <a:ext uri="{FF2B5EF4-FFF2-40B4-BE49-F238E27FC236}">
                <a16:creationId xmlns:a16="http://schemas.microsoft.com/office/drawing/2014/main" id="{FCB3DB75-1029-C208-15AC-5EF41EFF3843}"/>
              </a:ext>
            </a:extLst>
          </p:cNvPr>
          <p:cNvSpPr/>
          <p:nvPr/>
        </p:nvSpPr>
        <p:spPr>
          <a:xfrm>
            <a:off x="2290860" y="2936888"/>
            <a:ext cx="5066331" cy="654918"/>
          </a:xfrm>
          <a:prstGeom prst="parallelogram">
            <a:avLst/>
          </a:prstGeom>
          <a:solidFill>
            <a:srgbClr val="E6444F"/>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0" rtlCol="0" anchor="ctr"/>
          <a:lstStyle/>
          <a:p>
            <a:r>
              <a:rPr lang="en-AU" sz="2000" dirty="0">
                <a:solidFill>
                  <a:srgbClr val="FFFFFF"/>
                </a:solidFill>
                <a:latin typeface="UB Scala Sans" panose="02000503050000020003" pitchFamily="2" charset="0"/>
              </a:rPr>
              <a:t>Meet </a:t>
            </a:r>
            <a:r>
              <a:rPr lang="en-AU" sz="2000" b="1" dirty="0">
                <a:solidFill>
                  <a:srgbClr val="FFFFFF"/>
                </a:solidFill>
                <a:latin typeface="UB Scala Sans" panose="02000503050000020003" pitchFamily="2" charset="0"/>
              </a:rPr>
              <a:t>other students </a:t>
            </a:r>
            <a:r>
              <a:rPr lang="en-AU" sz="2000" dirty="0">
                <a:solidFill>
                  <a:srgbClr val="FFFFFF"/>
                </a:solidFill>
                <a:latin typeface="UB Scala Sans" panose="02000503050000020003" pitchFamily="2" charset="0"/>
              </a:rPr>
              <a:t>frequently!</a:t>
            </a:r>
          </a:p>
          <a:p>
            <a:r>
              <a:rPr lang="en-AU" sz="1100" dirty="0">
                <a:solidFill>
                  <a:srgbClr val="FFFFFF"/>
                </a:solidFill>
                <a:latin typeface="UB Scala Sans" panose="02000503050000020003" pitchFamily="2" charset="0"/>
              </a:rPr>
              <a:t>Help each other and reflect together</a:t>
            </a:r>
          </a:p>
        </p:txBody>
      </p:sp>
      <p:sp>
        <p:nvSpPr>
          <p:cNvPr id="21" name="Rectangle 3">
            <a:extLst>
              <a:ext uri="{FF2B5EF4-FFF2-40B4-BE49-F238E27FC236}">
                <a16:creationId xmlns:a16="http://schemas.microsoft.com/office/drawing/2014/main" id="{76CCC768-FE3E-2BF4-E3AE-3865DD4EEFA1}"/>
              </a:ext>
            </a:extLst>
          </p:cNvPr>
          <p:cNvSpPr/>
          <p:nvPr/>
        </p:nvSpPr>
        <p:spPr>
          <a:xfrm>
            <a:off x="1976935" y="3756980"/>
            <a:ext cx="5256583" cy="654918"/>
          </a:xfrm>
          <a:prstGeom prst="parallelogram">
            <a:avLst/>
          </a:prstGeom>
          <a:solidFill>
            <a:srgbClr val="F08F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endParaRPr lang="en-AU" sz="2000" dirty="0">
              <a:solidFill>
                <a:srgbClr val="FFFFFF"/>
              </a:solidFill>
              <a:latin typeface="UB Scala Sans" panose="02000503050000020003" pitchFamily="2" charset="0"/>
            </a:endParaRPr>
          </a:p>
        </p:txBody>
      </p:sp>
      <p:sp>
        <p:nvSpPr>
          <p:cNvPr id="22" name="Rectangle 3">
            <a:extLst>
              <a:ext uri="{FF2B5EF4-FFF2-40B4-BE49-F238E27FC236}">
                <a16:creationId xmlns:a16="http://schemas.microsoft.com/office/drawing/2014/main" id="{CA7585D9-9567-F3B1-3F1C-5D89555171B6}"/>
              </a:ext>
            </a:extLst>
          </p:cNvPr>
          <p:cNvSpPr/>
          <p:nvPr/>
        </p:nvSpPr>
        <p:spPr>
          <a:xfrm>
            <a:off x="2495326" y="3756980"/>
            <a:ext cx="5029001" cy="654918"/>
          </a:xfrm>
          <a:prstGeom prst="parallelogram">
            <a:avLst/>
          </a:prstGeom>
          <a:solidFill>
            <a:srgbClr val="E6444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468000" rtlCol="0" anchor="ctr"/>
          <a:lstStyle/>
          <a:p>
            <a:r>
              <a:rPr lang="en-AU" sz="2000" b="1" dirty="0">
                <a:solidFill>
                  <a:srgbClr val="FFFFFF"/>
                </a:solidFill>
                <a:latin typeface="UB Scala Sans" panose="02000503050000020003" pitchFamily="2" charset="0"/>
              </a:rPr>
              <a:t>Communicate </a:t>
            </a:r>
            <a:r>
              <a:rPr lang="en-AU" sz="2000" dirty="0">
                <a:solidFill>
                  <a:srgbClr val="FFFFFF"/>
                </a:solidFill>
                <a:latin typeface="UB Scala Sans" panose="02000503050000020003" pitchFamily="2" charset="0"/>
              </a:rPr>
              <a:t>with us!</a:t>
            </a:r>
          </a:p>
          <a:p>
            <a:r>
              <a:rPr lang="en-US" sz="1100" dirty="0">
                <a:solidFill>
                  <a:srgbClr val="FFFFFF"/>
                </a:solidFill>
                <a:latin typeface="UB Scala Sans" panose="02000503050000020003" pitchFamily="2" charset="0"/>
              </a:rPr>
              <a:t>Use consultation options, tell us (</a:t>
            </a:r>
            <a:r>
              <a:rPr lang="en-US" sz="1100" dirty="0" err="1">
                <a:solidFill>
                  <a:srgbClr val="FFFFFF"/>
                </a:solidFill>
                <a:latin typeface="UB Scala Sans" panose="02000503050000020003" pitchFamily="2" charset="0"/>
              </a:rPr>
              <a:t>Fachschaft</a:t>
            </a:r>
            <a:r>
              <a:rPr lang="en-US" sz="1100" dirty="0">
                <a:solidFill>
                  <a:srgbClr val="FFFFFF"/>
                </a:solidFill>
                <a:latin typeface="UB Scala Sans" panose="02000503050000020003" pitchFamily="2" charset="0"/>
              </a:rPr>
              <a:t>) your needs</a:t>
            </a:r>
            <a:endParaRPr lang="en-AU" sz="2000" dirty="0">
              <a:solidFill>
                <a:srgbClr val="FFFFFF"/>
              </a:solidFill>
              <a:latin typeface="UB Scala Sans" panose="02000503050000020003" pitchFamily="2" charset="0"/>
            </a:endParaRPr>
          </a:p>
        </p:txBody>
      </p:sp>
    </p:spTree>
    <p:extLst>
      <p:ext uri="{BB962C8B-B14F-4D97-AF65-F5344CB8AC3E}">
        <p14:creationId xmlns:p14="http://schemas.microsoft.com/office/powerpoint/2010/main" val="555400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Tim Kipph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27984" y="1081032"/>
            <a:ext cx="2677126" cy="182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Your </a:t>
            </a:r>
            <a:r>
              <a:rPr lang="de-DE" dirty="0" err="1"/>
              <a:t>Contact</a:t>
            </a:r>
            <a:r>
              <a:rPr lang="de-DE" dirty="0"/>
              <a:t> Points: The Service Desk</a:t>
            </a:r>
          </a:p>
        </p:txBody>
      </p:sp>
      <p:pic>
        <p:nvPicPr>
          <p:cNvPr id="20" name="Grafik 19" descr="Ein Bild, das Menschliches Gesicht, Person, Lächeln, Hals enthält.&#10;&#10;Automatisch generierte Beschreibung">
            <a:extLst>
              <a:ext uri="{FF2B5EF4-FFF2-40B4-BE49-F238E27FC236}">
                <a16:creationId xmlns:a16="http://schemas.microsoft.com/office/drawing/2014/main" id="{157D6B31-B5B0-21ED-6393-DFDC3671CC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4871" y="1081032"/>
            <a:ext cx="2678400" cy="1823686"/>
          </a:xfrm>
          <a:prstGeom prst="rect">
            <a:avLst/>
          </a:prstGeom>
        </p:spPr>
      </p:pic>
      <p:sp>
        <p:nvSpPr>
          <p:cNvPr id="8" name="Rechteck 7">
            <a:extLst>
              <a:ext uri="{FF2B5EF4-FFF2-40B4-BE49-F238E27FC236}">
                <a16:creationId xmlns:a16="http://schemas.microsoft.com/office/drawing/2014/main" id="{00B3D45E-0197-DFEC-B5A4-412E2792D55A}"/>
              </a:ext>
            </a:extLst>
          </p:cNvPr>
          <p:cNvSpPr/>
          <p:nvPr/>
        </p:nvSpPr>
        <p:spPr>
          <a:xfrm>
            <a:off x="1004870" y="2845217"/>
            <a:ext cx="2678400"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endParaRPr lang="de-DE" sz="1000" dirty="0">
              <a:solidFill>
                <a:srgbClr val="00457D"/>
              </a:solidFill>
              <a:latin typeface="UB Scala Sans" panose="02000503050000020003" pitchFamily="2" charset="0"/>
            </a:endParaRPr>
          </a:p>
        </p:txBody>
      </p:sp>
      <p:sp>
        <p:nvSpPr>
          <p:cNvPr id="10" name="Rechteck 9">
            <a:extLst>
              <a:ext uri="{FF2B5EF4-FFF2-40B4-BE49-F238E27FC236}">
                <a16:creationId xmlns:a16="http://schemas.microsoft.com/office/drawing/2014/main" id="{76B9B367-F56E-CBD7-C395-EE69E576F0E5}"/>
              </a:ext>
            </a:extLst>
          </p:cNvPr>
          <p:cNvSpPr/>
          <p:nvPr/>
        </p:nvSpPr>
        <p:spPr>
          <a:xfrm>
            <a:off x="1004870" y="2904718"/>
            <a:ext cx="2678400" cy="393451"/>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80000" rtlCol="0" anchor="b"/>
          <a:lstStyle/>
          <a:p>
            <a:pPr algn="ctr"/>
            <a:r>
              <a:rPr lang="de-DE" sz="1800" b="1" dirty="0">
                <a:solidFill>
                  <a:srgbClr val="00457D"/>
                </a:solidFill>
                <a:latin typeface="UB Scala Sans" panose="02000503050000020003" pitchFamily="2" charset="0"/>
              </a:rPr>
              <a:t>Ines Häuser</a:t>
            </a:r>
            <a:endParaRPr lang="de-DE" sz="1800" dirty="0">
              <a:solidFill>
                <a:srgbClr val="00457D"/>
              </a:solidFill>
              <a:latin typeface="UB Scala Sans" panose="02000503050000020003" pitchFamily="2" charset="0"/>
            </a:endParaRPr>
          </a:p>
        </p:txBody>
      </p:sp>
      <p:sp>
        <p:nvSpPr>
          <p:cNvPr id="17" name="Rechteck 16">
            <a:extLst>
              <a:ext uri="{FF2B5EF4-FFF2-40B4-BE49-F238E27FC236}">
                <a16:creationId xmlns:a16="http://schemas.microsoft.com/office/drawing/2014/main" id="{51F41D71-BD07-4FE0-423A-68D644F70021}"/>
              </a:ext>
            </a:extLst>
          </p:cNvPr>
          <p:cNvSpPr/>
          <p:nvPr/>
        </p:nvSpPr>
        <p:spPr>
          <a:xfrm>
            <a:off x="1004871" y="3549629"/>
            <a:ext cx="2672914" cy="10256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de-DE" sz="1400" dirty="0" err="1">
                <a:solidFill>
                  <a:srgbClr val="00457D"/>
                </a:solidFill>
                <a:latin typeface="UB Scala Sans" panose="02000503050000020003" pitchFamily="2" charset="0"/>
              </a:rPr>
              <a:t>for</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the</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subject</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group</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of</a:t>
            </a:r>
            <a:r>
              <a:rPr lang="de-DE" sz="1400" dirty="0">
                <a:solidFill>
                  <a:srgbClr val="00457D"/>
                </a:solidFill>
                <a:latin typeface="UB Scala Sans" panose="02000503050000020003" pitchFamily="2" charset="0"/>
              </a:rPr>
              <a:t> </a:t>
            </a:r>
            <a:br>
              <a:rPr lang="de-DE" sz="1400" dirty="0">
                <a:solidFill>
                  <a:srgbClr val="00457D"/>
                </a:solidFill>
                <a:latin typeface="UB Scala Sans" panose="02000503050000020003" pitchFamily="2" charset="0"/>
              </a:rPr>
            </a:br>
            <a:r>
              <a:rPr lang="de-DE" sz="1400" b="1" dirty="0">
                <a:solidFill>
                  <a:srgbClr val="00457D"/>
                </a:solidFill>
                <a:latin typeface="UB Scala Sans" panose="02000503050000020003" pitchFamily="2" charset="0"/>
              </a:rPr>
              <a:t>(Applied) Computer Science</a:t>
            </a:r>
          </a:p>
          <a:p>
            <a:pPr algn="ctr"/>
            <a:endParaRPr lang="de-DE" sz="1400" b="1" dirty="0">
              <a:solidFill>
                <a:srgbClr val="00457D"/>
              </a:solidFill>
              <a:latin typeface="UB Scala Sans" panose="02000503050000020003" pitchFamily="2" charset="0"/>
            </a:endParaRPr>
          </a:p>
          <a:p>
            <a:pPr algn="ctr"/>
            <a:r>
              <a:rPr lang="de-DE" sz="1400" dirty="0">
                <a:solidFill>
                  <a:srgbClr val="00457D"/>
                </a:solidFill>
                <a:latin typeface="UB Scala Sans" panose="02000503050000020003" pitchFamily="2" charset="0"/>
              </a:rPr>
              <a:t>B. Sc. </a:t>
            </a:r>
            <a:r>
              <a:rPr lang="de-DE" sz="1400" b="1" dirty="0">
                <a:solidFill>
                  <a:srgbClr val="00457D"/>
                </a:solidFill>
                <a:latin typeface="UB Scala Sans" panose="02000503050000020003" pitchFamily="2" charset="0"/>
              </a:rPr>
              <a:t>AI</a:t>
            </a:r>
            <a:r>
              <a:rPr lang="de-DE" sz="1400" dirty="0">
                <a:solidFill>
                  <a:srgbClr val="00457D"/>
                </a:solidFill>
                <a:latin typeface="UB Scala Sans" panose="02000503050000020003" pitchFamily="2" charset="0"/>
              </a:rPr>
              <a:t> / </a:t>
            </a:r>
            <a:r>
              <a:rPr lang="de-DE" sz="1400" b="1" dirty="0">
                <a:solidFill>
                  <a:srgbClr val="00457D"/>
                </a:solidFill>
                <a:latin typeface="UB Scala Sans" panose="02000503050000020003" pitchFamily="2" charset="0"/>
              </a:rPr>
              <a:t>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KI</a:t>
            </a:r>
          </a:p>
          <a:p>
            <a:pPr algn="ctr"/>
            <a:r>
              <a:rPr lang="de-DE" sz="1400" dirty="0">
                <a:solidFill>
                  <a:srgbClr val="00457D"/>
                </a:solidFill>
                <a:latin typeface="UB Scala Sans" panose="02000503050000020003" pitchFamily="2" charset="0"/>
              </a:rPr>
              <a:t>M. Sc. </a:t>
            </a:r>
            <a:r>
              <a:rPr lang="de-DE" sz="1400" b="1" dirty="0">
                <a:solidFill>
                  <a:srgbClr val="00457D"/>
                </a:solidFill>
                <a:latin typeface="UB Scala Sans" panose="02000503050000020003" pitchFamily="2" charset="0"/>
              </a:rPr>
              <a:t>AI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CitH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IRD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ISoSySc</a:t>
            </a:r>
          </a:p>
        </p:txBody>
      </p:sp>
      <p:sp>
        <p:nvSpPr>
          <p:cNvPr id="25" name="Rechteck 24">
            <a:extLst>
              <a:ext uri="{FF2B5EF4-FFF2-40B4-BE49-F238E27FC236}">
                <a16:creationId xmlns:a16="http://schemas.microsoft.com/office/drawing/2014/main" id="{93B64D3D-C494-D648-5EA5-B35848F31832}"/>
              </a:ext>
            </a:extLst>
          </p:cNvPr>
          <p:cNvSpPr/>
          <p:nvPr/>
        </p:nvSpPr>
        <p:spPr>
          <a:xfrm>
            <a:off x="4427985" y="2843859"/>
            <a:ext cx="2672913"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endParaRPr lang="de-DE" sz="1000" dirty="0">
              <a:solidFill>
                <a:srgbClr val="00457D"/>
              </a:solidFill>
              <a:latin typeface="UB Scala Sans" panose="02000503050000020003" pitchFamily="2" charset="0"/>
            </a:endParaRPr>
          </a:p>
        </p:txBody>
      </p:sp>
      <p:sp>
        <p:nvSpPr>
          <p:cNvPr id="26" name="Rechteck 25">
            <a:extLst>
              <a:ext uri="{FF2B5EF4-FFF2-40B4-BE49-F238E27FC236}">
                <a16:creationId xmlns:a16="http://schemas.microsoft.com/office/drawing/2014/main" id="{E088564B-B2B0-22B0-2BE1-406AD3497669}"/>
              </a:ext>
            </a:extLst>
          </p:cNvPr>
          <p:cNvSpPr/>
          <p:nvPr/>
        </p:nvSpPr>
        <p:spPr>
          <a:xfrm>
            <a:off x="4427985" y="2903360"/>
            <a:ext cx="2672913" cy="393451"/>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80000" rtlCol="0" anchor="b"/>
          <a:lstStyle/>
          <a:p>
            <a:pPr algn="ctr"/>
            <a:r>
              <a:rPr lang="de-DE" sz="1800" b="1" dirty="0">
                <a:solidFill>
                  <a:srgbClr val="00457D"/>
                </a:solidFill>
                <a:latin typeface="UB Scala Sans" panose="02000503050000020003" pitchFamily="2" charset="0"/>
              </a:rPr>
              <a:t>Tim Kipphan</a:t>
            </a:r>
            <a:endParaRPr lang="de-DE" sz="1800" dirty="0">
              <a:solidFill>
                <a:srgbClr val="00457D"/>
              </a:solidFill>
              <a:latin typeface="UB Scala Sans" panose="02000503050000020003" pitchFamily="2" charset="0"/>
            </a:endParaRPr>
          </a:p>
        </p:txBody>
      </p:sp>
      <p:sp>
        <p:nvSpPr>
          <p:cNvPr id="27" name="Rechteck 26">
            <a:extLst>
              <a:ext uri="{FF2B5EF4-FFF2-40B4-BE49-F238E27FC236}">
                <a16:creationId xmlns:a16="http://schemas.microsoft.com/office/drawing/2014/main" id="{2AC904C2-D85F-C1E3-9ED2-4E2281927D6E}"/>
              </a:ext>
            </a:extLst>
          </p:cNvPr>
          <p:cNvSpPr/>
          <p:nvPr/>
        </p:nvSpPr>
        <p:spPr>
          <a:xfrm>
            <a:off x="4427985" y="3549629"/>
            <a:ext cx="2672913" cy="10256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de-DE" sz="1400" dirty="0" err="1">
                <a:solidFill>
                  <a:srgbClr val="00457D"/>
                </a:solidFill>
                <a:latin typeface="UB Scala Sans" panose="02000503050000020003" pitchFamily="2" charset="0"/>
              </a:rPr>
              <a:t>for</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the</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subject</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group</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of</a:t>
            </a:r>
            <a:endParaRPr lang="de-DE" sz="1400" dirty="0">
              <a:solidFill>
                <a:srgbClr val="00457D"/>
              </a:solidFill>
              <a:latin typeface="UB Scala Sans" panose="02000503050000020003" pitchFamily="2" charset="0"/>
            </a:endParaRPr>
          </a:p>
          <a:p>
            <a:pPr algn="ctr"/>
            <a:r>
              <a:rPr lang="de-DE" sz="1400" b="1" dirty="0">
                <a:solidFill>
                  <a:srgbClr val="00457D"/>
                </a:solidFill>
                <a:latin typeface="UB Scala Sans" panose="02000503050000020003" pitchFamily="2" charset="0"/>
              </a:rPr>
              <a:t>Information Systems</a:t>
            </a:r>
          </a:p>
          <a:p>
            <a:pPr algn="ctr"/>
            <a:r>
              <a:rPr lang="de-DE" sz="1400" b="1" dirty="0">
                <a:solidFill>
                  <a:srgbClr val="00457D"/>
                </a:solidFill>
                <a:latin typeface="UB Scala Sans" panose="02000503050000020003" pitchFamily="2" charset="0"/>
              </a:rPr>
              <a:t> </a:t>
            </a:r>
          </a:p>
          <a:p>
            <a:pPr algn="ctr"/>
            <a:r>
              <a:rPr lang="de-DE" sz="1400" dirty="0">
                <a:solidFill>
                  <a:srgbClr val="00457D"/>
                </a:solidFill>
                <a:latin typeface="UB Scala Sans" panose="02000503050000020003" pitchFamily="2" charset="0"/>
              </a:rPr>
              <a:t>B. Sc. </a:t>
            </a:r>
            <a:r>
              <a:rPr lang="de-DE" sz="1400" b="1" dirty="0">
                <a:solidFill>
                  <a:srgbClr val="00457D"/>
                </a:solidFill>
                <a:latin typeface="UB Scala Sans" panose="02000503050000020003" pitchFamily="2" charset="0"/>
              </a:rPr>
              <a:t>WI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IISM</a:t>
            </a:r>
          </a:p>
          <a:p>
            <a:pPr algn="ctr"/>
            <a:r>
              <a:rPr lang="de-DE" sz="1400" dirty="0">
                <a:solidFill>
                  <a:srgbClr val="00457D"/>
                </a:solidFill>
                <a:latin typeface="UB Scala Sans" panose="02000503050000020003" pitchFamily="2" charset="0"/>
              </a:rPr>
              <a:t>M. Sc. </a:t>
            </a:r>
            <a:r>
              <a:rPr lang="de-DE" sz="1400" b="1" dirty="0">
                <a:solidFill>
                  <a:srgbClr val="00457D"/>
                </a:solidFill>
                <a:latin typeface="UB Scala Sans" panose="02000503050000020003" pitchFamily="2" charset="0"/>
              </a:rPr>
              <a:t>WI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IISM</a:t>
            </a:r>
          </a:p>
        </p:txBody>
      </p:sp>
    </p:spTree>
    <p:extLst>
      <p:ext uri="{BB962C8B-B14F-4D97-AF65-F5344CB8AC3E}">
        <p14:creationId xmlns:p14="http://schemas.microsoft.com/office/powerpoint/2010/main" val="17229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F0A17-C3C1-74FB-0410-F8CDA456209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B8FFEAC-1DF0-D138-35A7-98C7DDC5F493}"/>
              </a:ext>
            </a:extLst>
          </p:cNvPr>
          <p:cNvPicPr>
            <a:picLocks noChangeAspect="1"/>
          </p:cNvPicPr>
          <p:nvPr/>
        </p:nvPicPr>
        <p:blipFill>
          <a:blip r:embed="rId3">
            <a:extLst>
              <a:ext uri="{28A0092B-C50C-407E-A947-70E740481C1C}">
                <a14:useLocalDpi xmlns:a14="http://schemas.microsoft.com/office/drawing/2010/main" val="0"/>
              </a:ext>
            </a:extLst>
          </a:blip>
          <a:srcRect l="310" r="10288" b="11051"/>
          <a:stretch>
            <a:fillRect/>
          </a:stretch>
        </p:blipFill>
        <p:spPr>
          <a:xfrm>
            <a:off x="96856" y="123825"/>
            <a:ext cx="7381043" cy="4895850"/>
          </a:xfrm>
          <a:prstGeom prst="rect">
            <a:avLst/>
          </a:prstGeom>
        </p:spPr>
      </p:pic>
      <p:pic>
        <p:nvPicPr>
          <p:cNvPr id="2055" name="Grafik 7" descr="ub-cd-ppt-back01-1_l-r.gif">
            <a:extLst>
              <a:ext uri="{FF2B5EF4-FFF2-40B4-BE49-F238E27FC236}">
                <a16:creationId xmlns:a16="http://schemas.microsoft.com/office/drawing/2014/main" id="{9839CBE1-2AD6-8D10-0963-BD62919F274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a:extLst>
              <a:ext uri="{FF2B5EF4-FFF2-40B4-BE49-F238E27FC236}">
                <a16:creationId xmlns:a16="http://schemas.microsoft.com/office/drawing/2014/main" id="{D53A4EA7-8013-CAE3-1685-1423DF9E143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a:extLst>
              <a:ext uri="{FF2B5EF4-FFF2-40B4-BE49-F238E27FC236}">
                <a16:creationId xmlns:a16="http://schemas.microsoft.com/office/drawing/2014/main" id="{54D94381-3E93-333D-A721-7B8070C4D1EF}"/>
              </a:ext>
            </a:extLst>
          </p:cNvPr>
          <p:cNvPicPr>
            <a:picLocks noChangeAspect="1"/>
          </p:cNvPicPr>
          <p:nvPr/>
        </p:nvPicPr>
        <p:blipFill>
          <a:blip r:embed="rId6">
            <a:extLst>
              <a:ext uri="{28A0092B-C50C-407E-A947-70E740481C1C}">
                <a14:useLocalDpi xmlns:a14="http://schemas.microsoft.com/office/drawing/2010/main" val="0"/>
              </a:ext>
            </a:extLst>
          </a:blip>
          <a:srcRect t="2000" r="7187" b="2808"/>
          <a:stretch>
            <a:fillRect/>
          </a:stretch>
        </p:blipFill>
        <p:spPr bwMode="auto">
          <a:xfrm>
            <a:off x="7620000" y="123825"/>
            <a:ext cx="14144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ieren 11">
            <a:extLst>
              <a:ext uri="{FF2B5EF4-FFF2-40B4-BE49-F238E27FC236}">
                <a16:creationId xmlns:a16="http://schemas.microsoft.com/office/drawing/2014/main" id="{0BC75953-8BFA-1275-47E0-F34A6EABA6B6}"/>
              </a:ext>
            </a:extLst>
          </p:cNvPr>
          <p:cNvGrpSpPr/>
          <p:nvPr/>
        </p:nvGrpSpPr>
        <p:grpSpPr>
          <a:xfrm>
            <a:off x="7643595" y="4600596"/>
            <a:ext cx="1248955" cy="378520"/>
            <a:chOff x="4142506" y="6435166"/>
            <a:chExt cx="1248955" cy="378520"/>
          </a:xfrm>
        </p:grpSpPr>
        <p:grpSp>
          <p:nvGrpSpPr>
            <p:cNvPr id="5" name="Gruppieren 25">
              <a:extLst>
                <a:ext uri="{FF2B5EF4-FFF2-40B4-BE49-F238E27FC236}">
                  <a16:creationId xmlns:a16="http://schemas.microsoft.com/office/drawing/2014/main" id="{2CED056B-A0DD-2E9A-BB8F-F1FE52980AD8}"/>
                </a:ext>
              </a:extLst>
            </p:cNvPr>
            <p:cNvGrpSpPr/>
            <p:nvPr/>
          </p:nvGrpSpPr>
          <p:grpSpPr>
            <a:xfrm>
              <a:off x="4142506" y="6435166"/>
              <a:ext cx="386801" cy="378520"/>
              <a:chOff x="3910951" y="6435166"/>
              <a:chExt cx="386801" cy="378520"/>
            </a:xfrm>
          </p:grpSpPr>
          <p:sp>
            <p:nvSpPr>
              <p:cNvPr id="13" name="Ellipse 32">
                <a:extLst>
                  <a:ext uri="{FF2B5EF4-FFF2-40B4-BE49-F238E27FC236}">
                    <a16:creationId xmlns:a16="http://schemas.microsoft.com/office/drawing/2014/main" id="{DDD83EEA-1D3B-F19F-7032-E75B3D777A92}"/>
                  </a:ext>
                </a:extLst>
              </p:cNvPr>
              <p:cNvSpPr>
                <a:spLocks noChangeAspect="1"/>
              </p:cNvSpPr>
              <p:nvPr/>
            </p:nvSpPr>
            <p:spPr>
              <a:xfrm>
                <a:off x="3910951" y="6435166"/>
                <a:ext cx="378520" cy="378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fik 33" descr="Lehrer">
                <a:extLst>
                  <a:ext uri="{FF2B5EF4-FFF2-40B4-BE49-F238E27FC236}">
                    <a16:creationId xmlns:a16="http://schemas.microsoft.com/office/drawing/2014/main" id="{72C620E6-DAC8-B353-72D2-984CF464824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8920" y="6475010"/>
                <a:ext cx="298832" cy="298832"/>
              </a:xfrm>
              <a:prstGeom prst="rect">
                <a:avLst/>
              </a:prstGeom>
            </p:spPr>
          </p:pic>
        </p:grpSp>
        <p:pic>
          <p:nvPicPr>
            <p:cNvPr id="11" name="Grafik 31" descr="Prüfliste">
              <a:extLst>
                <a:ext uri="{FF2B5EF4-FFF2-40B4-BE49-F238E27FC236}">
                  <a16:creationId xmlns:a16="http://schemas.microsoft.com/office/drawing/2014/main" id="{571F4C8E-A5B6-FB36-49B5-A3CC6401301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3127" y="6475010"/>
              <a:ext cx="298832" cy="298832"/>
            </a:xfrm>
            <a:prstGeom prst="rect">
              <a:avLst/>
            </a:prstGeom>
          </p:spPr>
        </p:pic>
        <p:pic>
          <p:nvPicPr>
            <p:cNvPr id="9" name="Grafik 29" descr="Rakete">
              <a:extLst>
                <a:ext uri="{FF2B5EF4-FFF2-40B4-BE49-F238E27FC236}">
                  <a16:creationId xmlns:a16="http://schemas.microsoft.com/office/drawing/2014/main" id="{F582A85D-5F44-0B09-BCD1-588D70AFB12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2629" y="6486407"/>
              <a:ext cx="298832" cy="298832"/>
            </a:xfrm>
            <a:prstGeom prst="rect">
              <a:avLst/>
            </a:prstGeom>
          </p:spPr>
        </p:pic>
      </p:grpSp>
      <p:pic>
        <p:nvPicPr>
          <p:cNvPr id="3" name="Grafik 6" descr="ub-cd-ppt-back01-1_l-r.gif">
            <a:extLst>
              <a:ext uri="{FF2B5EF4-FFF2-40B4-BE49-F238E27FC236}">
                <a16:creationId xmlns:a16="http://schemas.microsoft.com/office/drawing/2014/main" id="{F856BDB0-D38A-3583-9C8E-C9E5F3FB334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B251C92-97AA-E3D8-B8B2-0D0E2D33BB87}"/>
              </a:ext>
            </a:extLst>
          </p:cNvPr>
          <p:cNvSpPr/>
          <p:nvPr/>
        </p:nvSpPr>
        <p:spPr>
          <a:xfrm>
            <a:off x="123607" y="3599999"/>
            <a:ext cx="4016345" cy="1022400"/>
          </a:xfrm>
          <a:prstGeom prst="rect">
            <a:avLst/>
          </a:prstGeom>
          <a:solidFill>
            <a:srgbClr val="00457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ctr"/>
          <a:lstStyle/>
          <a:p>
            <a:r>
              <a:rPr lang="de-DE" sz="2000" b="1" dirty="0">
                <a:solidFill>
                  <a:srgbClr val="FFFFFF"/>
                </a:solidFill>
                <a:latin typeface="UB Scala Sans" panose="02000503050000020003" pitchFamily="2" charset="0"/>
              </a:rPr>
              <a:t>Dean </a:t>
            </a:r>
            <a:r>
              <a:rPr lang="de-DE" sz="2000" b="1" dirty="0" err="1">
                <a:solidFill>
                  <a:srgbClr val="FFFFFF"/>
                </a:solidFill>
                <a:latin typeface="UB Scala Sans" panose="02000503050000020003" pitchFamily="2" charset="0"/>
              </a:rPr>
              <a:t>of</a:t>
            </a:r>
            <a:r>
              <a:rPr lang="de-DE" sz="2000" b="1" dirty="0">
                <a:solidFill>
                  <a:srgbClr val="FFFFFF"/>
                </a:solidFill>
                <a:latin typeface="UB Scala Sans" panose="02000503050000020003" pitchFamily="2" charset="0"/>
              </a:rPr>
              <a:t> </a:t>
            </a:r>
            <a:r>
              <a:rPr lang="de-DE" sz="2000" b="1" dirty="0" err="1">
                <a:solidFill>
                  <a:srgbClr val="FFFFFF"/>
                </a:solidFill>
                <a:latin typeface="UB Scala Sans" panose="02000503050000020003" pitchFamily="2" charset="0"/>
              </a:rPr>
              <a:t>the</a:t>
            </a:r>
            <a:r>
              <a:rPr lang="de-DE" sz="2000" b="1" dirty="0">
                <a:solidFill>
                  <a:srgbClr val="FFFFFF"/>
                </a:solidFill>
                <a:latin typeface="UB Scala Sans" panose="02000503050000020003" pitchFamily="2" charset="0"/>
              </a:rPr>
              <a:t> Faculty WIAI</a:t>
            </a:r>
          </a:p>
          <a:p>
            <a:r>
              <a:rPr lang="de-DE" sz="1800" dirty="0">
                <a:solidFill>
                  <a:srgbClr val="FFFFFF"/>
                </a:solidFill>
                <a:latin typeface="UB Scala Sans" panose="02000503050000020003" pitchFamily="2" charset="0"/>
              </a:rPr>
              <a:t>Prof. Dr. Dominik Herrmann</a:t>
            </a:r>
          </a:p>
        </p:txBody>
      </p:sp>
    </p:spTree>
    <p:extLst>
      <p:ext uri="{BB962C8B-B14F-4D97-AF65-F5344CB8AC3E}">
        <p14:creationId xmlns:p14="http://schemas.microsoft.com/office/powerpoint/2010/main" val="252448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CFBDBE-7779-2B3F-C563-A7C55C95D3C0}"/>
              </a:ext>
            </a:extLst>
          </p:cNvPr>
          <p:cNvSpPr>
            <a:spLocks noGrp="1"/>
          </p:cNvSpPr>
          <p:nvPr>
            <p:ph idx="1"/>
          </p:nvPr>
        </p:nvSpPr>
        <p:spPr>
          <a:xfrm>
            <a:off x="395536" y="1125538"/>
            <a:ext cx="7704856" cy="3462436"/>
          </a:xfrm>
        </p:spPr>
        <p:txBody>
          <a:bodyPr anchor="t"/>
          <a:lstStyle/>
          <a:p>
            <a:r>
              <a:rPr lang="en-US" sz="1800" b="1" dirty="0">
                <a:solidFill>
                  <a:srgbClr val="00457D"/>
                </a:solidFill>
              </a:rPr>
              <a:t>Dean of Studies </a:t>
            </a:r>
            <a:r>
              <a:rPr lang="en-US" sz="1800" dirty="0">
                <a:solidFill>
                  <a:srgbClr val="00457D"/>
                </a:solidFill>
              </a:rPr>
              <a:t>(Prof. Dr. Daniel </a:t>
            </a:r>
            <a:r>
              <a:rPr lang="en-US" sz="1800" dirty="0" err="1">
                <a:solidFill>
                  <a:srgbClr val="00457D"/>
                </a:solidFill>
              </a:rPr>
              <a:t>Beimborn</a:t>
            </a:r>
            <a:r>
              <a:rPr lang="en-US" sz="1800" dirty="0">
                <a:solidFill>
                  <a:srgbClr val="00457D"/>
                </a:solidFill>
              </a:rPr>
              <a:t> - </a:t>
            </a:r>
            <a:r>
              <a:rPr lang="en-US" sz="1800" dirty="0" err="1">
                <a:solidFill>
                  <a:srgbClr val="00457D"/>
                </a:solidFill>
              </a:rPr>
              <a:t>Studiendekan</a:t>
            </a:r>
            <a:r>
              <a:rPr lang="en-US" sz="1800" dirty="0">
                <a:solidFill>
                  <a:srgbClr val="00457D"/>
                </a:solidFill>
              </a:rPr>
              <a:t>)</a:t>
            </a:r>
            <a:br>
              <a:rPr lang="en-US" sz="1800" dirty="0">
                <a:solidFill>
                  <a:srgbClr val="00457D"/>
                </a:solidFill>
              </a:rPr>
            </a:br>
            <a:r>
              <a:rPr lang="en-US" sz="1400" dirty="0">
                <a:solidFill>
                  <a:srgbClr val="00457D"/>
                </a:solidFill>
              </a:rPr>
              <a:t>responsible for studies in general</a:t>
            </a:r>
          </a:p>
          <a:p>
            <a:endParaRPr lang="en-US" sz="1000" dirty="0">
              <a:solidFill>
                <a:srgbClr val="00457D"/>
              </a:solidFill>
            </a:endParaRPr>
          </a:p>
          <a:p>
            <a:r>
              <a:rPr lang="en-US" sz="1800" b="1" dirty="0">
                <a:solidFill>
                  <a:srgbClr val="00457D"/>
                </a:solidFill>
              </a:rPr>
              <a:t>Examining Board </a:t>
            </a:r>
            <a:r>
              <a:rPr lang="en-US" sz="1800" dirty="0">
                <a:solidFill>
                  <a:srgbClr val="00457D"/>
                </a:solidFill>
              </a:rPr>
              <a:t>(Prof Dr. Stefan Ultes, Prof. Dr. Thomas </a:t>
            </a:r>
            <a:r>
              <a:rPr lang="en-US" sz="1800" dirty="0" err="1">
                <a:solidFill>
                  <a:srgbClr val="00457D"/>
                </a:solidFill>
              </a:rPr>
              <a:t>Kude</a:t>
            </a:r>
            <a:r>
              <a:rPr lang="en-US" sz="1800" dirty="0">
                <a:solidFill>
                  <a:srgbClr val="00457D"/>
                </a:solidFill>
              </a:rPr>
              <a:t>, </a:t>
            </a:r>
            <a:br>
              <a:rPr lang="en-US" sz="1800" dirty="0">
                <a:solidFill>
                  <a:srgbClr val="00457D"/>
                </a:solidFill>
              </a:rPr>
            </a:br>
            <a:r>
              <a:rPr lang="en-US" sz="1800" dirty="0">
                <a:solidFill>
                  <a:srgbClr val="00457D"/>
                </a:solidFill>
              </a:rPr>
              <a:t>Ines </a:t>
            </a:r>
            <a:r>
              <a:rPr lang="en-US" sz="1800" dirty="0" err="1">
                <a:solidFill>
                  <a:srgbClr val="00457D"/>
                </a:solidFill>
              </a:rPr>
              <a:t>Häuser</a:t>
            </a:r>
            <a:r>
              <a:rPr lang="en-US" sz="1800" dirty="0">
                <a:solidFill>
                  <a:srgbClr val="00457D"/>
                </a:solidFill>
              </a:rPr>
              <a:t>, Tim Kipphan - Prüfungsausschuss)</a:t>
            </a:r>
            <a:br>
              <a:rPr lang="en-US" sz="1800" dirty="0">
                <a:solidFill>
                  <a:srgbClr val="00457D"/>
                </a:solidFill>
              </a:rPr>
            </a:br>
            <a:r>
              <a:rPr lang="en-US" sz="1400" dirty="0">
                <a:solidFill>
                  <a:srgbClr val="00457D"/>
                </a:solidFill>
              </a:rPr>
              <a:t>formal aspects of studies, cross-crediting (</a:t>
            </a:r>
            <a:r>
              <a:rPr lang="en-US" sz="1400" dirty="0" err="1">
                <a:solidFill>
                  <a:srgbClr val="00457D"/>
                </a:solidFill>
              </a:rPr>
              <a:t>Anerkennung</a:t>
            </a:r>
            <a:r>
              <a:rPr lang="en-US" sz="1400" dirty="0">
                <a:solidFill>
                  <a:srgbClr val="00457D"/>
                </a:solidFill>
              </a:rPr>
              <a:t>)</a:t>
            </a:r>
          </a:p>
          <a:p>
            <a:endParaRPr lang="en-US" sz="1000" dirty="0">
              <a:solidFill>
                <a:srgbClr val="00457D"/>
              </a:solidFill>
            </a:endParaRPr>
          </a:p>
          <a:p>
            <a:r>
              <a:rPr lang="en-US" sz="1800" b="1" dirty="0">
                <a:solidFill>
                  <a:srgbClr val="00457D"/>
                </a:solidFill>
              </a:rPr>
              <a:t>Subject Advisor </a:t>
            </a:r>
            <a:r>
              <a:rPr lang="en-US" sz="1800" dirty="0">
                <a:solidFill>
                  <a:srgbClr val="00457D"/>
                </a:solidFill>
              </a:rPr>
              <a:t>(</a:t>
            </a:r>
            <a:r>
              <a:rPr lang="en-US" sz="1800" dirty="0" err="1">
                <a:solidFill>
                  <a:srgbClr val="00457D"/>
                </a:solidFill>
              </a:rPr>
              <a:t>Fachstudienberater</a:t>
            </a:r>
            <a:r>
              <a:rPr lang="en-US" sz="1800" dirty="0">
                <a:solidFill>
                  <a:srgbClr val="00457D"/>
                </a:solidFill>
              </a:rPr>
              <a:t>/-in)</a:t>
            </a:r>
            <a:br>
              <a:rPr lang="en-US" sz="1800" dirty="0">
                <a:solidFill>
                  <a:srgbClr val="00457D"/>
                </a:solidFill>
              </a:rPr>
            </a:br>
            <a:r>
              <a:rPr lang="en-US" sz="1400" dirty="0">
                <a:solidFill>
                  <a:srgbClr val="00457D"/>
                </a:solidFill>
              </a:rPr>
              <a:t>contact point for specific program-related questions</a:t>
            </a:r>
            <a:br>
              <a:rPr lang="en-US" sz="1400" dirty="0">
                <a:solidFill>
                  <a:srgbClr val="00457D"/>
                </a:solidFill>
              </a:rPr>
            </a:br>
            <a:r>
              <a:rPr lang="en-US" sz="1400" dirty="0">
                <a:solidFill>
                  <a:srgbClr val="00457D"/>
                </a:solidFill>
              </a:rPr>
              <a:t>(typically a teaching staff member)</a:t>
            </a:r>
          </a:p>
          <a:p>
            <a:endParaRPr lang="en-US" sz="1000" dirty="0">
              <a:solidFill>
                <a:srgbClr val="00457D"/>
              </a:solidFill>
            </a:endParaRPr>
          </a:p>
          <a:p>
            <a:r>
              <a:rPr lang="en-US" sz="1800" b="1" dirty="0">
                <a:solidFill>
                  <a:srgbClr val="00457D"/>
                </a:solidFill>
              </a:rPr>
              <a:t>Student Council </a:t>
            </a:r>
            <a:r>
              <a:rPr lang="en-US" sz="1800" dirty="0">
                <a:solidFill>
                  <a:srgbClr val="00457D"/>
                </a:solidFill>
              </a:rPr>
              <a:t>(Fachschaft)</a:t>
            </a:r>
            <a:br>
              <a:rPr lang="en-US" sz="1800" dirty="0">
                <a:solidFill>
                  <a:srgbClr val="00457D"/>
                </a:solidFill>
              </a:rPr>
            </a:br>
            <a:r>
              <a:rPr lang="en-US" sz="1400" dirty="0">
                <a:solidFill>
                  <a:srgbClr val="00457D"/>
                </a:solidFill>
              </a:rPr>
              <a:t>represents all students; contact point for any issue that</a:t>
            </a:r>
            <a:br>
              <a:rPr lang="en-US" sz="1400" dirty="0">
                <a:solidFill>
                  <a:srgbClr val="00457D"/>
                </a:solidFill>
              </a:rPr>
            </a:br>
            <a:r>
              <a:rPr lang="en-US" sz="1400" dirty="0">
                <a:solidFill>
                  <a:srgbClr val="00457D"/>
                </a:solidFill>
              </a:rPr>
              <a:t>you want to discuss with another student</a:t>
            </a:r>
          </a:p>
        </p:txBody>
      </p:sp>
      <p:sp>
        <p:nvSpPr>
          <p:cNvPr id="5" name="Title 1">
            <a:extLst>
              <a:ext uri="{FF2B5EF4-FFF2-40B4-BE49-F238E27FC236}">
                <a16:creationId xmlns:a16="http://schemas.microsoft.com/office/drawing/2014/main" id="{C12B2F5F-8530-EA0F-B942-2F3F6A27B2BA}"/>
              </a:ext>
            </a:extLst>
          </p:cNvPr>
          <p:cNvSpPr>
            <a:spLocks noGrp="1"/>
          </p:cNvSpPr>
          <p:nvPr>
            <p:ph type="title"/>
          </p:nvPr>
        </p:nvSpPr>
        <p:spPr>
          <a:xfrm>
            <a:off x="395288" y="268288"/>
            <a:ext cx="7467600" cy="857250"/>
          </a:xfrm>
        </p:spPr>
        <p:txBody>
          <a:bodyPr/>
          <a:lstStyle/>
          <a:p>
            <a:r>
              <a:rPr lang="de-DE" dirty="0"/>
              <a:t>Your Contact Points</a:t>
            </a:r>
          </a:p>
        </p:txBody>
      </p:sp>
    </p:spTree>
    <p:extLst>
      <p:ext uri="{BB962C8B-B14F-4D97-AF65-F5344CB8AC3E}">
        <p14:creationId xmlns:p14="http://schemas.microsoft.com/office/powerpoint/2010/main" val="415662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CFBDBE-7779-2B3F-C563-A7C55C95D3C0}"/>
              </a:ext>
            </a:extLst>
          </p:cNvPr>
          <p:cNvSpPr>
            <a:spLocks noGrp="1"/>
          </p:cNvSpPr>
          <p:nvPr>
            <p:ph idx="1"/>
          </p:nvPr>
        </p:nvSpPr>
        <p:spPr>
          <a:xfrm>
            <a:off x="395536" y="1126800"/>
            <a:ext cx="7992888" cy="3816424"/>
          </a:xfrm>
        </p:spPr>
        <p:txBody>
          <a:bodyPr anchor="t"/>
          <a:lstStyle/>
          <a:p>
            <a:pPr marL="177800" indent="-177800"/>
            <a:r>
              <a:rPr lang="en-US" sz="1800" b="1" dirty="0">
                <a:solidFill>
                  <a:srgbClr val="00457D"/>
                </a:solidFill>
              </a:rPr>
              <a:t>International Coordinator </a:t>
            </a:r>
            <a:r>
              <a:rPr lang="en-US" sz="1800" dirty="0">
                <a:solidFill>
                  <a:srgbClr val="00457D"/>
                </a:solidFill>
              </a:rPr>
              <a:t>(Prof. Michael Mendler, </a:t>
            </a:r>
            <a:r>
              <a:rPr lang="en-US" sz="1800" dirty="0" err="1">
                <a:solidFill>
                  <a:srgbClr val="00457D"/>
                </a:solidFill>
              </a:rPr>
              <a:t>Auslandsbeauftragter</a:t>
            </a:r>
            <a:r>
              <a:rPr lang="en-US" sz="1800" dirty="0">
                <a:solidFill>
                  <a:srgbClr val="00457D"/>
                </a:solidFill>
              </a:rPr>
              <a:t>)</a:t>
            </a:r>
            <a:br>
              <a:rPr lang="en-US" sz="1800" dirty="0">
                <a:solidFill>
                  <a:srgbClr val="00457D"/>
                </a:solidFill>
              </a:rPr>
            </a:br>
            <a:r>
              <a:rPr lang="en-US" sz="1400" dirty="0">
                <a:solidFill>
                  <a:srgbClr val="00457D"/>
                </a:solidFill>
              </a:rPr>
              <a:t>for incoming and outgoing students</a:t>
            </a:r>
          </a:p>
          <a:p>
            <a:pPr marL="177800" indent="-177800"/>
            <a:endParaRPr lang="en-US" sz="1000" dirty="0">
              <a:solidFill>
                <a:srgbClr val="00457D"/>
              </a:solidFill>
            </a:endParaRPr>
          </a:p>
          <a:p>
            <a:pPr marL="177800" indent="-177800"/>
            <a:r>
              <a:rPr lang="en-US" sz="1800" b="1" dirty="0">
                <a:solidFill>
                  <a:srgbClr val="00457D"/>
                </a:solidFill>
              </a:rPr>
              <a:t>Contact points for students with disabilities </a:t>
            </a:r>
            <a:r>
              <a:rPr lang="en-US" sz="1800" dirty="0">
                <a:solidFill>
                  <a:srgbClr val="00457D"/>
                </a:solidFill>
              </a:rPr>
              <a:t>(Sabina </a:t>
            </a:r>
            <a:r>
              <a:rPr lang="en-US" sz="1800" dirty="0" err="1">
                <a:solidFill>
                  <a:srgbClr val="00457D"/>
                </a:solidFill>
              </a:rPr>
              <a:t>Haselbek</a:t>
            </a:r>
            <a:r>
              <a:rPr lang="en-US" sz="1800" dirty="0">
                <a:solidFill>
                  <a:srgbClr val="00457D"/>
                </a:solidFill>
              </a:rPr>
              <a:t> and </a:t>
            </a:r>
            <a:br>
              <a:rPr lang="en-US" sz="1800" dirty="0">
                <a:solidFill>
                  <a:srgbClr val="00457D"/>
                </a:solidFill>
              </a:rPr>
            </a:br>
            <a:r>
              <a:rPr lang="en-US" sz="1800" dirty="0">
                <a:solidFill>
                  <a:srgbClr val="00457D"/>
                </a:solidFill>
              </a:rPr>
              <a:t>Dr. Sarah </a:t>
            </a:r>
            <a:r>
              <a:rPr lang="en-US" sz="1800" dirty="0" err="1">
                <a:solidFill>
                  <a:srgbClr val="00457D"/>
                </a:solidFill>
              </a:rPr>
              <a:t>Böhlau</a:t>
            </a:r>
            <a:r>
              <a:rPr lang="en-US" sz="1800" dirty="0">
                <a:solidFill>
                  <a:srgbClr val="00457D"/>
                </a:solidFill>
              </a:rPr>
              <a:t>, </a:t>
            </a:r>
            <a:r>
              <a:rPr lang="en-US" sz="1800" dirty="0" err="1">
                <a:solidFill>
                  <a:srgbClr val="00457D"/>
                </a:solidFill>
              </a:rPr>
              <a:t>Kontaktstelle</a:t>
            </a:r>
            <a:r>
              <a:rPr lang="en-US" sz="1800" dirty="0">
                <a:solidFill>
                  <a:srgbClr val="00457D"/>
                </a:solidFill>
              </a:rPr>
              <a:t> Studium und </a:t>
            </a:r>
            <a:r>
              <a:rPr lang="en-US" sz="1800" dirty="0" err="1">
                <a:solidFill>
                  <a:srgbClr val="00457D"/>
                </a:solidFill>
              </a:rPr>
              <a:t>Behinderung</a:t>
            </a:r>
            <a:r>
              <a:rPr lang="en-US" sz="1800" dirty="0">
                <a:solidFill>
                  <a:srgbClr val="00457D"/>
                </a:solidFill>
              </a:rPr>
              <a:t>)</a:t>
            </a:r>
          </a:p>
          <a:p>
            <a:pPr marL="177800" indent="-177800"/>
            <a:endParaRPr lang="en-US" sz="1000" dirty="0">
              <a:solidFill>
                <a:srgbClr val="00457D"/>
              </a:solidFill>
            </a:endParaRPr>
          </a:p>
          <a:p>
            <a:pPr marL="177800" indent="-177800"/>
            <a:r>
              <a:rPr lang="en-US" sz="1800" b="1" dirty="0">
                <a:solidFill>
                  <a:srgbClr val="00457D"/>
                </a:solidFill>
              </a:rPr>
              <a:t>Central Student Advisory Service </a:t>
            </a:r>
            <a:r>
              <a:rPr lang="en-US" sz="1800" dirty="0">
                <a:solidFill>
                  <a:srgbClr val="00457D"/>
                </a:solidFill>
              </a:rPr>
              <a:t>(</a:t>
            </a:r>
            <a:r>
              <a:rPr lang="en-US" sz="1800" dirty="0" err="1">
                <a:solidFill>
                  <a:srgbClr val="00457D"/>
                </a:solidFill>
              </a:rPr>
              <a:t>Zentrale</a:t>
            </a:r>
            <a:r>
              <a:rPr lang="en-US" sz="1800" dirty="0">
                <a:solidFill>
                  <a:srgbClr val="00457D"/>
                </a:solidFill>
              </a:rPr>
              <a:t> Studienberatung)</a:t>
            </a:r>
            <a:br>
              <a:rPr lang="en-US" sz="1800" dirty="0">
                <a:solidFill>
                  <a:srgbClr val="00457D"/>
                </a:solidFill>
              </a:rPr>
            </a:br>
            <a:r>
              <a:rPr lang="en-US" sz="1400" dirty="0">
                <a:solidFill>
                  <a:srgbClr val="00457D"/>
                </a:solidFill>
              </a:rPr>
              <a:t>for overall questions or when you want to change your degree program</a:t>
            </a:r>
          </a:p>
        </p:txBody>
      </p:sp>
      <p:sp>
        <p:nvSpPr>
          <p:cNvPr id="6" name="Title 1">
            <a:extLst>
              <a:ext uri="{FF2B5EF4-FFF2-40B4-BE49-F238E27FC236}">
                <a16:creationId xmlns:a16="http://schemas.microsoft.com/office/drawing/2014/main" id="{ECD00C44-B79C-22B4-D219-B28505314C31}"/>
              </a:ext>
            </a:extLst>
          </p:cNvPr>
          <p:cNvSpPr>
            <a:spLocks noGrp="1"/>
          </p:cNvSpPr>
          <p:nvPr>
            <p:ph type="title"/>
          </p:nvPr>
        </p:nvSpPr>
        <p:spPr>
          <a:xfrm>
            <a:off x="395288" y="268288"/>
            <a:ext cx="7467600" cy="857250"/>
          </a:xfrm>
        </p:spPr>
        <p:txBody>
          <a:bodyPr/>
          <a:lstStyle/>
          <a:p>
            <a:r>
              <a:rPr lang="de-DE" dirty="0"/>
              <a:t>Your Contact Points</a:t>
            </a:r>
          </a:p>
        </p:txBody>
      </p:sp>
    </p:spTree>
    <p:extLst>
      <p:ext uri="{BB962C8B-B14F-4D97-AF65-F5344CB8AC3E}">
        <p14:creationId xmlns:p14="http://schemas.microsoft.com/office/powerpoint/2010/main" val="3714336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24C204-E64D-9EB7-D57B-3FAE2F5C9CB5}"/>
              </a:ext>
            </a:extLst>
          </p:cNvPr>
          <p:cNvSpPr/>
          <p:nvPr/>
        </p:nvSpPr>
        <p:spPr>
          <a:xfrm>
            <a:off x="1976935" y="4629384"/>
            <a:ext cx="1658961"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pic>
        <p:nvPicPr>
          <p:cNvPr id="2" name="Grafik 1" descr="Ein Bild, das draußen, Himmel, Pflanze, Baum enthält.&#10;&#10;Automatisch generierte Beschreibung">
            <a:extLst>
              <a:ext uri="{FF2B5EF4-FFF2-40B4-BE49-F238E27FC236}">
                <a16:creationId xmlns:a16="http://schemas.microsoft.com/office/drawing/2014/main" id="{D01B45DE-5E3B-3330-7410-CF2CA4C779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12" y="119334"/>
            <a:ext cx="2736304" cy="4896544"/>
          </a:xfrm>
          <a:prstGeom prst="rect">
            <a:avLst/>
          </a:prstGeom>
        </p:spPr>
      </p:pic>
      <p:sp>
        <p:nvSpPr>
          <p:cNvPr id="12" name="Title 1">
            <a:extLst>
              <a:ext uri="{FF2B5EF4-FFF2-40B4-BE49-F238E27FC236}">
                <a16:creationId xmlns:a16="http://schemas.microsoft.com/office/drawing/2014/main" id="{0C3AA1D4-6EA8-15A6-562B-70F8717C8773}"/>
              </a:ext>
            </a:extLst>
          </p:cNvPr>
          <p:cNvSpPr txBox="1">
            <a:spLocks/>
          </p:cNvSpPr>
          <p:nvPr/>
        </p:nvSpPr>
        <p:spPr bwMode="auto">
          <a:xfrm>
            <a:off x="3203848" y="915566"/>
            <a:ext cx="465264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3600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err="1">
                <a:solidFill>
                  <a:srgbClr val="00457D"/>
                </a:solidFill>
              </a:rPr>
              <a:t>We</a:t>
            </a:r>
            <a:r>
              <a:rPr lang="de-DE" kern="0" dirty="0">
                <a:solidFill>
                  <a:srgbClr val="00457D"/>
                </a:solidFill>
              </a:rPr>
              <a:t> </a:t>
            </a:r>
            <a:r>
              <a:rPr lang="de-DE" kern="0" dirty="0" err="1">
                <a:solidFill>
                  <a:srgbClr val="00457D"/>
                </a:solidFill>
              </a:rPr>
              <a:t>hope</a:t>
            </a:r>
            <a:r>
              <a:rPr lang="de-DE" kern="0" dirty="0">
                <a:solidFill>
                  <a:srgbClr val="00457D"/>
                </a:solidFill>
              </a:rPr>
              <a:t> and </a:t>
            </a:r>
            <a:r>
              <a:rPr lang="de-DE" kern="0" dirty="0" err="1">
                <a:solidFill>
                  <a:srgbClr val="00457D"/>
                </a:solidFill>
              </a:rPr>
              <a:t>wish</a:t>
            </a:r>
            <a:r>
              <a:rPr lang="de-DE" kern="0" dirty="0">
                <a:solidFill>
                  <a:srgbClr val="00457D"/>
                </a:solidFill>
              </a:rPr>
              <a:t> that you…</a:t>
            </a:r>
          </a:p>
        </p:txBody>
      </p:sp>
      <p:sp>
        <p:nvSpPr>
          <p:cNvPr id="13" name="Rectangle 3">
            <a:extLst>
              <a:ext uri="{FF2B5EF4-FFF2-40B4-BE49-F238E27FC236}">
                <a16:creationId xmlns:a16="http://schemas.microsoft.com/office/drawing/2014/main" id="{879652B9-AF18-C923-4C2A-C18D5EED3E3E}"/>
              </a:ext>
            </a:extLst>
          </p:cNvPr>
          <p:cNvSpPr/>
          <p:nvPr/>
        </p:nvSpPr>
        <p:spPr>
          <a:xfrm>
            <a:off x="1570782" y="2116797"/>
            <a:ext cx="5256584" cy="654918"/>
          </a:xfrm>
          <a:prstGeom prst="parallelogram">
            <a:avLst/>
          </a:prstGeom>
          <a:solidFill>
            <a:srgbClr val="99B5C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4" name="Rectangle 3">
            <a:extLst>
              <a:ext uri="{FF2B5EF4-FFF2-40B4-BE49-F238E27FC236}">
                <a16:creationId xmlns:a16="http://schemas.microsoft.com/office/drawing/2014/main" id="{E8DF464E-5127-3435-BA3B-F292885C58F7}"/>
              </a:ext>
            </a:extLst>
          </p:cNvPr>
          <p:cNvSpPr/>
          <p:nvPr/>
        </p:nvSpPr>
        <p:spPr>
          <a:xfrm>
            <a:off x="2074837" y="2116797"/>
            <a:ext cx="5665813" cy="654918"/>
          </a:xfrm>
          <a:prstGeom prst="parallelogram">
            <a:avLst/>
          </a:prstGeom>
          <a:solidFill>
            <a:srgbClr val="99B5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r"/>
            <a:endParaRPr lang="en-US" sz="1050" dirty="0">
              <a:solidFill>
                <a:srgbClr val="FFFFFF"/>
              </a:solidFill>
              <a:latin typeface="UB Scala Sans" panose="02000503050000020003" pitchFamily="2" charset="0"/>
            </a:endParaRPr>
          </a:p>
        </p:txBody>
      </p:sp>
      <p:sp>
        <p:nvSpPr>
          <p:cNvPr id="15" name="Rectangle 3">
            <a:extLst>
              <a:ext uri="{FF2B5EF4-FFF2-40B4-BE49-F238E27FC236}">
                <a16:creationId xmlns:a16="http://schemas.microsoft.com/office/drawing/2014/main" id="{ECED6871-7080-2D40-D19A-0DF04177DD78}"/>
              </a:ext>
            </a:extLst>
          </p:cNvPr>
          <p:cNvSpPr/>
          <p:nvPr/>
        </p:nvSpPr>
        <p:spPr>
          <a:xfrm>
            <a:off x="1786809" y="2936888"/>
            <a:ext cx="5256583" cy="654918"/>
          </a:xfrm>
          <a:prstGeom prst="parallelogram">
            <a:avLst/>
          </a:prstGeom>
          <a:solidFill>
            <a:srgbClr val="6690B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r>
              <a:rPr lang="en-AU" sz="2000" dirty="0">
                <a:solidFill>
                  <a:srgbClr val="FFFFFF"/>
                </a:solidFill>
                <a:latin typeface="UB Scala Sans" panose="02000503050000020003" pitchFamily="2" charset="0"/>
              </a:rPr>
              <a:t>Be part of a fast-moving field</a:t>
            </a:r>
          </a:p>
        </p:txBody>
      </p:sp>
      <p:sp>
        <p:nvSpPr>
          <p:cNvPr id="16" name="Rectangle 3">
            <a:extLst>
              <a:ext uri="{FF2B5EF4-FFF2-40B4-BE49-F238E27FC236}">
                <a16:creationId xmlns:a16="http://schemas.microsoft.com/office/drawing/2014/main" id="{89A70C12-1492-14C5-6528-C67654C5CBE8}"/>
              </a:ext>
            </a:extLst>
          </p:cNvPr>
          <p:cNvSpPr/>
          <p:nvPr/>
        </p:nvSpPr>
        <p:spPr>
          <a:xfrm>
            <a:off x="2290860" y="2936888"/>
            <a:ext cx="5449789" cy="654918"/>
          </a:xfrm>
          <a:prstGeom prst="parallelogram">
            <a:avLst/>
          </a:prstGeom>
          <a:solidFill>
            <a:srgbClr val="6690B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sz="1800" dirty="0">
              <a:solidFill>
                <a:srgbClr val="FFFFFF"/>
              </a:solidFill>
              <a:latin typeface="UB Scala Sans" panose="02000503050000020003" pitchFamily="2" charset="0"/>
            </a:endParaRPr>
          </a:p>
        </p:txBody>
      </p:sp>
      <p:sp>
        <p:nvSpPr>
          <p:cNvPr id="17" name="Rectangle 3">
            <a:extLst>
              <a:ext uri="{FF2B5EF4-FFF2-40B4-BE49-F238E27FC236}">
                <a16:creationId xmlns:a16="http://schemas.microsoft.com/office/drawing/2014/main" id="{EC305151-8DA8-3BED-E899-902A2B30CDC1}"/>
              </a:ext>
            </a:extLst>
          </p:cNvPr>
          <p:cNvSpPr/>
          <p:nvPr/>
        </p:nvSpPr>
        <p:spPr>
          <a:xfrm>
            <a:off x="1976935" y="3756980"/>
            <a:ext cx="5256583" cy="654918"/>
          </a:xfrm>
          <a:prstGeom prst="parallelogram">
            <a:avLst/>
          </a:prstGeom>
          <a:solidFill>
            <a:srgbClr val="336A9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endParaRPr lang="en-AU" sz="2000" dirty="0">
              <a:solidFill>
                <a:srgbClr val="FFFFFF"/>
              </a:solidFill>
              <a:latin typeface="UB Scala Sans" panose="02000503050000020003" pitchFamily="2" charset="0"/>
            </a:endParaRPr>
          </a:p>
        </p:txBody>
      </p:sp>
      <p:sp>
        <p:nvSpPr>
          <p:cNvPr id="18" name="Rectangle 3">
            <a:extLst>
              <a:ext uri="{FF2B5EF4-FFF2-40B4-BE49-F238E27FC236}">
                <a16:creationId xmlns:a16="http://schemas.microsoft.com/office/drawing/2014/main" id="{01CF6360-EECD-6354-D271-E4D91ACD154F}"/>
              </a:ext>
            </a:extLst>
          </p:cNvPr>
          <p:cNvSpPr/>
          <p:nvPr/>
        </p:nvSpPr>
        <p:spPr>
          <a:xfrm>
            <a:off x="2495327" y="3756980"/>
            <a:ext cx="5245322" cy="654918"/>
          </a:xfrm>
          <a:prstGeom prst="parallelogram">
            <a:avLst/>
          </a:prstGeom>
          <a:solidFill>
            <a:srgbClr val="336A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468000" rtlCol="0" anchor="ctr"/>
          <a:lstStyle/>
          <a:p>
            <a:endParaRPr lang="en-AU" sz="2000" dirty="0">
              <a:solidFill>
                <a:srgbClr val="FFFFFF"/>
              </a:solidFill>
              <a:latin typeface="UB Scala Sans" panose="02000503050000020003" pitchFamily="2" charset="0"/>
            </a:endParaRPr>
          </a:p>
        </p:txBody>
      </p:sp>
      <p:sp>
        <p:nvSpPr>
          <p:cNvPr id="19" name="Rectangle 3">
            <a:extLst>
              <a:ext uri="{FF2B5EF4-FFF2-40B4-BE49-F238E27FC236}">
                <a16:creationId xmlns:a16="http://schemas.microsoft.com/office/drawing/2014/main" id="{1024A608-14F6-A875-B5A9-4BEBF1FCFDB9}"/>
              </a:ext>
            </a:extLst>
          </p:cNvPr>
          <p:cNvSpPr/>
          <p:nvPr/>
        </p:nvSpPr>
        <p:spPr>
          <a:xfrm>
            <a:off x="2714974" y="2116797"/>
            <a:ext cx="4858243" cy="65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800" b="1" dirty="0">
                <a:solidFill>
                  <a:srgbClr val="FFFFFF"/>
                </a:solidFill>
                <a:latin typeface="UB Scala Sans" panose="02000503050000020003" pitchFamily="2" charset="0"/>
              </a:rPr>
              <a:t>… find fascination and passion for your studies!</a:t>
            </a:r>
          </a:p>
          <a:p>
            <a:r>
              <a:rPr lang="en-US" sz="1050" dirty="0">
                <a:solidFill>
                  <a:srgbClr val="FFFFFF"/>
                </a:solidFill>
                <a:latin typeface="UB Scala Sans" panose="02000503050000020003" pitchFamily="2" charset="0"/>
              </a:rPr>
              <a:t>Fun is a key factor of success!</a:t>
            </a:r>
          </a:p>
        </p:txBody>
      </p:sp>
      <p:sp>
        <p:nvSpPr>
          <p:cNvPr id="20" name="Rectangle 3">
            <a:extLst>
              <a:ext uri="{FF2B5EF4-FFF2-40B4-BE49-F238E27FC236}">
                <a16:creationId xmlns:a16="http://schemas.microsoft.com/office/drawing/2014/main" id="{968A665D-E4FE-9848-BCBA-2BB557E47301}"/>
              </a:ext>
            </a:extLst>
          </p:cNvPr>
          <p:cNvSpPr/>
          <p:nvPr/>
        </p:nvSpPr>
        <p:spPr>
          <a:xfrm>
            <a:off x="2714974" y="2936888"/>
            <a:ext cx="5025675" cy="65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800" b="1" dirty="0">
                <a:solidFill>
                  <a:srgbClr val="FFFFFF"/>
                </a:solidFill>
                <a:latin typeface="UB Scala Sans" panose="02000503050000020003" pitchFamily="2" charset="0"/>
              </a:rPr>
              <a:t>… make use of the many chances and opportunities you’ll encounter! </a:t>
            </a:r>
            <a:r>
              <a:rPr lang="en-GB" sz="1050" dirty="0">
                <a:solidFill>
                  <a:srgbClr val="FFFFFF"/>
                </a:solidFill>
                <a:latin typeface="UB Scala Sans" panose="02000503050000020003" pitchFamily="2" charset="0"/>
              </a:rPr>
              <a:t>Work/studies &amp; life; going abroad; student communities</a:t>
            </a:r>
          </a:p>
        </p:txBody>
      </p:sp>
      <p:sp>
        <p:nvSpPr>
          <p:cNvPr id="22" name="Rectangle 3">
            <a:extLst>
              <a:ext uri="{FF2B5EF4-FFF2-40B4-BE49-F238E27FC236}">
                <a16:creationId xmlns:a16="http://schemas.microsoft.com/office/drawing/2014/main" id="{C138B3B9-1218-103E-0898-A31A7A59D9B2}"/>
              </a:ext>
            </a:extLst>
          </p:cNvPr>
          <p:cNvSpPr/>
          <p:nvPr/>
        </p:nvSpPr>
        <p:spPr>
          <a:xfrm>
            <a:off x="2679254" y="3756978"/>
            <a:ext cx="4858243" cy="65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800" b="1" dirty="0">
                <a:solidFill>
                  <a:srgbClr val="FFFFFF"/>
                </a:solidFill>
                <a:latin typeface="UB Scala Sans" panose="02000503050000020003" pitchFamily="2" charset="0"/>
              </a:rPr>
              <a:t>… develop a scientific mindset!</a:t>
            </a:r>
          </a:p>
          <a:p>
            <a:r>
              <a:rPr lang="en-US" sz="1050" dirty="0">
                <a:solidFill>
                  <a:srgbClr val="FFFFFF"/>
                </a:solidFill>
                <a:latin typeface="UB Scala Sans" panose="02000503050000020003" pitchFamily="2" charset="0"/>
              </a:rPr>
              <a:t>Question everything; use several sources of knowledge</a:t>
            </a:r>
          </a:p>
        </p:txBody>
      </p:sp>
    </p:spTree>
    <p:extLst>
      <p:ext uri="{BB962C8B-B14F-4D97-AF65-F5344CB8AC3E}">
        <p14:creationId xmlns:p14="http://schemas.microsoft.com/office/powerpoint/2010/main" val="231489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A0238C8A-7964-727E-24EA-D059A7437935}"/>
              </a:ext>
            </a:extLst>
          </p:cNvPr>
          <p:cNvSpPr/>
          <p:nvPr/>
        </p:nvSpPr>
        <p:spPr>
          <a:xfrm>
            <a:off x="7577688" y="4515966"/>
            <a:ext cx="522704" cy="504056"/>
          </a:xfrm>
          <a:prstGeom prst="rect">
            <a:avLst/>
          </a:prstGeom>
          <a:solidFill>
            <a:srgbClr val="EDF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draußen, Himmel, Pflanze, Baum enthält.&#10;&#10;Automatisch generierte Beschreibung">
            <a:extLst>
              <a:ext uri="{FF2B5EF4-FFF2-40B4-BE49-F238E27FC236}">
                <a16:creationId xmlns:a16="http://schemas.microsoft.com/office/drawing/2014/main" id="{53F1B759-60C5-3050-BFBB-A91C8C3981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08763" y="123478"/>
            <a:ext cx="7905009" cy="4896544"/>
          </a:xfrm>
          <a:prstGeom prst="rect">
            <a:avLst/>
          </a:prstGeom>
        </p:spPr>
      </p:pic>
      <p:sp>
        <p:nvSpPr>
          <p:cNvPr id="16" name="Rechteck 15">
            <a:extLst>
              <a:ext uri="{FF2B5EF4-FFF2-40B4-BE49-F238E27FC236}">
                <a16:creationId xmlns:a16="http://schemas.microsoft.com/office/drawing/2014/main" id="{E98FCBCC-953E-90B9-0EAD-7277E35F05FB}"/>
              </a:ext>
            </a:extLst>
          </p:cNvPr>
          <p:cNvSpPr/>
          <p:nvPr/>
        </p:nvSpPr>
        <p:spPr>
          <a:xfrm>
            <a:off x="280398" y="3291830"/>
            <a:ext cx="7571886" cy="1597544"/>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2">
            <a:extLst>
              <a:ext uri="{FF2B5EF4-FFF2-40B4-BE49-F238E27FC236}">
                <a16:creationId xmlns:a16="http://schemas.microsoft.com/office/drawing/2014/main" id="{88968640-54B0-E24A-9729-7A0570BA20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2441" y="3391985"/>
            <a:ext cx="361923" cy="361923"/>
          </a:xfrm>
          <a:prstGeom prst="rect">
            <a:avLst/>
          </a:prstGeom>
        </p:spPr>
      </p:pic>
      <p:sp>
        <p:nvSpPr>
          <p:cNvPr id="10" name="Textfeld 11">
            <a:extLst>
              <a:ext uri="{FF2B5EF4-FFF2-40B4-BE49-F238E27FC236}">
                <a16:creationId xmlns:a16="http://schemas.microsoft.com/office/drawing/2014/main" id="{7E02105F-EF05-88F5-8528-0D99C38441A1}"/>
              </a:ext>
            </a:extLst>
          </p:cNvPr>
          <p:cNvSpPr txBox="1"/>
          <p:nvPr/>
        </p:nvSpPr>
        <p:spPr>
          <a:xfrm>
            <a:off x="1065394" y="4479368"/>
            <a:ext cx="1590425"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@unibamberg</a:t>
            </a:r>
            <a:endParaRPr lang="de-DE" sz="1800" dirty="0">
              <a:solidFill>
                <a:srgbClr val="00457D"/>
              </a:solidFill>
              <a:latin typeface="UB Scala Sans" panose="02000503050000020003" pitchFamily="2" charset="77"/>
              <a:ea typeface="UB Scala Sans" charset="0"/>
              <a:cs typeface="UB Scala Sans" charset="0"/>
            </a:endParaRPr>
          </a:p>
        </p:txBody>
      </p:sp>
      <p:sp>
        <p:nvSpPr>
          <p:cNvPr id="25" name="Rectangle 24" hidden="1">
            <a:extLst>
              <a:ext uri="{FF2B5EF4-FFF2-40B4-BE49-F238E27FC236}">
                <a16:creationId xmlns:a16="http://schemas.microsoft.com/office/drawing/2014/main" id="{AB82DF68-FF26-DAD2-8402-92D1BA4A5E24}"/>
              </a:ext>
            </a:extLst>
          </p:cNvPr>
          <p:cNvSpPr/>
          <p:nvPr/>
        </p:nvSpPr>
        <p:spPr>
          <a:xfrm>
            <a:off x="200753" y="3014566"/>
            <a:ext cx="374400" cy="375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a:solidFill>
                <a:srgbClr val="FFFFFF"/>
              </a:solidFill>
            </a:endParaRPr>
          </a:p>
        </p:txBody>
      </p:sp>
      <p:sp>
        <p:nvSpPr>
          <p:cNvPr id="18" name="Textfeld 11">
            <a:extLst>
              <a:ext uri="{FF2B5EF4-FFF2-40B4-BE49-F238E27FC236}">
                <a16:creationId xmlns:a16="http://schemas.microsoft.com/office/drawing/2014/main" id="{DECB9487-111F-AB71-7FA6-708DFBEB2451}"/>
              </a:ext>
            </a:extLst>
          </p:cNvPr>
          <p:cNvSpPr txBox="1"/>
          <p:nvPr/>
        </p:nvSpPr>
        <p:spPr>
          <a:xfrm>
            <a:off x="1065394" y="3414855"/>
            <a:ext cx="2126922"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@informatik_unibamberg</a:t>
            </a:r>
            <a:endParaRPr lang="de-DE" sz="1800" dirty="0">
              <a:solidFill>
                <a:srgbClr val="00457D"/>
              </a:solidFill>
              <a:latin typeface="UB Scala Sans" panose="02000503050000020003" pitchFamily="2" charset="77"/>
              <a:ea typeface="UB Scala Sans" charset="0"/>
              <a:cs typeface="UB Scala Sans" charset="0"/>
            </a:endParaRPr>
          </a:p>
        </p:txBody>
      </p:sp>
      <p:pic>
        <p:nvPicPr>
          <p:cNvPr id="6" name="Grafik 5" descr="Ein Bild, das Grafiken, Farbigkeit, Screenshot, Kreis enthält.&#10;&#10;Automatisch generierte Beschreibung">
            <a:extLst>
              <a:ext uri="{FF2B5EF4-FFF2-40B4-BE49-F238E27FC236}">
                <a16:creationId xmlns:a16="http://schemas.microsoft.com/office/drawing/2014/main" id="{A2A5AA85-0964-8FDD-4D6A-472A9C397A3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421" y="3371860"/>
            <a:ext cx="398730" cy="398730"/>
          </a:xfrm>
          <a:prstGeom prst="rect">
            <a:avLst/>
          </a:prstGeom>
        </p:spPr>
      </p:pic>
      <p:pic>
        <p:nvPicPr>
          <p:cNvPr id="9" name="Inhaltsplatzhalter 8" descr="Ein Bild, das Grafiken, Schrift, Symbol, Grafikdesign enthält.&#10;&#10;Automatisch generierte Beschreibung">
            <a:extLst>
              <a:ext uri="{FF2B5EF4-FFF2-40B4-BE49-F238E27FC236}">
                <a16:creationId xmlns:a16="http://schemas.microsoft.com/office/drawing/2014/main" id="{FE8FF84F-5932-F994-F18D-052E6249D49C}"/>
              </a:ext>
            </a:extLst>
          </p:cNvPr>
          <p:cNvPicPr>
            <a:picLocks noGrp="1" noChangeAspect="1"/>
          </p:cNvPicPr>
          <p:nvPr>
            <p:ph idx="1"/>
          </p:nvPr>
        </p:nvPicPr>
        <p:blipFill>
          <a:blip r:embed="rId6" cstate="print">
            <a:extLst>
              <a:ext uri="{28A0092B-C50C-407E-A947-70E740481C1C}">
                <a14:useLocalDpi xmlns:a14="http://schemas.microsoft.com/office/drawing/2010/main"/>
              </a:ext>
            </a:extLst>
          </a:blip>
          <a:stretch>
            <a:fillRect/>
          </a:stretch>
        </p:blipFill>
        <p:spPr>
          <a:xfrm>
            <a:off x="729751" y="4479368"/>
            <a:ext cx="324630" cy="324630"/>
          </a:xfrm>
        </p:spPr>
      </p:pic>
      <p:sp>
        <p:nvSpPr>
          <p:cNvPr id="19" name="Textfeld 12">
            <a:extLst>
              <a:ext uri="{FF2B5EF4-FFF2-40B4-BE49-F238E27FC236}">
                <a16:creationId xmlns:a16="http://schemas.microsoft.com/office/drawing/2014/main" id="{A9A959C8-2A38-6F18-AE34-97B4496FB196}"/>
              </a:ext>
            </a:extLst>
          </p:cNvPr>
          <p:cNvSpPr txBox="1"/>
          <p:nvPr/>
        </p:nvSpPr>
        <p:spPr>
          <a:xfrm>
            <a:off x="4722874" y="3966873"/>
            <a:ext cx="1828119"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Fakultät WIAI</a:t>
            </a:r>
            <a:endParaRPr lang="de-DE" sz="1800" dirty="0">
              <a:solidFill>
                <a:srgbClr val="00457D"/>
              </a:solidFill>
              <a:latin typeface="UB Scala Sans" panose="02000503050000020003" pitchFamily="2" charset="77"/>
              <a:ea typeface="UB Scala Sans" charset="0"/>
              <a:cs typeface="UB Scala Sans" charset="0"/>
            </a:endParaRPr>
          </a:p>
        </p:txBody>
      </p:sp>
      <p:pic>
        <p:nvPicPr>
          <p:cNvPr id="22" name="Grafik 21" descr="Ein Bild, das Screenshot, Schrift, Grafiken, Logo enthält.&#10;&#10;Automatisch generierte Beschreibung">
            <a:extLst>
              <a:ext uri="{FF2B5EF4-FFF2-40B4-BE49-F238E27FC236}">
                <a16:creationId xmlns:a16="http://schemas.microsoft.com/office/drawing/2014/main" id="{4EC76959-99C4-9C38-F8C9-56567C7B6F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42441" y="3948352"/>
            <a:ext cx="361923" cy="307777"/>
          </a:xfrm>
          <a:prstGeom prst="rect">
            <a:avLst/>
          </a:prstGeom>
        </p:spPr>
      </p:pic>
      <p:sp>
        <p:nvSpPr>
          <p:cNvPr id="4" name="Textfeld 11">
            <a:extLst>
              <a:ext uri="{FF2B5EF4-FFF2-40B4-BE49-F238E27FC236}">
                <a16:creationId xmlns:a16="http://schemas.microsoft.com/office/drawing/2014/main" id="{1D1CE7C8-C317-EE89-E661-710923861F7B}"/>
              </a:ext>
            </a:extLst>
          </p:cNvPr>
          <p:cNvSpPr txBox="1"/>
          <p:nvPr/>
        </p:nvSpPr>
        <p:spPr>
          <a:xfrm>
            <a:off x="1065394" y="3953268"/>
            <a:ext cx="2126922"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@fachschaftwiai</a:t>
            </a:r>
            <a:endParaRPr lang="de-DE" sz="1800" dirty="0">
              <a:solidFill>
                <a:srgbClr val="00457D"/>
              </a:solidFill>
              <a:latin typeface="UB Scala Sans" panose="02000503050000020003" pitchFamily="2" charset="77"/>
              <a:ea typeface="UB Scala Sans" charset="0"/>
              <a:cs typeface="UB Scala Sans" charset="0"/>
            </a:endParaRPr>
          </a:p>
        </p:txBody>
      </p:sp>
      <p:pic>
        <p:nvPicPr>
          <p:cNvPr id="17" name="Grafik 16" descr="Ein Bild, das Grafiken, Farbigkeit, Screenshot, Kreis enthält.&#10;&#10;Automatisch generierte Beschreibung">
            <a:extLst>
              <a:ext uri="{FF2B5EF4-FFF2-40B4-BE49-F238E27FC236}">
                <a16:creationId xmlns:a16="http://schemas.microsoft.com/office/drawing/2014/main" id="{39989998-4050-8AD2-81D7-C39507A6C9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421" y="3902876"/>
            <a:ext cx="398730" cy="398730"/>
          </a:xfrm>
          <a:prstGeom prst="rect">
            <a:avLst/>
          </a:prstGeom>
        </p:spPr>
      </p:pic>
      <p:sp>
        <p:nvSpPr>
          <p:cNvPr id="20" name="Textfeld 11">
            <a:extLst>
              <a:ext uri="{FF2B5EF4-FFF2-40B4-BE49-F238E27FC236}">
                <a16:creationId xmlns:a16="http://schemas.microsoft.com/office/drawing/2014/main" id="{DDDD1CFC-6547-EA24-6220-5F39A5713896}"/>
              </a:ext>
            </a:extLst>
          </p:cNvPr>
          <p:cNvSpPr txBox="1"/>
          <p:nvPr/>
        </p:nvSpPr>
        <p:spPr>
          <a:xfrm>
            <a:off x="4722874" y="3420572"/>
            <a:ext cx="2736620" cy="307777"/>
          </a:xfrm>
          <a:prstGeom prst="rect">
            <a:avLst/>
          </a:prstGeom>
          <a:noFill/>
        </p:spPr>
        <p:txBody>
          <a:bodyPr wrap="square" rIns="0" rtlCol="0">
            <a:spAutoFit/>
          </a:bodyPr>
          <a:lstStyle/>
          <a:p>
            <a:r>
              <a:rPr lang="de-DE" sz="1400" dirty="0">
                <a:solidFill>
                  <a:srgbClr val="00457D"/>
                </a:solidFill>
                <a:latin typeface="UB Scala Sans" panose="02000503050000020003" pitchFamily="2" charset="77"/>
                <a:ea typeface="UB Scala Sans" charset="0"/>
                <a:cs typeface="UB Scala Sans" charset="0"/>
              </a:rPr>
              <a:t>https://www.uni-bamberg.de/wiai/ </a:t>
            </a:r>
          </a:p>
        </p:txBody>
      </p:sp>
    </p:spTree>
    <p:extLst>
      <p:ext uri="{BB962C8B-B14F-4D97-AF65-F5344CB8AC3E}">
        <p14:creationId xmlns:p14="http://schemas.microsoft.com/office/powerpoint/2010/main" val="360005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Person, draußen, Menschliches Gesicht, Gebäude enthält.&#10;&#10;Automatisch generierte Beschreibung">
            <a:extLst>
              <a:ext uri="{FF2B5EF4-FFF2-40B4-BE49-F238E27FC236}">
                <a16:creationId xmlns:a16="http://schemas.microsoft.com/office/drawing/2014/main" id="{6FAA7B1E-2521-0E86-0DF1-A4A7EFC2B1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607" y="114125"/>
            <a:ext cx="7340400" cy="4908981"/>
          </a:xfrm>
          <a:prstGeom prst="rect">
            <a:avLst/>
          </a:prstGeom>
        </p:spPr>
      </p:pic>
      <p:pic>
        <p:nvPicPr>
          <p:cNvPr id="2055" name="Grafik 7" descr="ub-cd-ppt-back01-1_l-r.gi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p:cNvPicPr>
            <a:picLocks noChangeAspect="1"/>
          </p:cNvPicPr>
          <p:nvPr/>
        </p:nvPicPr>
        <p:blipFill>
          <a:blip r:embed="rId6">
            <a:extLst>
              <a:ext uri="{28A0092B-C50C-407E-A947-70E740481C1C}">
                <a14:useLocalDpi xmlns:a14="http://schemas.microsoft.com/office/drawing/2010/main" val="0"/>
              </a:ext>
            </a:extLst>
          </a:blip>
          <a:srcRect t="2000" r="7187" b="2808"/>
          <a:stretch>
            <a:fillRect/>
          </a:stretch>
        </p:blipFill>
        <p:spPr bwMode="auto">
          <a:xfrm>
            <a:off x="7620000" y="123825"/>
            <a:ext cx="14144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ieren 11">
            <a:extLst>
              <a:ext uri="{FF2B5EF4-FFF2-40B4-BE49-F238E27FC236}">
                <a16:creationId xmlns:a16="http://schemas.microsoft.com/office/drawing/2014/main" id="{E3AE90DC-5761-4D41-BD35-A56492BCAB14}"/>
              </a:ext>
            </a:extLst>
          </p:cNvPr>
          <p:cNvGrpSpPr/>
          <p:nvPr/>
        </p:nvGrpSpPr>
        <p:grpSpPr>
          <a:xfrm>
            <a:off x="7643595" y="4600596"/>
            <a:ext cx="1248955" cy="378520"/>
            <a:chOff x="4142506" y="6435166"/>
            <a:chExt cx="1248955" cy="378520"/>
          </a:xfrm>
        </p:grpSpPr>
        <p:grpSp>
          <p:nvGrpSpPr>
            <p:cNvPr id="5" name="Gruppieren 25">
              <a:extLst>
                <a:ext uri="{FF2B5EF4-FFF2-40B4-BE49-F238E27FC236}">
                  <a16:creationId xmlns:a16="http://schemas.microsoft.com/office/drawing/2014/main" id="{68E9753F-5862-E22D-9BCD-611EDC272006}"/>
                </a:ext>
              </a:extLst>
            </p:cNvPr>
            <p:cNvGrpSpPr/>
            <p:nvPr/>
          </p:nvGrpSpPr>
          <p:grpSpPr>
            <a:xfrm>
              <a:off x="4142506" y="6435166"/>
              <a:ext cx="386801" cy="378520"/>
              <a:chOff x="3910951" y="6435166"/>
              <a:chExt cx="386801" cy="378520"/>
            </a:xfrm>
          </p:grpSpPr>
          <p:sp>
            <p:nvSpPr>
              <p:cNvPr id="13" name="Ellipse 32">
                <a:extLst>
                  <a:ext uri="{FF2B5EF4-FFF2-40B4-BE49-F238E27FC236}">
                    <a16:creationId xmlns:a16="http://schemas.microsoft.com/office/drawing/2014/main" id="{E9F24CCE-5FD9-2495-19EA-492202311485}"/>
                  </a:ext>
                </a:extLst>
              </p:cNvPr>
              <p:cNvSpPr>
                <a:spLocks noChangeAspect="1"/>
              </p:cNvSpPr>
              <p:nvPr/>
            </p:nvSpPr>
            <p:spPr>
              <a:xfrm>
                <a:off x="3910951" y="6435166"/>
                <a:ext cx="378520" cy="3785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fik 33" descr="Lehrer">
                <a:extLst>
                  <a:ext uri="{FF2B5EF4-FFF2-40B4-BE49-F238E27FC236}">
                    <a16:creationId xmlns:a16="http://schemas.microsoft.com/office/drawing/2014/main" id="{E88F985C-ABF7-56FE-D2D9-92C6FF68022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8920" y="6475010"/>
                <a:ext cx="298832" cy="298832"/>
              </a:xfrm>
              <a:prstGeom prst="rect">
                <a:avLst/>
              </a:prstGeom>
            </p:spPr>
          </p:pic>
        </p:grpSp>
        <p:pic>
          <p:nvPicPr>
            <p:cNvPr id="11" name="Grafik 31" descr="Prüfliste">
              <a:extLst>
                <a:ext uri="{FF2B5EF4-FFF2-40B4-BE49-F238E27FC236}">
                  <a16:creationId xmlns:a16="http://schemas.microsoft.com/office/drawing/2014/main" id="{4967CB9C-6A95-79E0-2418-6A122CD4630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3127" y="6475010"/>
              <a:ext cx="298832" cy="298832"/>
            </a:xfrm>
            <a:prstGeom prst="rect">
              <a:avLst/>
            </a:prstGeom>
          </p:spPr>
        </p:pic>
        <p:pic>
          <p:nvPicPr>
            <p:cNvPr id="9" name="Grafik 29" descr="Rakete">
              <a:extLst>
                <a:ext uri="{FF2B5EF4-FFF2-40B4-BE49-F238E27FC236}">
                  <a16:creationId xmlns:a16="http://schemas.microsoft.com/office/drawing/2014/main" id="{B1FD8B14-12C2-C4E4-2BC3-E6E5424DA98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2629" y="6486407"/>
              <a:ext cx="298832" cy="298832"/>
            </a:xfrm>
            <a:prstGeom prst="rect">
              <a:avLst/>
            </a:prstGeom>
          </p:spPr>
        </p:pic>
      </p:grpSp>
      <p:pic>
        <p:nvPicPr>
          <p:cNvPr id="3" name="Grafik 6" descr="ub-cd-ppt-back01-1_l-r.gif">
            <a:extLst>
              <a:ext uri="{FF2B5EF4-FFF2-40B4-BE49-F238E27FC236}">
                <a16:creationId xmlns:a16="http://schemas.microsoft.com/office/drawing/2014/main" id="{1C1DC7DE-A339-AAC8-67DD-5178FD6DE11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AF631F22-304A-E565-6F30-ED1A126A05B1}"/>
              </a:ext>
            </a:extLst>
          </p:cNvPr>
          <p:cNvSpPr/>
          <p:nvPr/>
        </p:nvSpPr>
        <p:spPr>
          <a:xfrm>
            <a:off x="123607" y="3599999"/>
            <a:ext cx="3872329" cy="1022400"/>
          </a:xfrm>
          <a:prstGeom prst="rect">
            <a:avLst/>
          </a:prstGeom>
          <a:solidFill>
            <a:srgbClr val="00457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ctr"/>
          <a:lstStyle/>
          <a:p>
            <a:r>
              <a:rPr lang="de-DE" sz="2000" b="1" dirty="0">
                <a:solidFill>
                  <a:srgbClr val="FFFFFF"/>
                </a:solidFill>
                <a:latin typeface="UB Scala Sans" panose="02000503050000020003" pitchFamily="2" charset="0"/>
              </a:rPr>
              <a:t>Dean </a:t>
            </a:r>
            <a:r>
              <a:rPr lang="de-DE" sz="2000" b="1" dirty="0" err="1">
                <a:solidFill>
                  <a:srgbClr val="FFFFFF"/>
                </a:solidFill>
                <a:latin typeface="UB Scala Sans" panose="02000503050000020003" pitchFamily="2" charset="0"/>
              </a:rPr>
              <a:t>of</a:t>
            </a:r>
            <a:r>
              <a:rPr lang="de-DE" sz="2000" b="1" dirty="0">
                <a:solidFill>
                  <a:srgbClr val="FFFFFF"/>
                </a:solidFill>
                <a:latin typeface="UB Scala Sans" panose="02000503050000020003" pitchFamily="2" charset="0"/>
              </a:rPr>
              <a:t> Studies</a:t>
            </a:r>
          </a:p>
          <a:p>
            <a:r>
              <a:rPr lang="de-DE" sz="1800" dirty="0">
                <a:solidFill>
                  <a:srgbClr val="FFFFFF"/>
                </a:solidFill>
                <a:latin typeface="UB Scala Sans" panose="02000503050000020003" pitchFamily="2" charset="0"/>
              </a:rPr>
              <a:t>Prof. Dr. Daniel </a:t>
            </a:r>
            <a:r>
              <a:rPr lang="de-DE" sz="1800" dirty="0" err="1">
                <a:solidFill>
                  <a:srgbClr val="FFFFFF"/>
                </a:solidFill>
                <a:latin typeface="UB Scala Sans" panose="02000503050000020003" pitchFamily="2" charset="0"/>
              </a:rPr>
              <a:t>Beimborn</a:t>
            </a:r>
            <a:endParaRPr lang="de-DE" sz="1800" dirty="0">
              <a:solidFill>
                <a:srgbClr val="FFFFFF"/>
              </a:solidFill>
              <a:latin typeface="UB Scala Sans" panose="02000503050000020003" pitchFamily="2" charset="0"/>
            </a:endParaRPr>
          </a:p>
        </p:txBody>
      </p:sp>
      <p:pic>
        <p:nvPicPr>
          <p:cNvPr id="18" name="Grafik 17" descr="Ein Bild, das Person, draußen, Menschliches Gesicht, Gebäude enthält.&#10;&#10;Automatisch generierte Beschreibung">
            <a:extLst>
              <a:ext uri="{FF2B5EF4-FFF2-40B4-BE49-F238E27FC236}">
                <a16:creationId xmlns:a16="http://schemas.microsoft.com/office/drawing/2014/main" id="{ED6DB460-6664-62C9-0FBF-28FEBB099B1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7162" l="0" r="93201">
                        <a14:foregroundMark x1="24268" y1="72114" x2="78565" y2="81311"/>
                        <a14:foregroundMark x1="79037" y1="71233" x2="85930" y2="89530"/>
                        <a14:foregroundMark x1="10387" y1="93249" x2="50614" y2="69178"/>
                        <a14:foregroundMark x1="50614" y1="69178" x2="50614" y2="69178"/>
                        <a14:foregroundMark x1="93296" y1="97260" x2="40227" y2="91292"/>
                        <a14:foregroundMark x1="40227" y1="91292" x2="33333" y2="91879"/>
                        <a14:foregroundMark x1="35127" y1="24951" x2="35127" y2="31018"/>
                        <a14:backgroundMark x1="5288" y1="59295" x2="0" y2="78669"/>
                      </a14:backgroundRemoval>
                    </a14:imgEffect>
                  </a14:imgLayer>
                </a14:imgProps>
              </a:ext>
              <a:ext uri="{28A0092B-C50C-407E-A947-70E740481C1C}">
                <a14:useLocalDpi xmlns:a14="http://schemas.microsoft.com/office/drawing/2010/main"/>
              </a:ext>
            </a:extLst>
          </a:blip>
          <a:srcRect/>
          <a:stretch/>
        </p:blipFill>
        <p:spPr>
          <a:xfrm>
            <a:off x="2762276" y="778917"/>
            <a:ext cx="4397874" cy="4244189"/>
          </a:xfrm>
          <a:prstGeom prst="rect">
            <a:avLst/>
          </a:prstGeom>
        </p:spPr>
      </p:pic>
    </p:spTree>
    <p:extLst>
      <p:ext uri="{BB962C8B-B14F-4D97-AF65-F5344CB8AC3E}">
        <p14:creationId xmlns:p14="http://schemas.microsoft.com/office/powerpoint/2010/main" val="85825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167390-D224-2611-1903-1A9F870F71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11439" y="-1357063"/>
            <a:ext cx="3978138" cy="5555676"/>
          </a:xfrm>
          <a:prstGeom prst="rect">
            <a:avLst/>
          </a:prstGeom>
        </p:spPr>
      </p:pic>
      <p:sp>
        <p:nvSpPr>
          <p:cNvPr id="4" name="Title 1">
            <a:extLst>
              <a:ext uri="{FF2B5EF4-FFF2-40B4-BE49-F238E27FC236}">
                <a16:creationId xmlns:a16="http://schemas.microsoft.com/office/drawing/2014/main" id="{7F5EECA7-2C94-5FB4-28E2-808D4EFEE4D7}"/>
              </a:ext>
            </a:extLst>
          </p:cNvPr>
          <p:cNvSpPr txBox="1">
            <a:spLocks/>
          </p:cNvSpPr>
          <p:nvPr/>
        </p:nvSpPr>
        <p:spPr bwMode="auto">
          <a:xfrm>
            <a:off x="395536" y="267494"/>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a:t>You are here:</a:t>
            </a:r>
            <a:endParaRPr lang="de-DE" kern="0" dirty="0"/>
          </a:p>
        </p:txBody>
      </p:sp>
      <p:sp>
        <p:nvSpPr>
          <p:cNvPr id="6" name="Rechteck 5">
            <a:extLst>
              <a:ext uri="{FF2B5EF4-FFF2-40B4-BE49-F238E27FC236}">
                <a16:creationId xmlns:a16="http://schemas.microsoft.com/office/drawing/2014/main" id="{2BC763E3-EC93-C927-8B80-37B6E81ACD80}"/>
              </a:ext>
            </a:extLst>
          </p:cNvPr>
          <p:cNvSpPr/>
          <p:nvPr/>
        </p:nvSpPr>
        <p:spPr>
          <a:xfrm>
            <a:off x="395536" y="1124744"/>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Europe</a:t>
            </a:r>
          </a:p>
        </p:txBody>
      </p:sp>
      <p:sp>
        <p:nvSpPr>
          <p:cNvPr id="7" name="Rechteck 6">
            <a:extLst>
              <a:ext uri="{FF2B5EF4-FFF2-40B4-BE49-F238E27FC236}">
                <a16:creationId xmlns:a16="http://schemas.microsoft.com/office/drawing/2014/main" id="{013EDEA3-CFCB-297C-63BE-934CEE971CCA}"/>
              </a:ext>
            </a:extLst>
          </p:cNvPr>
          <p:cNvSpPr/>
          <p:nvPr/>
        </p:nvSpPr>
        <p:spPr>
          <a:xfrm>
            <a:off x="490196" y="1601658"/>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Germany</a:t>
            </a:r>
          </a:p>
        </p:txBody>
      </p:sp>
      <p:sp>
        <p:nvSpPr>
          <p:cNvPr id="8" name="Rechteck 7">
            <a:extLst>
              <a:ext uri="{FF2B5EF4-FFF2-40B4-BE49-F238E27FC236}">
                <a16:creationId xmlns:a16="http://schemas.microsoft.com/office/drawing/2014/main" id="{C29AD7AF-EC1D-FB1D-DA41-0C8638DE37CE}"/>
              </a:ext>
            </a:extLst>
          </p:cNvPr>
          <p:cNvSpPr/>
          <p:nvPr/>
        </p:nvSpPr>
        <p:spPr>
          <a:xfrm>
            <a:off x="584856" y="2078572"/>
            <a:ext cx="2088232" cy="438894"/>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Bavaria</a:t>
            </a:r>
          </a:p>
        </p:txBody>
      </p:sp>
      <p:pic>
        <p:nvPicPr>
          <p:cNvPr id="18" name="Picture 36" descr="A glass of beer&#10;&#10;Description automatically generated with medium confidence">
            <a:extLst>
              <a:ext uri="{FF2B5EF4-FFF2-40B4-BE49-F238E27FC236}">
                <a16:creationId xmlns:a16="http://schemas.microsoft.com/office/drawing/2014/main" id="{6DF77B5E-76B5-C369-EAFA-25A413777B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90732" y="714797"/>
            <a:ext cx="1939004" cy="2379687"/>
          </a:xfrm>
          <a:prstGeom prst="rect">
            <a:avLst/>
          </a:prstGeom>
        </p:spPr>
      </p:pic>
      <p:pic>
        <p:nvPicPr>
          <p:cNvPr id="2" name="Grafik 1">
            <a:extLst>
              <a:ext uri="{FF2B5EF4-FFF2-40B4-BE49-F238E27FC236}">
                <a16:creationId xmlns:a16="http://schemas.microsoft.com/office/drawing/2014/main" id="{1950943D-1F00-703B-8B4F-039AFCF6F4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82732" y="1430384"/>
            <a:ext cx="2383157" cy="3328200"/>
          </a:xfrm>
          <a:prstGeom prst="rect">
            <a:avLst/>
          </a:prstGeom>
        </p:spPr>
      </p:pic>
    </p:spTree>
    <p:extLst>
      <p:ext uri="{BB962C8B-B14F-4D97-AF65-F5344CB8AC3E}">
        <p14:creationId xmlns:p14="http://schemas.microsoft.com/office/powerpoint/2010/main" val="8143196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5EECA7-2C94-5FB4-28E2-808D4EFEE4D7}"/>
              </a:ext>
            </a:extLst>
          </p:cNvPr>
          <p:cNvSpPr txBox="1">
            <a:spLocks/>
          </p:cNvSpPr>
          <p:nvPr/>
        </p:nvSpPr>
        <p:spPr bwMode="auto">
          <a:xfrm>
            <a:off x="395536" y="267494"/>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a:t>You are here:</a:t>
            </a:r>
            <a:endParaRPr lang="de-DE" kern="0" dirty="0"/>
          </a:p>
        </p:txBody>
      </p:sp>
      <p:pic>
        <p:nvPicPr>
          <p:cNvPr id="3" name="Grafik 2" descr="Ein Bild, das Karte, Text enthält.&#10;&#10;Automatisch generierte Beschreibung" hidden="1">
            <a:extLst>
              <a:ext uri="{FF2B5EF4-FFF2-40B4-BE49-F238E27FC236}">
                <a16:creationId xmlns:a16="http://schemas.microsoft.com/office/drawing/2014/main" id="{C403B580-5CA2-F56F-E5DC-F496AECF7192}"/>
              </a:ext>
            </a:extLst>
          </p:cNvPr>
          <p:cNvPicPr>
            <a:picLocks noChangeAspect="1"/>
          </p:cNvPicPr>
          <p:nvPr/>
        </p:nvPicPr>
        <p:blipFill rotWithShape="1">
          <a:blip r:embed="rId3" cstate="print">
            <a:duotone>
              <a:prstClr val="black"/>
              <a:srgbClr val="E0E4EE">
                <a:tint val="45000"/>
                <a:satMod val="400000"/>
              </a:srgbClr>
            </a:duotone>
            <a:extLst>
              <a:ext uri="{BEBA8EAE-BF5A-486C-A8C5-ECC9F3942E4B}">
                <a14:imgProps xmlns:a14="http://schemas.microsoft.com/office/drawing/2010/main">
                  <a14:imgLayer r:embed="rId4">
                    <a14:imgEffect>
                      <a14:backgroundRemoval t="0" b="92066" l="0" r="98785">
                        <a14:foregroundMark x1="17409" y1="46612" x2="11741" y2="76364"/>
                        <a14:foregroundMark x1="7692" y1="13388" x2="7692" y2="16198"/>
                        <a14:foregroundMark x1="23887" y1="5785" x2="86235" y2="8264"/>
                        <a14:foregroundMark x1="27126" y1="11570" x2="5263" y2="11901"/>
                        <a14:foregroundMark x1="14980" y1="0" x2="0" y2="26777"/>
                        <a14:foregroundMark x1="4858" y1="81818" x2="810" y2="92562"/>
                        <a14:foregroundMark x1="98988" y1="6281" x2="58097" y2="1653"/>
                        <a14:foregroundMark x1="85223" y1="0" x2="93725" y2="9752"/>
                        <a14:foregroundMark x1="93927" y1="9917" x2="96356" y2="2975"/>
                        <a14:backgroundMark x1="41700" y1="42314" x2="69838" y2="71405"/>
                      </a14:backgroundRemoval>
                    </a14:imgEffect>
                  </a14:imgLayer>
                </a14:imgProps>
              </a:ext>
              <a:ext uri="{28A0092B-C50C-407E-A947-70E740481C1C}">
                <a14:useLocalDpi xmlns:a14="http://schemas.microsoft.com/office/drawing/2010/main"/>
              </a:ext>
            </a:extLst>
          </a:blip>
          <a:srcRect b="-15538"/>
          <a:stretch/>
        </p:blipFill>
        <p:spPr>
          <a:xfrm>
            <a:off x="2752841" y="1288164"/>
            <a:ext cx="2251207" cy="3181978"/>
          </a:xfrm>
          <a:prstGeom prst="rect">
            <a:avLst/>
          </a:prstGeom>
        </p:spPr>
      </p:pic>
      <p:sp>
        <p:nvSpPr>
          <p:cNvPr id="2" name="Rechteck 1">
            <a:extLst>
              <a:ext uri="{FF2B5EF4-FFF2-40B4-BE49-F238E27FC236}">
                <a16:creationId xmlns:a16="http://schemas.microsoft.com/office/drawing/2014/main" id="{15B70752-8DCF-9504-D3FF-54BE39BC9E54}"/>
              </a:ext>
            </a:extLst>
          </p:cNvPr>
          <p:cNvSpPr/>
          <p:nvPr/>
        </p:nvSpPr>
        <p:spPr>
          <a:xfrm>
            <a:off x="395536" y="1124744"/>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Europe</a:t>
            </a:r>
          </a:p>
        </p:txBody>
      </p:sp>
      <p:sp>
        <p:nvSpPr>
          <p:cNvPr id="5" name="Rechteck 4">
            <a:extLst>
              <a:ext uri="{FF2B5EF4-FFF2-40B4-BE49-F238E27FC236}">
                <a16:creationId xmlns:a16="http://schemas.microsoft.com/office/drawing/2014/main" id="{26D70393-58E9-1361-D1F2-2ED8EF91B5F2}"/>
              </a:ext>
            </a:extLst>
          </p:cNvPr>
          <p:cNvSpPr/>
          <p:nvPr/>
        </p:nvSpPr>
        <p:spPr>
          <a:xfrm>
            <a:off x="490196" y="1601658"/>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Germany</a:t>
            </a:r>
          </a:p>
        </p:txBody>
      </p:sp>
      <p:sp>
        <p:nvSpPr>
          <p:cNvPr id="9" name="Rechteck 8">
            <a:extLst>
              <a:ext uri="{FF2B5EF4-FFF2-40B4-BE49-F238E27FC236}">
                <a16:creationId xmlns:a16="http://schemas.microsoft.com/office/drawing/2014/main" id="{A1B6AFFE-7BBC-0030-3059-2C42FCE71D21}"/>
              </a:ext>
            </a:extLst>
          </p:cNvPr>
          <p:cNvSpPr/>
          <p:nvPr/>
        </p:nvSpPr>
        <p:spPr>
          <a:xfrm>
            <a:off x="584856" y="2078572"/>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Bavaria</a:t>
            </a:r>
          </a:p>
        </p:txBody>
      </p:sp>
      <p:sp>
        <p:nvSpPr>
          <p:cNvPr id="10" name="Rechteck 9">
            <a:extLst>
              <a:ext uri="{FF2B5EF4-FFF2-40B4-BE49-F238E27FC236}">
                <a16:creationId xmlns:a16="http://schemas.microsoft.com/office/drawing/2014/main" id="{E3B3BCB8-F7C9-231F-E244-A07F7FBBB91F}"/>
              </a:ext>
            </a:extLst>
          </p:cNvPr>
          <p:cNvSpPr/>
          <p:nvPr/>
        </p:nvSpPr>
        <p:spPr>
          <a:xfrm>
            <a:off x="679516" y="2555486"/>
            <a:ext cx="2088232" cy="438894"/>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latin typeface="UB Scala Sans" panose="02000503050000020003" pitchFamily="2" charset="77"/>
              </a:rPr>
              <a:t>Bamberg</a:t>
            </a:r>
          </a:p>
        </p:txBody>
      </p:sp>
      <p:pic>
        <p:nvPicPr>
          <p:cNvPr id="12" name="Picture 11">
            <a:extLst>
              <a:ext uri="{FF2B5EF4-FFF2-40B4-BE49-F238E27FC236}">
                <a16:creationId xmlns:a16="http://schemas.microsoft.com/office/drawing/2014/main" id="{AB8E0010-83F2-A9A8-152E-6678B19FAA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3129" y="2733508"/>
            <a:ext cx="2664544" cy="19114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8F62791-37EF-35A6-6462-D33AF8CBE7A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13297" y="267494"/>
            <a:ext cx="3384376" cy="198324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17F0D96C-0A10-3DA5-1E42-A30F364D557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082732" y="1430384"/>
            <a:ext cx="2383157" cy="3328200"/>
          </a:xfrm>
          <a:prstGeom prst="rect">
            <a:avLst/>
          </a:prstGeom>
        </p:spPr>
      </p:pic>
      <p:pic>
        <p:nvPicPr>
          <p:cNvPr id="8" name="Grafik 7" descr="Markierung mit einfarbiger Füllung">
            <a:extLst>
              <a:ext uri="{FF2B5EF4-FFF2-40B4-BE49-F238E27FC236}">
                <a16:creationId xmlns:a16="http://schemas.microsoft.com/office/drawing/2014/main" id="{AB2E7CAD-8602-BA67-CA4E-ABA9F4B0FB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101624" y="721175"/>
            <a:ext cx="1894040" cy="1894040"/>
          </a:xfrm>
          <a:prstGeom prst="rect">
            <a:avLst/>
          </a:prstGeom>
        </p:spPr>
      </p:pic>
    </p:spTree>
    <p:extLst>
      <p:ext uri="{BB962C8B-B14F-4D97-AF65-F5344CB8AC3E}">
        <p14:creationId xmlns:p14="http://schemas.microsoft.com/office/powerpoint/2010/main" val="6935787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ebäude, Himmel, Fenster enthält.&#10;&#10;Automatisch generierte Beschreibung">
            <a:extLst>
              <a:ext uri="{FF2B5EF4-FFF2-40B4-BE49-F238E27FC236}">
                <a16:creationId xmlns:a16="http://schemas.microsoft.com/office/drawing/2014/main" id="{25257ECA-4ACA-F0E8-6F07-4AD5142FAE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0036" y="124027"/>
            <a:ext cx="3157227" cy="2232248"/>
          </a:xfrm>
          <a:prstGeom prst="rect">
            <a:avLst/>
          </a:prstGeom>
        </p:spPr>
      </p:pic>
      <p:pic>
        <p:nvPicPr>
          <p:cNvPr id="6" name="Grafik 5" descr="Ein Bild, das draußen, Gebäude, Haus, Baum enthält.&#10;&#10;Automatisch generierte Beschreibung">
            <a:extLst>
              <a:ext uri="{FF2B5EF4-FFF2-40B4-BE49-F238E27FC236}">
                <a16:creationId xmlns:a16="http://schemas.microsoft.com/office/drawing/2014/main" id="{3BED9DC4-70F5-A460-4810-4BEB8948ED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036" y="2571502"/>
            <a:ext cx="3157227" cy="2232248"/>
          </a:xfrm>
          <a:prstGeom prst="rect">
            <a:avLst/>
          </a:prstGeom>
        </p:spPr>
      </p:pic>
      <p:pic>
        <p:nvPicPr>
          <p:cNvPr id="8" name="Grafik 7" descr="Ein Bild, das draußen, Himmel, Pflanze, Baum enthält.&#10;&#10;Automatisch generierte Beschreibung">
            <a:extLst>
              <a:ext uri="{FF2B5EF4-FFF2-40B4-BE49-F238E27FC236}">
                <a16:creationId xmlns:a16="http://schemas.microsoft.com/office/drawing/2014/main" id="{7E0B15B4-5B65-1551-C0E6-476A79E9C5F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42179" y="2571750"/>
            <a:ext cx="3157200" cy="2232000"/>
          </a:xfrm>
          <a:prstGeom prst="rect">
            <a:avLst/>
          </a:prstGeom>
        </p:spPr>
      </p:pic>
      <p:pic>
        <p:nvPicPr>
          <p:cNvPr id="15" name="Grafik 14" descr="Ein Bild, das Gebäude, Architektur, draußen, Fenster enthält.&#10;&#10;Automatisch generierte Beschreibung">
            <a:extLst>
              <a:ext uri="{FF2B5EF4-FFF2-40B4-BE49-F238E27FC236}">
                <a16:creationId xmlns:a16="http://schemas.microsoft.com/office/drawing/2014/main" id="{A715F35F-14C9-5A09-C8D3-8781C7A90A2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42179" y="124027"/>
            <a:ext cx="3157200" cy="2232000"/>
          </a:xfrm>
          <a:prstGeom prst="rect">
            <a:avLst/>
          </a:prstGeom>
        </p:spPr>
      </p:pic>
      <p:sp>
        <p:nvSpPr>
          <p:cNvPr id="3" name="Content Placeholder 2">
            <a:extLst>
              <a:ext uri="{FF2B5EF4-FFF2-40B4-BE49-F238E27FC236}">
                <a16:creationId xmlns:a16="http://schemas.microsoft.com/office/drawing/2014/main" id="{3874E0D0-4EF9-13C3-916C-F804487068B8}"/>
              </a:ext>
            </a:extLst>
          </p:cNvPr>
          <p:cNvSpPr>
            <a:spLocks noGrp="1"/>
          </p:cNvSpPr>
          <p:nvPr>
            <p:ph idx="1"/>
          </p:nvPr>
        </p:nvSpPr>
        <p:spPr>
          <a:xfrm>
            <a:off x="3525436" y="267494"/>
            <a:ext cx="1118572" cy="4428242"/>
          </a:xfrm>
          <a:solidFill>
            <a:srgbClr val="6690B1"/>
          </a:solidFill>
          <a:ln w="38100">
            <a:noFill/>
          </a:ln>
        </p:spPr>
        <p:txBody>
          <a:bodyPr anchor="ctr"/>
          <a:lstStyle/>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r>
              <a:rPr lang="en-US" altLang="de-DE" sz="1400" dirty="0">
                <a:solidFill>
                  <a:srgbClr val="FFFFFF"/>
                </a:solidFill>
              </a:rPr>
              <a:t>1647</a:t>
            </a:r>
            <a:br>
              <a:rPr lang="en-US" altLang="de-DE" sz="1400" dirty="0">
                <a:solidFill>
                  <a:srgbClr val="FFFFFF"/>
                </a:solidFill>
              </a:rPr>
            </a:b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r>
              <a:rPr lang="en-US" altLang="de-DE" sz="1400" dirty="0">
                <a:solidFill>
                  <a:srgbClr val="FFFFFF"/>
                </a:solidFill>
              </a:rPr>
              <a:t>1971</a:t>
            </a:r>
            <a:br>
              <a:rPr lang="en-US" altLang="de-DE" sz="1400" dirty="0">
                <a:solidFill>
                  <a:srgbClr val="FFFFFF"/>
                </a:solidFill>
              </a:rPr>
            </a:b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r>
              <a:rPr lang="en-US" altLang="de-DE" sz="1400" dirty="0">
                <a:solidFill>
                  <a:srgbClr val="FFFFFF"/>
                </a:solidFill>
              </a:rPr>
              <a:t>~9,500</a:t>
            </a:r>
            <a:endParaRPr lang="en-US" sz="1400" dirty="0">
              <a:solidFill>
                <a:srgbClr val="FFFFFF"/>
              </a:solidFill>
            </a:endParaRPr>
          </a:p>
        </p:txBody>
      </p:sp>
      <p:sp>
        <p:nvSpPr>
          <p:cNvPr id="10" name="Rectangle 5">
            <a:extLst>
              <a:ext uri="{FF2B5EF4-FFF2-40B4-BE49-F238E27FC236}">
                <a16:creationId xmlns:a16="http://schemas.microsoft.com/office/drawing/2014/main" id="{1B35ECA8-9F79-D22F-0ECB-4ECFE2B78B8F}"/>
              </a:ext>
            </a:extLst>
          </p:cNvPr>
          <p:cNvSpPr/>
          <p:nvPr/>
        </p:nvSpPr>
        <p:spPr>
          <a:xfrm>
            <a:off x="270036" y="1780210"/>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Humanities</a:t>
            </a:r>
          </a:p>
        </p:txBody>
      </p:sp>
      <p:sp>
        <p:nvSpPr>
          <p:cNvPr id="11" name="Rectangle 6">
            <a:extLst>
              <a:ext uri="{FF2B5EF4-FFF2-40B4-BE49-F238E27FC236}">
                <a16:creationId xmlns:a16="http://schemas.microsoft.com/office/drawing/2014/main" id="{E92A4A08-89B2-DBD2-A26C-79CC45FE8ACA}"/>
              </a:ext>
            </a:extLst>
          </p:cNvPr>
          <p:cNvSpPr/>
          <p:nvPr/>
        </p:nvSpPr>
        <p:spPr>
          <a:xfrm>
            <a:off x="6294616" y="1779962"/>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Social Sciences, Economics, &amp; Business Administration</a:t>
            </a:r>
          </a:p>
        </p:txBody>
      </p:sp>
      <p:sp>
        <p:nvSpPr>
          <p:cNvPr id="12" name="Rectangle 7">
            <a:extLst>
              <a:ext uri="{FF2B5EF4-FFF2-40B4-BE49-F238E27FC236}">
                <a16:creationId xmlns:a16="http://schemas.microsoft.com/office/drawing/2014/main" id="{DFA80221-187E-C976-460E-F528B592ABF8}"/>
              </a:ext>
            </a:extLst>
          </p:cNvPr>
          <p:cNvSpPr/>
          <p:nvPr/>
        </p:nvSpPr>
        <p:spPr>
          <a:xfrm>
            <a:off x="270036" y="2571502"/>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Human Sciences </a:t>
            </a:r>
            <a:br>
              <a:rPr lang="en-AU" sz="1100" dirty="0">
                <a:solidFill>
                  <a:srgbClr val="FFFFFF"/>
                </a:solidFill>
                <a:latin typeface="UB Scala Sans" panose="02000503050000020003" pitchFamily="2" charset="0"/>
              </a:rPr>
            </a:br>
            <a:r>
              <a:rPr lang="en-AU" sz="1100" dirty="0">
                <a:solidFill>
                  <a:srgbClr val="FFFFFF"/>
                </a:solidFill>
                <a:latin typeface="UB Scala Sans" panose="02000503050000020003" pitchFamily="2" charset="0"/>
              </a:rPr>
              <a:t>and Education</a:t>
            </a:r>
          </a:p>
        </p:txBody>
      </p:sp>
      <p:sp>
        <p:nvSpPr>
          <p:cNvPr id="13" name="Rectangle 8">
            <a:extLst>
              <a:ext uri="{FF2B5EF4-FFF2-40B4-BE49-F238E27FC236}">
                <a16:creationId xmlns:a16="http://schemas.microsoft.com/office/drawing/2014/main" id="{AD5467A2-11D1-01A4-85BC-880F4E6A40D2}"/>
              </a:ext>
            </a:extLst>
          </p:cNvPr>
          <p:cNvSpPr/>
          <p:nvPr/>
        </p:nvSpPr>
        <p:spPr>
          <a:xfrm>
            <a:off x="6294616" y="2571750"/>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Information Systems and Applied Computer Science </a:t>
            </a:r>
          </a:p>
        </p:txBody>
      </p:sp>
      <p:pic>
        <p:nvPicPr>
          <p:cNvPr id="9" name="Grafik 8" descr="Benutzer mit einfarbiger Füllung">
            <a:extLst>
              <a:ext uri="{FF2B5EF4-FFF2-40B4-BE49-F238E27FC236}">
                <a16:creationId xmlns:a16="http://schemas.microsoft.com/office/drawing/2014/main" id="{E984EEBA-A380-80CB-36E4-73A4CB8F468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849984" y="3835530"/>
            <a:ext cx="469476" cy="469476"/>
          </a:xfrm>
          <a:prstGeom prst="rect">
            <a:avLst/>
          </a:prstGeom>
        </p:spPr>
      </p:pic>
      <p:pic>
        <p:nvPicPr>
          <p:cNvPr id="16" name="Grafik 15" descr="Druckerabdeckung offen mit einfarbiger Füllung">
            <a:extLst>
              <a:ext uri="{FF2B5EF4-FFF2-40B4-BE49-F238E27FC236}">
                <a16:creationId xmlns:a16="http://schemas.microsoft.com/office/drawing/2014/main" id="{0999C987-143E-97CA-C063-312C0C25845F}"/>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3844264" y="2815366"/>
            <a:ext cx="469476" cy="469476"/>
          </a:xfrm>
          <a:prstGeom prst="rect">
            <a:avLst/>
          </a:prstGeom>
        </p:spPr>
      </p:pic>
      <p:pic>
        <p:nvPicPr>
          <p:cNvPr id="18" name="Grafik 17" descr="Blaupause mit einfarbiger Füllung">
            <a:extLst>
              <a:ext uri="{FF2B5EF4-FFF2-40B4-BE49-F238E27FC236}">
                <a16:creationId xmlns:a16="http://schemas.microsoft.com/office/drawing/2014/main" id="{7975E14C-1D2F-C113-4FA2-ABAD4EEF87E9}"/>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3849984" y="1856162"/>
            <a:ext cx="469476" cy="469476"/>
          </a:xfrm>
          <a:prstGeom prst="rect">
            <a:avLst/>
          </a:prstGeom>
        </p:spPr>
      </p:pic>
      <p:pic>
        <p:nvPicPr>
          <p:cNvPr id="20" name="Grafik 19" descr="Ein Bild, das Text, Symbol, Schrift, Grafiken enthält.&#10;&#10;Automatisch generierte Beschreibung">
            <a:extLst>
              <a:ext uri="{FF2B5EF4-FFF2-40B4-BE49-F238E27FC236}">
                <a16:creationId xmlns:a16="http://schemas.microsoft.com/office/drawing/2014/main" id="{23683087-728E-3961-8FA7-B1F026E3D7A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17599" y="447764"/>
            <a:ext cx="936502" cy="936502"/>
          </a:xfrm>
          <a:prstGeom prst="rect">
            <a:avLst/>
          </a:prstGeom>
        </p:spPr>
      </p:pic>
    </p:spTree>
    <p:extLst>
      <p:ext uri="{BB962C8B-B14F-4D97-AF65-F5344CB8AC3E}">
        <p14:creationId xmlns:p14="http://schemas.microsoft.com/office/powerpoint/2010/main" val="55839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Himmel, Pflanze, Baum enthält.&#10;&#10;Automatisch generierte Beschreibung">
            <a:extLst>
              <a:ext uri="{FF2B5EF4-FFF2-40B4-BE49-F238E27FC236}">
                <a16:creationId xmlns:a16="http://schemas.microsoft.com/office/drawing/2014/main" id="{A5BF9415-2E5D-21A3-1523-916FA04598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763" y="123478"/>
            <a:ext cx="8036918" cy="4896544"/>
          </a:xfrm>
          <a:prstGeom prst="rect">
            <a:avLst/>
          </a:prstGeom>
        </p:spPr>
      </p:pic>
      <p:sp>
        <p:nvSpPr>
          <p:cNvPr id="6" name="Rectangle 8">
            <a:extLst>
              <a:ext uri="{FF2B5EF4-FFF2-40B4-BE49-F238E27FC236}">
                <a16:creationId xmlns:a16="http://schemas.microsoft.com/office/drawing/2014/main" id="{2B1CE906-D25D-5651-D267-8875BA36934F}"/>
              </a:ext>
            </a:extLst>
          </p:cNvPr>
          <p:cNvSpPr/>
          <p:nvPr/>
        </p:nvSpPr>
        <p:spPr>
          <a:xfrm>
            <a:off x="0" y="3219822"/>
            <a:ext cx="5652120" cy="1184940"/>
          </a:xfrm>
          <a:prstGeom prst="rect">
            <a:avLst/>
          </a:prstGeom>
          <a:solidFill>
            <a:srgbClr val="FFD3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endParaRPr lang="en-AU" sz="3200" b="1" dirty="0">
              <a:solidFill>
                <a:schemeClr val="tx1">
                  <a:lumMod val="75000"/>
                  <a:lumOff val="25000"/>
                </a:schemeClr>
              </a:solidFill>
              <a:latin typeface="UB Scala Sans" panose="02000503050000020003" pitchFamily="2" charset="0"/>
            </a:endParaRPr>
          </a:p>
        </p:txBody>
      </p:sp>
      <p:sp>
        <p:nvSpPr>
          <p:cNvPr id="3" name="TextBox 2">
            <a:extLst>
              <a:ext uri="{FF2B5EF4-FFF2-40B4-BE49-F238E27FC236}">
                <a16:creationId xmlns:a16="http://schemas.microsoft.com/office/drawing/2014/main" id="{8E643FDD-5BC3-1AC7-6779-F3B6A05401C7}"/>
              </a:ext>
            </a:extLst>
          </p:cNvPr>
          <p:cNvSpPr txBox="1"/>
          <p:nvPr/>
        </p:nvSpPr>
        <p:spPr>
          <a:xfrm>
            <a:off x="406942" y="3396793"/>
            <a:ext cx="7440560" cy="830997"/>
          </a:xfrm>
          <a:prstGeom prst="rect">
            <a:avLst/>
          </a:prstGeom>
          <a:noFill/>
        </p:spPr>
        <p:txBody>
          <a:bodyPr wrap="square">
            <a:spAutoFit/>
          </a:bodyPr>
          <a:lstStyle/>
          <a:p>
            <a:r>
              <a:rPr lang="en-AU" sz="2400" b="1" dirty="0">
                <a:solidFill>
                  <a:schemeClr val="tx1">
                    <a:lumMod val="75000"/>
                    <a:lumOff val="25000"/>
                  </a:schemeClr>
                </a:solidFill>
                <a:latin typeface="UB Scala Sans" panose="02000503050000020003" pitchFamily="2" charset="0"/>
              </a:rPr>
              <a:t>WIAI - Information Systems and</a:t>
            </a:r>
            <a:br>
              <a:rPr lang="en-AU" sz="2400" b="1" dirty="0">
                <a:solidFill>
                  <a:schemeClr val="tx1">
                    <a:lumMod val="75000"/>
                    <a:lumOff val="25000"/>
                  </a:schemeClr>
                </a:solidFill>
                <a:latin typeface="UB Scala Sans" panose="02000503050000020003" pitchFamily="2" charset="0"/>
              </a:rPr>
            </a:br>
            <a:r>
              <a:rPr lang="en-AU" sz="2400" b="1" dirty="0">
                <a:solidFill>
                  <a:schemeClr val="tx1">
                    <a:lumMod val="75000"/>
                    <a:lumOff val="25000"/>
                  </a:schemeClr>
                </a:solidFill>
                <a:latin typeface="UB Scala Sans" panose="02000503050000020003" pitchFamily="2" charset="0"/>
              </a:rPr>
              <a:t>Applied Computer Science </a:t>
            </a:r>
          </a:p>
        </p:txBody>
      </p:sp>
    </p:spTree>
    <p:extLst>
      <p:ext uri="{BB962C8B-B14F-4D97-AF65-F5344CB8AC3E}">
        <p14:creationId xmlns:p14="http://schemas.microsoft.com/office/powerpoint/2010/main" val="109825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AF4E57D-E629-04C1-7B04-682A0BB71C62}"/>
              </a:ext>
            </a:extLst>
          </p:cNvPr>
          <p:cNvSpPr>
            <a:spLocks noGrp="1"/>
          </p:cNvSpPr>
          <p:nvPr>
            <p:ph type="title"/>
          </p:nvPr>
        </p:nvSpPr>
        <p:spPr>
          <a:xfrm>
            <a:off x="395536" y="11247"/>
            <a:ext cx="7467600" cy="857250"/>
          </a:xfrm>
        </p:spPr>
        <p:txBody>
          <a:bodyPr/>
          <a:lstStyle/>
          <a:p>
            <a:r>
              <a:rPr lang="de-DE" dirty="0"/>
              <a:t>WIAI: </a:t>
            </a:r>
            <a:r>
              <a:rPr lang="de-DE" dirty="0" err="1"/>
              <a:t>Three</a:t>
            </a:r>
            <a:r>
              <a:rPr lang="de-DE" dirty="0"/>
              <a:t> </a:t>
            </a:r>
            <a:r>
              <a:rPr lang="de-DE" dirty="0" err="1"/>
              <a:t>Subject</a:t>
            </a:r>
            <a:r>
              <a:rPr lang="de-DE" dirty="0"/>
              <a:t> Groups (Fachgruppen)</a:t>
            </a:r>
          </a:p>
        </p:txBody>
      </p:sp>
      <p:grpSp>
        <p:nvGrpSpPr>
          <p:cNvPr id="13" name="Gruppieren 12">
            <a:extLst>
              <a:ext uri="{FF2B5EF4-FFF2-40B4-BE49-F238E27FC236}">
                <a16:creationId xmlns:a16="http://schemas.microsoft.com/office/drawing/2014/main" id="{8CD153CD-6409-A2F5-FEB4-12F883103292}"/>
              </a:ext>
            </a:extLst>
          </p:cNvPr>
          <p:cNvGrpSpPr/>
          <p:nvPr/>
        </p:nvGrpSpPr>
        <p:grpSpPr>
          <a:xfrm>
            <a:off x="462138" y="699543"/>
            <a:ext cx="2320797" cy="4248472"/>
            <a:chOff x="403939" y="927862"/>
            <a:chExt cx="2320797" cy="4079517"/>
          </a:xfrm>
        </p:grpSpPr>
        <p:sp>
          <p:nvSpPr>
            <p:cNvPr id="14" name="Rechteck 13">
              <a:extLst>
                <a:ext uri="{FF2B5EF4-FFF2-40B4-BE49-F238E27FC236}">
                  <a16:creationId xmlns:a16="http://schemas.microsoft.com/office/drawing/2014/main" id="{75E557AA-A73B-5865-3295-F3227EA29DC9}"/>
                </a:ext>
              </a:extLst>
            </p:cNvPr>
            <p:cNvSpPr/>
            <p:nvPr/>
          </p:nvSpPr>
          <p:spPr>
            <a:xfrm>
              <a:off x="2425936" y="927862"/>
              <a:ext cx="298800" cy="4079517"/>
            </a:xfrm>
            <a:prstGeom prst="rect">
              <a:avLst/>
            </a:prstGeom>
            <a:no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vert="vert" lIns="36000" rIns="0" rtlCol="0" anchor="t"/>
            <a:lstStyle/>
            <a:p>
              <a:pPr>
                <a:lnSpc>
                  <a:spcPts val="2200"/>
                </a:lnSpc>
              </a:pPr>
              <a:r>
                <a:rPr lang="de-DE" sz="1600" b="1" dirty="0">
                  <a:solidFill>
                    <a:schemeClr val="accent2"/>
                  </a:solidFill>
                  <a:latin typeface="UB Scala Sans" panose="02000503050000020003" pitchFamily="2" charset="0"/>
                </a:rPr>
                <a:t>Informatik</a:t>
              </a:r>
            </a:p>
          </p:txBody>
        </p:sp>
        <p:sp>
          <p:nvSpPr>
            <p:cNvPr id="15" name="Rechteck 14">
              <a:extLst>
                <a:ext uri="{FF2B5EF4-FFF2-40B4-BE49-F238E27FC236}">
                  <a16:creationId xmlns:a16="http://schemas.microsoft.com/office/drawing/2014/main" id="{27106936-18E9-D1AD-427E-135D9F216763}"/>
                </a:ext>
              </a:extLst>
            </p:cNvPr>
            <p:cNvSpPr/>
            <p:nvPr/>
          </p:nvSpPr>
          <p:spPr>
            <a:xfrm>
              <a:off x="403939" y="927862"/>
              <a:ext cx="2007821" cy="4079517"/>
            </a:xfrm>
            <a:prstGeom prst="rect">
              <a:avLst/>
            </a:prstGeom>
            <a:solidFill>
              <a:schemeClr val="accent2"/>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Algorithmen und Komplexitätstheorie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Data Engineering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Distributed Systems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Experimentelle Softwaretechnik</a:t>
              </a:r>
            </a:p>
            <a:p>
              <a:pPr lvl="0" algn="ctr">
                <a:defRPr/>
              </a:pPr>
              <a:r>
                <a:rPr lang="de-DE" sz="1050" dirty="0">
                  <a:solidFill>
                    <a:srgbClr val="FFFFFF"/>
                  </a:solidFill>
                  <a:latin typeface="UB Scala Sans" panose="02000503050000020003" pitchFamily="2" charset="77"/>
                  <a:ea typeface="Calibri" charset="0"/>
                  <a:cs typeface="Arial" panose="020B0604020202020204" pitchFamily="34" charset="0"/>
                </a:rPr>
                <a:t>•</a:t>
              </a:r>
              <a:endPar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Grundlagen der Informatik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Mobile Software Systeme/Mobilität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Privatsphäre und Sicherheit</a:t>
              </a:r>
              <a:b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b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in Informationssystemen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lvl="0" algn="ctr">
                <a:defRPr/>
              </a:pPr>
              <a:r>
                <a:rPr lang="de-DE" sz="1050" dirty="0">
                  <a:solidFill>
                    <a:srgbClr val="FFFFFF"/>
                  </a:solidFill>
                  <a:latin typeface="UB Scala Sans" panose="02000503050000020003" pitchFamily="2" charset="77"/>
                  <a:ea typeface="Calibri" charset="0"/>
                  <a:cs typeface="Arial" panose="020B0604020202020204" pitchFamily="34" charset="0"/>
                </a:rPr>
                <a:t>Rechnernetze</a:t>
              </a:r>
            </a:p>
            <a:p>
              <a:pPr lvl="0" algn="ctr">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Softwaretechnik und Programmiersprachen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Systemnahe Programmierung</a:t>
              </a:r>
            </a:p>
          </p:txBody>
        </p:sp>
      </p:grpSp>
      <p:grpSp>
        <p:nvGrpSpPr>
          <p:cNvPr id="16" name="Gruppieren 15">
            <a:extLst>
              <a:ext uri="{FF2B5EF4-FFF2-40B4-BE49-F238E27FC236}">
                <a16:creationId xmlns:a16="http://schemas.microsoft.com/office/drawing/2014/main" id="{40D9438E-6404-5B2F-3B9B-C971F759AA70}"/>
              </a:ext>
            </a:extLst>
          </p:cNvPr>
          <p:cNvGrpSpPr/>
          <p:nvPr/>
        </p:nvGrpSpPr>
        <p:grpSpPr>
          <a:xfrm>
            <a:off x="5326662" y="699543"/>
            <a:ext cx="2314882" cy="4248472"/>
            <a:chOff x="5435591" y="927862"/>
            <a:chExt cx="2314882" cy="4079517"/>
          </a:xfrm>
        </p:grpSpPr>
        <p:sp>
          <p:nvSpPr>
            <p:cNvPr id="17" name="Rechteck 16">
              <a:extLst>
                <a:ext uri="{FF2B5EF4-FFF2-40B4-BE49-F238E27FC236}">
                  <a16:creationId xmlns:a16="http://schemas.microsoft.com/office/drawing/2014/main" id="{FB20377E-5E8E-5E01-D61B-7F2CBE0226FB}"/>
                </a:ext>
              </a:extLst>
            </p:cNvPr>
            <p:cNvSpPr/>
            <p:nvPr/>
          </p:nvSpPr>
          <p:spPr>
            <a:xfrm>
              <a:off x="5435591" y="927862"/>
              <a:ext cx="2007821" cy="4079517"/>
            </a:xfrm>
            <a:prstGeom prst="rect">
              <a:avLst/>
            </a:prstGeom>
            <a:solidFill>
              <a:srgbClr val="00407A"/>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lstStyle/>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Digitale Plattformen und Plattformökonomien</a:t>
              </a:r>
            </a:p>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Digital Work</a:t>
              </a:r>
            </a:p>
            <a:p>
              <a:pPr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Energieeffiziente Systeme</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lvl="0" algn="ctr">
                <a:lnSpc>
                  <a:spcPct val="95000"/>
                </a:lnSpc>
                <a:defRPr/>
              </a:pPr>
              <a:r>
                <a:rPr lang="de-DE" sz="1050" dirty="0" err="1">
                  <a:solidFill>
                    <a:srgbClr val="FFFFFF"/>
                  </a:solidFill>
                  <a:latin typeface="UB Scala Sans" panose="02000503050000020003" pitchFamily="2" charset="77"/>
                  <a:ea typeface="Calibri" charset="0"/>
                  <a:cs typeface="Arial" panose="020B0604020202020204" pitchFamily="34" charset="0"/>
                </a:rPr>
                <a:t>Health</a:t>
              </a:r>
              <a:r>
                <a:rPr lang="de-DE" sz="1050" dirty="0">
                  <a:solidFill>
                    <a:srgbClr val="FFFFFF"/>
                  </a:solidFill>
                  <a:latin typeface="UB Scala Sans" panose="02000503050000020003" pitchFamily="2" charset="77"/>
                  <a:ea typeface="Calibri" charset="0"/>
                  <a:cs typeface="Arial" panose="020B0604020202020204" pitchFamily="34" charset="0"/>
                </a:rPr>
                <a:t> and Society in Digital Age</a:t>
              </a:r>
            </a:p>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Industrielle Informationssysteme</a:t>
              </a:r>
            </a:p>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Informationssysteme in Dienstleistungsbereichen</a:t>
              </a:r>
              <a:b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b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Informationssystemmanagement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KI-Engineering in Unternehmen</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lvl="0" algn="ctr">
                <a:lnSpc>
                  <a:spcPct val="95000"/>
                </a:lnSpc>
                <a:defRPr/>
              </a:pPr>
              <a:r>
                <a:rPr lang="de-DE" sz="1050" dirty="0">
                  <a:solidFill>
                    <a:srgbClr val="FFFFFF"/>
                  </a:solidFill>
                  <a:latin typeface="UB Scala Sans" panose="02000503050000020003" pitchFamily="2" charset="77"/>
                  <a:ea typeface="Calibri" charset="0"/>
                  <a:cs typeface="Arial" panose="020B0604020202020204" pitchFamily="34" charset="0"/>
                </a:rPr>
                <a:t>Soziale Netzwerke</a:t>
              </a:r>
            </a:p>
            <a:p>
              <a:pPr algn="ctr">
                <a:lnSpc>
                  <a:spcPct val="95000"/>
                </a:lnSpc>
              </a:pPr>
              <a:r>
                <a:rPr lang="de-DE" sz="1050" dirty="0">
                  <a:solidFill>
                    <a:srgbClr val="FFFFFF"/>
                  </a:solidFill>
                  <a:latin typeface="UB Scala Sans" panose="02000503050000020003" pitchFamily="2" charset="77"/>
                  <a:ea typeface="Calibri" charset="0"/>
                </a:rPr>
                <a:t>•</a:t>
              </a:r>
            </a:p>
            <a:p>
              <a:pPr algn="ctr">
                <a:lnSpc>
                  <a:spcPct val="95000"/>
                </a:lnSpc>
              </a:pPr>
              <a:r>
                <a:rPr lang="de-DE" sz="1050" dirty="0">
                  <a:solidFill>
                    <a:srgbClr val="FFFFFF"/>
                  </a:solidFill>
                  <a:latin typeface="UB Scala Sans" panose="02000503050000020003" pitchFamily="2" charset="77"/>
                  <a:ea typeface="Calibri" charset="0"/>
                </a:rPr>
                <a:t>Games &amp; Gamification</a:t>
              </a:r>
            </a:p>
            <a:p>
              <a:pPr algn="ctr">
                <a:lnSpc>
                  <a:spcPct val="95000"/>
                </a:lnSpc>
              </a:pPr>
              <a:r>
                <a:rPr lang="de-DE" sz="1050" dirty="0">
                  <a:solidFill>
                    <a:srgbClr val="FFFFFF"/>
                  </a:solidFill>
                  <a:latin typeface="UB Scala Sans" panose="02000503050000020003" pitchFamily="2" charset="77"/>
                  <a:ea typeface="Calibri" charset="0"/>
                </a:rPr>
                <a:t>•</a:t>
              </a:r>
            </a:p>
            <a:p>
              <a:pPr algn="ctr">
                <a:lnSpc>
                  <a:spcPct val="95000"/>
                </a:lnSpc>
              </a:pPr>
              <a:r>
                <a:rPr lang="de-DE" sz="1050" dirty="0">
                  <a:solidFill>
                    <a:srgbClr val="FFFFFF"/>
                  </a:solidFill>
                  <a:latin typeface="UB Scala Sans" panose="02000503050000020003" pitchFamily="2" charset="77"/>
                  <a:ea typeface="Calibri" charset="0"/>
                </a:rPr>
                <a:t>Computational </a:t>
              </a:r>
              <a:r>
                <a:rPr lang="de-DE" sz="1050" dirty="0" err="1">
                  <a:solidFill>
                    <a:srgbClr val="FFFFFF"/>
                  </a:solidFill>
                  <a:latin typeface="UB Scala Sans" panose="02000503050000020003" pitchFamily="2" charset="77"/>
                  <a:ea typeface="Calibri" charset="0"/>
                </a:rPr>
                <a:t>Social</a:t>
              </a:r>
              <a:br>
                <a:rPr lang="de-DE" sz="1050" dirty="0">
                  <a:solidFill>
                    <a:srgbClr val="FFFFFF"/>
                  </a:solidFill>
                  <a:latin typeface="UB Scala Sans" panose="02000503050000020003" pitchFamily="2" charset="77"/>
                  <a:ea typeface="Calibri" charset="0"/>
                </a:rPr>
              </a:br>
              <a:r>
                <a:rPr lang="de-DE" sz="1050" dirty="0">
                  <a:solidFill>
                    <a:srgbClr val="FFFFFF"/>
                  </a:solidFill>
                  <a:latin typeface="UB Scala Sans" panose="02000503050000020003" pitchFamily="2" charset="77"/>
                  <a:ea typeface="Calibri" charset="0"/>
                </a:rPr>
                <a:t>Sciences und KI</a:t>
              </a:r>
            </a:p>
          </p:txBody>
        </p:sp>
        <p:sp>
          <p:nvSpPr>
            <p:cNvPr id="18" name="Rechteck 17">
              <a:extLst>
                <a:ext uri="{FF2B5EF4-FFF2-40B4-BE49-F238E27FC236}">
                  <a16:creationId xmlns:a16="http://schemas.microsoft.com/office/drawing/2014/main" id="{23D6B744-46FB-FF7D-580C-47DA96AD2FEC}"/>
                </a:ext>
              </a:extLst>
            </p:cNvPr>
            <p:cNvSpPr/>
            <p:nvPr/>
          </p:nvSpPr>
          <p:spPr>
            <a:xfrm>
              <a:off x="7451635" y="927862"/>
              <a:ext cx="298838" cy="4079517"/>
            </a:xfrm>
            <a:prstGeom prst="rect">
              <a:avLst/>
            </a:prstGeom>
            <a:no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vert="vert" lIns="36000" rIns="0" rtlCol="0" anchor="t"/>
            <a:lstStyle/>
            <a:p>
              <a:pPr>
                <a:lnSpc>
                  <a:spcPts val="2200"/>
                </a:lnSpc>
              </a:pPr>
              <a:r>
                <a:rPr lang="de-DE" sz="1600" b="1" dirty="0">
                  <a:solidFill>
                    <a:srgbClr val="00407A"/>
                  </a:solidFill>
                  <a:latin typeface="UB Scala Sans" panose="02000503050000020003" pitchFamily="2" charset="0"/>
                </a:rPr>
                <a:t>Wirtschaftsinformatik</a:t>
              </a:r>
            </a:p>
          </p:txBody>
        </p:sp>
      </p:grpSp>
      <p:grpSp>
        <p:nvGrpSpPr>
          <p:cNvPr id="21" name="Gruppieren 20">
            <a:extLst>
              <a:ext uri="{FF2B5EF4-FFF2-40B4-BE49-F238E27FC236}">
                <a16:creationId xmlns:a16="http://schemas.microsoft.com/office/drawing/2014/main" id="{47A853D1-B96D-2B5F-C611-6DD9E59F7988}"/>
              </a:ext>
            </a:extLst>
          </p:cNvPr>
          <p:cNvGrpSpPr/>
          <p:nvPr/>
        </p:nvGrpSpPr>
        <p:grpSpPr>
          <a:xfrm>
            <a:off x="2898810" y="699543"/>
            <a:ext cx="2312461" cy="4248472"/>
            <a:chOff x="2920432" y="927862"/>
            <a:chExt cx="2312461" cy="4079517"/>
          </a:xfrm>
        </p:grpSpPr>
        <p:sp>
          <p:nvSpPr>
            <p:cNvPr id="22" name="Rechteck 21">
              <a:extLst>
                <a:ext uri="{FF2B5EF4-FFF2-40B4-BE49-F238E27FC236}">
                  <a16:creationId xmlns:a16="http://schemas.microsoft.com/office/drawing/2014/main" id="{AFBED65A-DDDC-B1C4-606F-76C759A43C2C}"/>
                </a:ext>
              </a:extLst>
            </p:cNvPr>
            <p:cNvSpPr/>
            <p:nvPr/>
          </p:nvSpPr>
          <p:spPr>
            <a:xfrm>
              <a:off x="2920432" y="927862"/>
              <a:ext cx="2007821" cy="4079517"/>
            </a:xfrm>
            <a:prstGeom prst="rect">
              <a:avLst/>
            </a:prstGeom>
            <a:solidFill>
              <a:srgbClr val="E7434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nchorCtr="0"/>
            <a:lstStyle/>
            <a:p>
              <a:pPr algn="ctr">
                <a:lnSpc>
                  <a:spcPct val="90000"/>
                </a:lnSpc>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Computergraphik</a:t>
              </a:r>
              <a:b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b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und ihre Grundlagen</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Informationsvisualisierung</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Medieninformatik</a:t>
              </a: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 </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Mensch-Computer-Interaktion</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User Experience and Design</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Erklärbares Maschinelles Lernen</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KI-Systementwicklung</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Kognitive Systeme</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Multimodal Intelligent Interaction </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Natural Language Processing </a:t>
              </a: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lvl="0"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Sprachgenerierung und</a:t>
              </a:r>
              <a:br>
                <a:rPr lang="de-DE" sz="1050" dirty="0">
                  <a:solidFill>
                    <a:srgbClr val="FFFFFF"/>
                  </a:solidFill>
                  <a:latin typeface="UB Scala Sans" panose="02000503050000020003" pitchFamily="2" charset="77"/>
                  <a:ea typeface="Calibri" charset="0"/>
                  <a:cs typeface="Arial" panose="020B0604020202020204" pitchFamily="34" charset="0"/>
                </a:rPr>
              </a:br>
              <a:r>
                <a:rPr lang="de-DE" sz="1050" dirty="0" err="1">
                  <a:solidFill>
                    <a:srgbClr val="FFFFFF"/>
                  </a:solidFill>
                  <a:latin typeface="UB Scala Sans" panose="02000503050000020003" pitchFamily="2" charset="77"/>
                  <a:ea typeface="Calibri" charset="0"/>
                  <a:cs typeface="Arial" panose="020B0604020202020204" pitchFamily="34" charset="0"/>
                </a:rPr>
                <a:t>Dialogsysysteme</a:t>
              </a:r>
              <a:endParaRPr lang="de-DE" sz="1050" dirty="0">
                <a:solidFill>
                  <a:srgbClr val="FFFFFF"/>
                </a:solidFill>
                <a:latin typeface="UB Scala Sans" panose="02000503050000020003" pitchFamily="2" charset="77"/>
                <a:ea typeface="Calibri" charset="0"/>
                <a:cs typeface="Arial" panose="020B0604020202020204" pitchFamily="34" charset="0"/>
              </a:endParaRP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lvl="0" algn="ctr">
                <a:lnSpc>
                  <a:spcPct val="90000"/>
                </a:lnSpc>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Computational </a:t>
              </a:r>
              <a:r>
                <a:rPr kumimoji="0" lang="de-DE" sz="1050" b="0" i="0" u="none" strike="noStrike" kern="1200" cap="none" spc="0" normalizeH="0" baseline="0" noProof="0" dirty="0" err="1">
                  <a:ln>
                    <a:noFill/>
                  </a:ln>
                  <a:solidFill>
                    <a:srgbClr val="FFFFFF"/>
                  </a:solidFill>
                  <a:effectLst/>
                  <a:uLnTx/>
                  <a:uFillTx/>
                  <a:latin typeface="UB Scala Sans" panose="02000503050000020003" pitchFamily="2" charset="77"/>
                  <a:ea typeface="Calibri" charset="0"/>
                  <a:cs typeface="Arial" panose="020B0604020202020204" pitchFamily="34" charset="0"/>
                </a:rPr>
                <a:t>Humanities</a:t>
              </a:r>
              <a:endPar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endParaRPr>
            </a:p>
            <a:p>
              <a:pPr algn="ctr">
                <a:lnSpc>
                  <a:spcPct val="90000"/>
                </a:lnSpc>
                <a:defRPr/>
              </a:pPr>
              <a:r>
                <a:rPr lang="de-DE" sz="1050" dirty="0">
                  <a:solidFill>
                    <a:srgbClr val="FFFFFF"/>
                  </a:solidFill>
                  <a:latin typeface="UB Scala Sans" panose="02000503050000020003" pitchFamily="2" charset="77"/>
                  <a:ea typeface="Calibri" charset="0"/>
                  <a:cs typeface="Arial" panose="020B0604020202020204" pitchFamily="34" charset="0"/>
                </a:rPr>
                <a:t>•</a:t>
              </a:r>
            </a:p>
            <a:p>
              <a:pPr lvl="0" algn="ctr">
                <a:lnSpc>
                  <a:spcPct val="90000"/>
                </a:lnSpc>
                <a:defRPr/>
              </a:pPr>
              <a:r>
                <a:rPr kumimoji="0" lang="de-DE" sz="1050" b="0" i="0" u="none" strike="noStrike" kern="1200" cap="none" spc="0" normalizeH="0" baseline="0" noProof="0" dirty="0">
                  <a:ln>
                    <a:noFill/>
                  </a:ln>
                  <a:solidFill>
                    <a:srgbClr val="FFFFFF"/>
                  </a:solidFill>
                  <a:effectLst/>
                  <a:uLnTx/>
                  <a:uFillTx/>
                  <a:latin typeface="UB Scala Sans" panose="02000503050000020003" pitchFamily="2" charset="77"/>
                  <a:ea typeface="Calibri" charset="0"/>
                  <a:cs typeface="Arial" panose="020B0604020202020204" pitchFamily="34" charset="0"/>
                </a:rPr>
                <a:t>Kulturinformatik</a:t>
              </a:r>
            </a:p>
          </p:txBody>
        </p:sp>
        <p:sp>
          <p:nvSpPr>
            <p:cNvPr id="23" name="Rechteck 22">
              <a:extLst>
                <a:ext uri="{FF2B5EF4-FFF2-40B4-BE49-F238E27FC236}">
                  <a16:creationId xmlns:a16="http://schemas.microsoft.com/office/drawing/2014/main" id="{03266042-09C3-38F7-8B1F-ECDA0E52C34B}"/>
                </a:ext>
              </a:extLst>
            </p:cNvPr>
            <p:cNvSpPr/>
            <p:nvPr/>
          </p:nvSpPr>
          <p:spPr>
            <a:xfrm>
              <a:off x="4934093" y="927862"/>
              <a:ext cx="298800" cy="4079517"/>
            </a:xfrm>
            <a:prstGeom prst="rect">
              <a:avLst/>
            </a:prstGeom>
            <a:no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vert="vert" lIns="36000" rIns="0" rtlCol="0" anchor="t"/>
            <a:lstStyle/>
            <a:p>
              <a:pPr>
                <a:lnSpc>
                  <a:spcPts val="2200"/>
                </a:lnSpc>
              </a:pPr>
              <a:r>
                <a:rPr lang="de-DE" sz="1600" b="1" dirty="0">
                  <a:solidFill>
                    <a:srgbClr val="E7434E"/>
                  </a:solidFill>
                  <a:latin typeface="UB Scala Sans" panose="02000503050000020003" pitchFamily="2" charset="0"/>
                </a:rPr>
                <a:t>Angewandte Informatik</a:t>
              </a:r>
            </a:p>
          </p:txBody>
        </p:sp>
      </p:grpSp>
    </p:spTree>
    <p:extLst>
      <p:ext uri="{BB962C8B-B14F-4D97-AF65-F5344CB8AC3E}">
        <p14:creationId xmlns:p14="http://schemas.microsoft.com/office/powerpoint/2010/main" val="2136287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WIAI: Three </a:t>
            </a:r>
            <a:r>
              <a:rPr lang="de-DE" dirty="0" err="1"/>
              <a:t>Subject</a:t>
            </a:r>
            <a:r>
              <a:rPr lang="de-DE" dirty="0"/>
              <a:t> Groups</a:t>
            </a:r>
          </a:p>
        </p:txBody>
      </p:sp>
      <p:sp>
        <p:nvSpPr>
          <p:cNvPr id="8" name="Textfeld 31">
            <a:extLst>
              <a:ext uri="{FF2B5EF4-FFF2-40B4-BE49-F238E27FC236}">
                <a16:creationId xmlns:a16="http://schemas.microsoft.com/office/drawing/2014/main" id="{88320531-7C18-FF10-0476-56306D6EF566}"/>
              </a:ext>
            </a:extLst>
          </p:cNvPr>
          <p:cNvSpPr txBox="1"/>
          <p:nvPr/>
        </p:nvSpPr>
        <p:spPr>
          <a:xfrm>
            <a:off x="5584698" y="1219573"/>
            <a:ext cx="2477438" cy="348175"/>
          </a:xfrm>
          <a:prstGeom prst="rect">
            <a:avLst/>
          </a:prstGeom>
          <a:solidFill>
            <a:srgbClr val="00407A"/>
          </a:solidFill>
        </p:spPr>
        <p:txBody>
          <a:bodyPr wrap="square" rtlCol="0">
            <a:spAutoFit/>
          </a:bodyPr>
          <a:lstStyle/>
          <a:p>
            <a:pPr algn="ctr"/>
            <a:r>
              <a:rPr lang="de-DE" sz="1600" b="1" dirty="0">
                <a:solidFill>
                  <a:srgbClr val="FFFFFF"/>
                </a:solidFill>
                <a:latin typeface="UB Scala Sans" panose="02000503050000020003" pitchFamily="2" charset="77"/>
                <a:ea typeface="Calibri" charset="0"/>
              </a:rPr>
              <a:t>Information Systems</a:t>
            </a:r>
          </a:p>
        </p:txBody>
      </p:sp>
      <p:sp>
        <p:nvSpPr>
          <p:cNvPr id="19" name="Textfeld 31">
            <a:extLst>
              <a:ext uri="{FF2B5EF4-FFF2-40B4-BE49-F238E27FC236}">
                <a16:creationId xmlns:a16="http://schemas.microsoft.com/office/drawing/2014/main" id="{7E6EB4CB-0A73-B27B-B6BC-52F1B471EA81}"/>
              </a:ext>
            </a:extLst>
          </p:cNvPr>
          <p:cNvSpPr txBox="1"/>
          <p:nvPr/>
        </p:nvSpPr>
        <p:spPr>
          <a:xfrm>
            <a:off x="2887902" y="1219573"/>
            <a:ext cx="2477438" cy="338554"/>
          </a:xfrm>
          <a:prstGeom prst="rect">
            <a:avLst/>
          </a:prstGeom>
          <a:solidFill>
            <a:srgbClr val="E6444F"/>
          </a:solidFill>
        </p:spPr>
        <p:txBody>
          <a:bodyPr wrap="square" lIns="0" rIns="0" rtlCol="0">
            <a:spAutoFit/>
          </a:bodyPr>
          <a:lstStyle/>
          <a:p>
            <a:pPr algn="ctr"/>
            <a:r>
              <a:rPr lang="de-DE" sz="1600" b="1" dirty="0">
                <a:solidFill>
                  <a:srgbClr val="FFFFFF"/>
                </a:solidFill>
                <a:latin typeface="UB Scala Sans" panose="02000503050000020003" pitchFamily="2" charset="77"/>
                <a:ea typeface="Calibri" charset="0"/>
              </a:rPr>
              <a:t>Applied Computer Sciences</a:t>
            </a:r>
          </a:p>
        </p:txBody>
      </p:sp>
      <p:sp>
        <p:nvSpPr>
          <p:cNvPr id="20" name="Textfeld 31">
            <a:extLst>
              <a:ext uri="{FF2B5EF4-FFF2-40B4-BE49-F238E27FC236}">
                <a16:creationId xmlns:a16="http://schemas.microsoft.com/office/drawing/2014/main" id="{2E028AB9-F762-DCA0-FF1F-F434B3714A2C}"/>
              </a:ext>
            </a:extLst>
          </p:cNvPr>
          <p:cNvSpPr txBox="1"/>
          <p:nvPr/>
        </p:nvSpPr>
        <p:spPr>
          <a:xfrm>
            <a:off x="191106" y="1219573"/>
            <a:ext cx="2477438" cy="348175"/>
          </a:xfrm>
          <a:prstGeom prst="rect">
            <a:avLst/>
          </a:prstGeom>
          <a:solidFill>
            <a:srgbClr val="97BF0D"/>
          </a:solidFill>
        </p:spPr>
        <p:txBody>
          <a:bodyPr wrap="square" rtlCol="0">
            <a:spAutoFit/>
          </a:bodyPr>
          <a:lstStyle/>
          <a:p>
            <a:pPr algn="ctr"/>
            <a:r>
              <a:rPr lang="de-DE" sz="1600" b="1" dirty="0">
                <a:solidFill>
                  <a:srgbClr val="FFFFFF"/>
                </a:solidFill>
                <a:latin typeface="UB Scala Sans" panose="02000503050000020003" pitchFamily="2" charset="77"/>
                <a:ea typeface="Calibri" charset="0"/>
              </a:rPr>
              <a:t>Computer Science</a:t>
            </a:r>
          </a:p>
        </p:txBody>
      </p:sp>
      <p:pic>
        <p:nvPicPr>
          <p:cNvPr id="26" name="Picture 25" descr="A person wearing glasses&#10;&#10;Description automatically generated with medium confidence">
            <a:extLst>
              <a:ext uri="{FF2B5EF4-FFF2-40B4-BE49-F238E27FC236}">
                <a16:creationId xmlns:a16="http://schemas.microsoft.com/office/drawing/2014/main" id="{709AE17F-D9FE-752E-C3D9-E9C7FD37E9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3281" y="2766396"/>
            <a:ext cx="684000" cy="684000"/>
          </a:xfrm>
          <a:prstGeom prst="rect">
            <a:avLst/>
          </a:prstGeom>
          <a:ln w="19050">
            <a:solidFill>
              <a:srgbClr val="E6444F"/>
            </a:solidFill>
          </a:ln>
        </p:spPr>
      </p:pic>
      <p:pic>
        <p:nvPicPr>
          <p:cNvPr id="34" name="Picture 33" descr="A person wearing glasses&#10;&#10;Description automatically generated with medium confidence">
            <a:extLst>
              <a:ext uri="{FF2B5EF4-FFF2-40B4-BE49-F238E27FC236}">
                <a16:creationId xmlns:a16="http://schemas.microsoft.com/office/drawing/2014/main" id="{05CB8FCA-62CB-E357-4701-7375CA9FE5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4502" y="2975196"/>
            <a:ext cx="685968" cy="684000"/>
          </a:xfrm>
          <a:prstGeom prst="rect">
            <a:avLst/>
          </a:prstGeom>
          <a:ln w="19050">
            <a:solidFill>
              <a:srgbClr val="E6444F"/>
            </a:solidFill>
          </a:ln>
        </p:spPr>
      </p:pic>
      <p:pic>
        <p:nvPicPr>
          <p:cNvPr id="36" name="Picture 35" descr="A person smiling for the camera&#10;&#10;Description automatically generated with medium confidence">
            <a:extLst>
              <a:ext uri="{FF2B5EF4-FFF2-40B4-BE49-F238E27FC236}">
                <a16:creationId xmlns:a16="http://schemas.microsoft.com/office/drawing/2014/main" id="{E723310C-81E2-CB15-320E-DADA304700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87892" y="3243824"/>
            <a:ext cx="684000" cy="684000"/>
          </a:xfrm>
          <a:prstGeom prst="rect">
            <a:avLst/>
          </a:prstGeom>
          <a:ln w="19050">
            <a:solidFill>
              <a:srgbClr val="E6444F"/>
            </a:solidFill>
          </a:ln>
        </p:spPr>
      </p:pic>
      <p:pic>
        <p:nvPicPr>
          <p:cNvPr id="42" name="Grafik 13">
            <a:extLst>
              <a:ext uri="{FF2B5EF4-FFF2-40B4-BE49-F238E27FC236}">
                <a16:creationId xmlns:a16="http://schemas.microsoft.com/office/drawing/2014/main" id="{CD761F96-F119-9AE8-F56E-0661E75934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98409" y="1722500"/>
            <a:ext cx="683470" cy="684000"/>
          </a:xfrm>
          <a:prstGeom prst="rect">
            <a:avLst/>
          </a:prstGeom>
          <a:ln w="19050">
            <a:solidFill>
              <a:srgbClr val="97BF0D"/>
            </a:solidFill>
          </a:ln>
        </p:spPr>
      </p:pic>
      <p:pic>
        <p:nvPicPr>
          <p:cNvPr id="43" name="Grafik 21">
            <a:extLst>
              <a:ext uri="{FF2B5EF4-FFF2-40B4-BE49-F238E27FC236}">
                <a16:creationId xmlns:a16="http://schemas.microsoft.com/office/drawing/2014/main" id="{8CDFDA18-C210-CD92-411B-6FA16EEE6F6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3988" y="1779662"/>
            <a:ext cx="685140" cy="684000"/>
          </a:xfrm>
          <a:prstGeom prst="rect">
            <a:avLst/>
          </a:prstGeom>
          <a:solidFill>
            <a:srgbClr val="FFFFFF">
              <a:shade val="85000"/>
            </a:srgbClr>
          </a:solidFill>
          <a:ln w="19050" cap="sq">
            <a:solidFill>
              <a:srgbClr val="97BF0D"/>
            </a:solidFill>
            <a:miter lim="800000"/>
          </a:ln>
          <a:effectLst/>
        </p:spPr>
      </p:pic>
      <p:pic>
        <p:nvPicPr>
          <p:cNvPr id="46" name="Picture 45" descr="A picture containing person, indoor&#10;&#10;Description automatically generated">
            <a:extLst>
              <a:ext uri="{FF2B5EF4-FFF2-40B4-BE49-F238E27FC236}">
                <a16:creationId xmlns:a16="http://schemas.microsoft.com/office/drawing/2014/main" id="{8679E250-8581-2330-F2C0-9311884A1EE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791678" y="1779662"/>
            <a:ext cx="684000" cy="684000"/>
          </a:xfrm>
          <a:prstGeom prst="rect">
            <a:avLst/>
          </a:prstGeom>
          <a:ln w="19050">
            <a:solidFill>
              <a:srgbClr val="97BF0D"/>
            </a:solidFill>
          </a:ln>
        </p:spPr>
      </p:pic>
      <p:pic>
        <p:nvPicPr>
          <p:cNvPr id="47" name="Picture 46" descr="A person in a suit and tie&#10;&#10;Description automatically generated with medium confidence">
            <a:extLst>
              <a:ext uri="{FF2B5EF4-FFF2-40B4-BE49-F238E27FC236}">
                <a16:creationId xmlns:a16="http://schemas.microsoft.com/office/drawing/2014/main" id="{670DBD46-9926-EF22-BE6C-F7CCA18DD0E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4014" y="3284166"/>
            <a:ext cx="683124" cy="684000"/>
          </a:xfrm>
          <a:prstGeom prst="rect">
            <a:avLst/>
          </a:prstGeom>
          <a:ln w="19050">
            <a:solidFill>
              <a:srgbClr val="97BF0D"/>
            </a:solidFill>
          </a:ln>
        </p:spPr>
      </p:pic>
      <p:pic>
        <p:nvPicPr>
          <p:cNvPr id="48" name="Grafik 25">
            <a:extLst>
              <a:ext uri="{FF2B5EF4-FFF2-40B4-BE49-F238E27FC236}">
                <a16:creationId xmlns:a16="http://schemas.microsoft.com/office/drawing/2014/main" id="{59DE86A3-D97F-AF08-4357-D91210E38B4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3988" y="2766777"/>
            <a:ext cx="683667" cy="684000"/>
          </a:xfrm>
          <a:prstGeom prst="rect">
            <a:avLst/>
          </a:prstGeom>
          <a:ln w="19050">
            <a:solidFill>
              <a:srgbClr val="97BF0D"/>
            </a:solidFill>
          </a:ln>
        </p:spPr>
      </p:pic>
      <p:pic>
        <p:nvPicPr>
          <p:cNvPr id="49" name="Picture 48" descr="A person in front of a whiteboard&#10;&#10;Description automatically generated with medium confidence">
            <a:extLst>
              <a:ext uri="{FF2B5EF4-FFF2-40B4-BE49-F238E27FC236}">
                <a16:creationId xmlns:a16="http://schemas.microsoft.com/office/drawing/2014/main" id="{5C6601AB-C3E4-A350-9296-68A83F92D4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94906" y="3723878"/>
            <a:ext cx="683924" cy="684000"/>
          </a:xfrm>
          <a:prstGeom prst="rect">
            <a:avLst/>
          </a:prstGeom>
          <a:ln w="19050">
            <a:solidFill>
              <a:srgbClr val="97BF0D"/>
            </a:solidFill>
          </a:ln>
        </p:spPr>
      </p:pic>
      <p:pic>
        <p:nvPicPr>
          <p:cNvPr id="50" name="Picture 49" descr="A child smiling for the camera&#10;&#10;Description automatically generated with low confidence">
            <a:extLst>
              <a:ext uri="{FF2B5EF4-FFF2-40B4-BE49-F238E27FC236}">
                <a16:creationId xmlns:a16="http://schemas.microsoft.com/office/drawing/2014/main" id="{0B8F4FD7-6CA3-1B58-5B60-AE7A2A3EB5B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791678" y="2766396"/>
            <a:ext cx="682519" cy="684000"/>
          </a:xfrm>
          <a:prstGeom prst="rect">
            <a:avLst/>
          </a:prstGeom>
          <a:ln w="19050">
            <a:solidFill>
              <a:srgbClr val="97BF0D"/>
            </a:solidFill>
          </a:ln>
        </p:spPr>
      </p:pic>
      <p:pic>
        <p:nvPicPr>
          <p:cNvPr id="51" name="Picture 5" descr="A person in a suit and tie&#10;&#10;Description automatically generated with medium confidence">
            <a:extLst>
              <a:ext uri="{FF2B5EF4-FFF2-40B4-BE49-F238E27FC236}">
                <a16:creationId xmlns:a16="http://schemas.microsoft.com/office/drawing/2014/main" id="{F0F25EB6-4E3D-AC4C-76D7-D83B8917827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581030" y="1779662"/>
            <a:ext cx="684000" cy="684000"/>
          </a:xfrm>
          <a:prstGeom prst="rect">
            <a:avLst/>
          </a:prstGeom>
          <a:ln w="19050">
            <a:solidFill>
              <a:srgbClr val="00457D"/>
            </a:solidFill>
          </a:ln>
        </p:spPr>
      </p:pic>
      <p:pic>
        <p:nvPicPr>
          <p:cNvPr id="54" name="Grafik 20">
            <a:extLst>
              <a:ext uri="{FF2B5EF4-FFF2-40B4-BE49-F238E27FC236}">
                <a16:creationId xmlns:a16="http://schemas.microsoft.com/office/drawing/2014/main" id="{62F85EF8-7086-74EA-9177-18D39FDF6A2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782490" y="1991824"/>
            <a:ext cx="684000" cy="684000"/>
          </a:xfrm>
          <a:prstGeom prst="rect">
            <a:avLst/>
          </a:prstGeom>
          <a:ln w="19050">
            <a:solidFill>
              <a:srgbClr val="00457D"/>
            </a:solidFill>
          </a:ln>
        </p:spPr>
      </p:pic>
      <p:pic>
        <p:nvPicPr>
          <p:cNvPr id="39" name="Grafik 45" descr="Ein Bild, das draußen, Person, Kleidung enthält.&#10;&#10;Automatisch generierte Beschreibung">
            <a:extLst>
              <a:ext uri="{FF2B5EF4-FFF2-40B4-BE49-F238E27FC236}">
                <a16:creationId xmlns:a16="http://schemas.microsoft.com/office/drawing/2014/main" id="{D8843635-12A0-49B3-257D-D73E554985E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583924" y="3930095"/>
            <a:ext cx="685863" cy="684000"/>
          </a:xfrm>
          <a:prstGeom prst="rect">
            <a:avLst/>
          </a:prstGeom>
          <a:ln w="19050">
            <a:solidFill>
              <a:srgbClr val="E6444F"/>
            </a:solidFill>
          </a:ln>
        </p:spPr>
      </p:pic>
      <p:pic>
        <p:nvPicPr>
          <p:cNvPr id="59" name="Picture 58" descr="A person wearing glasses&#10;&#10;Description automatically generated with medium confidence">
            <a:extLst>
              <a:ext uri="{FF2B5EF4-FFF2-40B4-BE49-F238E27FC236}">
                <a16:creationId xmlns:a16="http://schemas.microsoft.com/office/drawing/2014/main" id="{21459149-08CC-0488-DA7D-8A1DBCD78E3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85486" y="3930095"/>
            <a:ext cx="683999" cy="684000"/>
          </a:xfrm>
          <a:prstGeom prst="rect">
            <a:avLst/>
          </a:prstGeom>
          <a:ln w="19050">
            <a:solidFill>
              <a:srgbClr val="E6444F"/>
            </a:solidFill>
          </a:ln>
        </p:spPr>
      </p:pic>
      <p:pic>
        <p:nvPicPr>
          <p:cNvPr id="64" name="Picture 63" descr="A person wearing glasses&#10;&#10;Description automatically generated with medium confidence">
            <a:extLst>
              <a:ext uri="{FF2B5EF4-FFF2-40B4-BE49-F238E27FC236}">
                <a16:creationId xmlns:a16="http://schemas.microsoft.com/office/drawing/2014/main" id="{40CDB73F-A74C-79CD-756B-1ED547535D2F}"/>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581030" y="2743054"/>
            <a:ext cx="684000" cy="683271"/>
          </a:xfrm>
          <a:prstGeom prst="rect">
            <a:avLst/>
          </a:prstGeom>
          <a:ln w="19050">
            <a:solidFill>
              <a:srgbClr val="00457D"/>
            </a:solidFill>
          </a:ln>
        </p:spPr>
      </p:pic>
      <p:pic>
        <p:nvPicPr>
          <p:cNvPr id="4" name="Picture 3" descr="A person in a suit&#10;&#10;Description automatically generated with low confidence">
            <a:extLst>
              <a:ext uri="{FF2B5EF4-FFF2-40B4-BE49-F238E27FC236}">
                <a16:creationId xmlns:a16="http://schemas.microsoft.com/office/drawing/2014/main" id="{58243D9F-ED34-80DD-B111-EB12E94BB78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993403" y="2503333"/>
            <a:ext cx="684000" cy="684000"/>
          </a:xfrm>
          <a:prstGeom prst="rect">
            <a:avLst/>
          </a:prstGeom>
          <a:ln w="19050">
            <a:solidFill>
              <a:srgbClr val="97BF0D"/>
            </a:solidFill>
          </a:ln>
        </p:spPr>
      </p:pic>
      <p:pic>
        <p:nvPicPr>
          <p:cNvPr id="24" name="Picture 23" descr="A picture containing person&#10;&#10;Description automatically generated">
            <a:extLst>
              <a:ext uri="{FF2B5EF4-FFF2-40B4-BE49-F238E27FC236}">
                <a16:creationId xmlns:a16="http://schemas.microsoft.com/office/drawing/2014/main" id="{218FEA5E-3C06-DB66-A042-7C1E3BF190DB}"/>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985010" y="1779662"/>
            <a:ext cx="682940" cy="684000"/>
          </a:xfrm>
          <a:prstGeom prst="rect">
            <a:avLst/>
          </a:prstGeom>
          <a:ln w="19050">
            <a:solidFill>
              <a:srgbClr val="E6444F"/>
            </a:solidFill>
          </a:ln>
        </p:spPr>
      </p:pic>
      <p:pic>
        <p:nvPicPr>
          <p:cNvPr id="38" name="Picture 37" descr="A person in a suit smiling&#10;&#10;Description automatically generated with low confidence">
            <a:extLst>
              <a:ext uri="{FF2B5EF4-FFF2-40B4-BE49-F238E27FC236}">
                <a16:creationId xmlns:a16="http://schemas.microsoft.com/office/drawing/2014/main" id="{E880B67E-88F5-0ECE-A22C-0E8132F07C5F}"/>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2590842" y="2975196"/>
            <a:ext cx="683191" cy="684000"/>
          </a:xfrm>
          <a:prstGeom prst="rect">
            <a:avLst/>
          </a:prstGeom>
          <a:ln w="19050">
            <a:solidFill>
              <a:srgbClr val="E6444F"/>
            </a:solidFill>
          </a:ln>
        </p:spPr>
      </p:pic>
      <p:pic>
        <p:nvPicPr>
          <p:cNvPr id="9" name="Picture 8" descr="A person in a black suit&#10;&#10;Description automatically generated with low confidence">
            <a:extLst>
              <a:ext uri="{FF2B5EF4-FFF2-40B4-BE49-F238E27FC236}">
                <a16:creationId xmlns:a16="http://schemas.microsoft.com/office/drawing/2014/main" id="{3A2519F4-0DA3-F724-BF47-00E38BE50EAF}"/>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3387854" y="2475739"/>
            <a:ext cx="684076" cy="684000"/>
          </a:xfrm>
          <a:prstGeom prst="rect">
            <a:avLst/>
          </a:prstGeom>
          <a:ln w="19050">
            <a:solidFill>
              <a:srgbClr val="E6444F"/>
            </a:solidFill>
          </a:ln>
        </p:spPr>
      </p:pic>
      <p:pic>
        <p:nvPicPr>
          <p:cNvPr id="15" name="Picture 14">
            <a:extLst>
              <a:ext uri="{FF2B5EF4-FFF2-40B4-BE49-F238E27FC236}">
                <a16:creationId xmlns:a16="http://schemas.microsoft.com/office/drawing/2014/main" id="{B8D0864D-19FF-F396-56C1-20BB6E8986C7}"/>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5771367" y="2986319"/>
            <a:ext cx="684000" cy="684000"/>
          </a:xfrm>
          <a:prstGeom prst="rect">
            <a:avLst/>
          </a:prstGeom>
          <a:ln w="19050">
            <a:solidFill>
              <a:srgbClr val="00457D"/>
            </a:solidFill>
          </a:ln>
        </p:spPr>
      </p:pic>
      <p:pic>
        <p:nvPicPr>
          <p:cNvPr id="21" name="Picture 20" descr="A person in a suit&#10;&#10;Description automatically generated with medium confidence">
            <a:extLst>
              <a:ext uri="{FF2B5EF4-FFF2-40B4-BE49-F238E27FC236}">
                <a16:creationId xmlns:a16="http://schemas.microsoft.com/office/drawing/2014/main" id="{C89EBC9D-1564-D5DD-503B-DC3184663DF7}"/>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7379031" y="2975196"/>
            <a:ext cx="684000" cy="684000"/>
          </a:xfrm>
          <a:prstGeom prst="rect">
            <a:avLst/>
          </a:prstGeom>
          <a:ln w="19050">
            <a:solidFill>
              <a:srgbClr val="00457D"/>
            </a:solidFill>
          </a:ln>
        </p:spPr>
      </p:pic>
      <p:pic>
        <p:nvPicPr>
          <p:cNvPr id="22" name="Picture 21" descr="A person smiling for the camera&#10;&#10;Description automatically generated with medium confidence">
            <a:extLst>
              <a:ext uri="{FF2B5EF4-FFF2-40B4-BE49-F238E27FC236}">
                <a16:creationId xmlns:a16="http://schemas.microsoft.com/office/drawing/2014/main" id="{F6B12BA5-D5F5-AF7E-B295-F4FC7435CB1A}"/>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2590218" y="1991824"/>
            <a:ext cx="684440" cy="684000"/>
          </a:xfrm>
          <a:prstGeom prst="rect">
            <a:avLst/>
          </a:prstGeom>
          <a:ln w="19050">
            <a:solidFill>
              <a:srgbClr val="E6444F"/>
            </a:solidFill>
          </a:ln>
        </p:spPr>
      </p:pic>
      <p:pic>
        <p:nvPicPr>
          <p:cNvPr id="28" name="Picture 27" descr="A person smiling for the camera&#10;&#10;Description automatically generated with low confidence">
            <a:extLst>
              <a:ext uri="{FF2B5EF4-FFF2-40B4-BE49-F238E27FC236}">
                <a16:creationId xmlns:a16="http://schemas.microsoft.com/office/drawing/2014/main" id="{F7619DD7-6AE7-28CD-D659-5504023C335A}"/>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l="4390" r="19246"/>
          <a:stretch/>
        </p:blipFill>
        <p:spPr>
          <a:xfrm>
            <a:off x="4186470" y="1991824"/>
            <a:ext cx="684000" cy="684000"/>
          </a:xfrm>
          <a:prstGeom prst="rect">
            <a:avLst/>
          </a:prstGeom>
          <a:ln w="19050">
            <a:solidFill>
              <a:srgbClr val="E6444F"/>
            </a:solidFill>
          </a:ln>
        </p:spPr>
      </p:pic>
      <p:pic>
        <p:nvPicPr>
          <p:cNvPr id="27" name="Grafik 26" descr="Ein Bild, das Person, Menschliches Gesicht, Kleidung, Formelle Kleidung enthält.&#10;&#10;Automatisch generierte Beschreibung">
            <a:extLst>
              <a:ext uri="{FF2B5EF4-FFF2-40B4-BE49-F238E27FC236}">
                <a16:creationId xmlns:a16="http://schemas.microsoft.com/office/drawing/2014/main" id="{4ADEA129-8270-172A-3906-2F2C69C504F3}"/>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3389198" y="1707654"/>
            <a:ext cx="682732" cy="684000"/>
          </a:xfrm>
          <a:prstGeom prst="rect">
            <a:avLst/>
          </a:prstGeom>
          <a:ln w="19050">
            <a:solidFill>
              <a:srgbClr val="E6444F"/>
            </a:solidFill>
          </a:ln>
        </p:spPr>
      </p:pic>
      <p:pic>
        <p:nvPicPr>
          <p:cNvPr id="31" name="Grafik 30" descr="Ein Bild, das Person, Menschliches Gesicht, Lächeln, Kleidung enthält.&#10;&#10;Automatisch generierte Beschreibung">
            <a:extLst>
              <a:ext uri="{FF2B5EF4-FFF2-40B4-BE49-F238E27FC236}">
                <a16:creationId xmlns:a16="http://schemas.microsoft.com/office/drawing/2014/main" id="{C3D9BD27-6384-0CFD-88E6-E0826EFA6A82}"/>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7379570" y="1991824"/>
            <a:ext cx="682922" cy="684000"/>
          </a:xfrm>
          <a:prstGeom prst="rect">
            <a:avLst/>
          </a:prstGeom>
          <a:ln w="19050">
            <a:solidFill>
              <a:srgbClr val="00457D"/>
            </a:solidFill>
          </a:ln>
        </p:spPr>
      </p:pic>
      <p:pic>
        <p:nvPicPr>
          <p:cNvPr id="6" name="Grafik 5" descr="Ein Bild, das Person, Menschliches Gesicht, Lächeln, Kleidung enthält.&#10;&#10;Automatisch generierte Beschreibung">
            <a:extLst>
              <a:ext uri="{FF2B5EF4-FFF2-40B4-BE49-F238E27FC236}">
                <a16:creationId xmlns:a16="http://schemas.microsoft.com/office/drawing/2014/main" id="{BEEBF484-0D80-B941-82FF-5F0351338C25}"/>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7378136" y="3930824"/>
            <a:ext cx="684000" cy="683271"/>
          </a:xfrm>
          <a:prstGeom prst="rect">
            <a:avLst/>
          </a:prstGeom>
          <a:ln w="19050">
            <a:solidFill>
              <a:srgbClr val="00457D"/>
            </a:solidFill>
          </a:ln>
        </p:spPr>
      </p:pic>
      <p:pic>
        <p:nvPicPr>
          <p:cNvPr id="11" name="Grafik 10" descr="Ein Bild, das Person, Menschliches Gesicht, Kleidung, Lächeln enthält.&#10;&#10;Automatisch generierte Beschreibung">
            <a:extLst>
              <a:ext uri="{FF2B5EF4-FFF2-40B4-BE49-F238E27FC236}">
                <a16:creationId xmlns:a16="http://schemas.microsoft.com/office/drawing/2014/main" id="{00D3BECE-04FE-7079-E22E-2D87BF71E147}"/>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4974439" y="3723878"/>
            <a:ext cx="684000" cy="682241"/>
          </a:xfrm>
          <a:prstGeom prst="rect">
            <a:avLst/>
          </a:prstGeom>
          <a:ln w="19050">
            <a:solidFill>
              <a:srgbClr val="E6444F"/>
            </a:solidFill>
          </a:ln>
        </p:spPr>
      </p:pic>
      <p:pic>
        <p:nvPicPr>
          <p:cNvPr id="3" name="Picture 63" descr="A person wearing glasses&#10;&#10;Description automatically generated with medium confidence">
            <a:extLst>
              <a:ext uri="{FF2B5EF4-FFF2-40B4-BE49-F238E27FC236}">
                <a16:creationId xmlns:a16="http://schemas.microsoft.com/office/drawing/2014/main" id="{23627EB6-4E3A-C3A9-C33F-13619DB34EC9}"/>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583255" y="3528419"/>
            <a:ext cx="684000" cy="683271"/>
          </a:xfrm>
          <a:prstGeom prst="rect">
            <a:avLst/>
          </a:prstGeom>
          <a:ln w="19050">
            <a:solidFill>
              <a:srgbClr val="00457D"/>
            </a:solidFill>
          </a:ln>
        </p:spPr>
      </p:pic>
      <p:pic>
        <p:nvPicPr>
          <p:cNvPr id="10" name="Grafik 9">
            <a:extLst>
              <a:ext uri="{FF2B5EF4-FFF2-40B4-BE49-F238E27FC236}">
                <a16:creationId xmlns:a16="http://schemas.microsoft.com/office/drawing/2014/main" id="{3CE27EE8-70C1-BF79-2AE3-9CE8CFB7E76D}"/>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6583363" y="3524919"/>
            <a:ext cx="682625" cy="685458"/>
          </a:xfrm>
          <a:prstGeom prst="rect">
            <a:avLst/>
          </a:prstGeom>
        </p:spPr>
      </p:pic>
      <p:pic>
        <p:nvPicPr>
          <p:cNvPr id="14" name="Grafik 13">
            <a:extLst>
              <a:ext uri="{FF2B5EF4-FFF2-40B4-BE49-F238E27FC236}">
                <a16:creationId xmlns:a16="http://schemas.microsoft.com/office/drawing/2014/main" id="{D9CB7A27-4D56-E759-DC2E-EB3166024F6D}"/>
              </a:ext>
            </a:extLst>
          </p:cNvPr>
          <p:cNvPicPr>
            <a:picLocks noChangeAspect="1"/>
          </p:cNvPicPr>
          <p:nvPr/>
        </p:nvPicPr>
        <p:blipFill>
          <a:blip r:embed="rId31" cstate="print">
            <a:extLst>
              <a:ext uri="{28A0092B-C50C-407E-A947-70E740481C1C}">
                <a14:useLocalDpi xmlns:a14="http://schemas.microsoft.com/office/drawing/2010/main"/>
              </a:ext>
            </a:extLst>
          </a:blip>
          <a:srcRect/>
          <a:stretch/>
        </p:blipFill>
        <p:spPr>
          <a:xfrm>
            <a:off x="195264" y="1777320"/>
            <a:ext cx="688974" cy="686342"/>
          </a:xfrm>
          <a:prstGeom prst="rect">
            <a:avLst/>
          </a:prstGeom>
        </p:spPr>
      </p:pic>
      <p:pic>
        <p:nvPicPr>
          <p:cNvPr id="12" name="Picture 11">
            <a:extLst>
              <a:ext uri="{FF2B5EF4-FFF2-40B4-BE49-F238E27FC236}">
                <a16:creationId xmlns:a16="http://schemas.microsoft.com/office/drawing/2014/main" id="{17A5ABF3-563D-1E06-1EB7-6F389D577420}"/>
              </a:ext>
            </a:extLst>
          </p:cNvPr>
          <p:cNvPicPr>
            <a:picLocks noChangeAspect="1"/>
          </p:cNvPicPr>
          <p:nvPr/>
        </p:nvPicPr>
        <p:blipFill>
          <a:blip r:embed="rId32"/>
          <a:srcRect t="3512"/>
          <a:stretch>
            <a:fillRect/>
          </a:stretch>
        </p:blipFill>
        <p:spPr>
          <a:xfrm>
            <a:off x="191803" y="3766697"/>
            <a:ext cx="693741" cy="716577"/>
          </a:xfrm>
          <a:prstGeom prst="rect">
            <a:avLst/>
          </a:prstGeom>
          <a:ln w="19050">
            <a:solidFill>
              <a:srgbClr val="97BF0D"/>
            </a:solidFill>
          </a:ln>
        </p:spPr>
      </p:pic>
      <p:pic>
        <p:nvPicPr>
          <p:cNvPr id="13" name="Picture 12">
            <a:extLst>
              <a:ext uri="{FF2B5EF4-FFF2-40B4-BE49-F238E27FC236}">
                <a16:creationId xmlns:a16="http://schemas.microsoft.com/office/drawing/2014/main" id="{3A08606B-0D1E-8150-0E2F-0DDE10862363}"/>
              </a:ext>
            </a:extLst>
          </p:cNvPr>
          <p:cNvPicPr>
            <a:picLocks noChangeAspect="1"/>
          </p:cNvPicPr>
          <p:nvPr/>
        </p:nvPicPr>
        <p:blipFill>
          <a:blip r:embed="rId33"/>
          <a:stretch>
            <a:fillRect/>
          </a:stretch>
        </p:blipFill>
        <p:spPr>
          <a:xfrm>
            <a:off x="996425" y="4064998"/>
            <a:ext cx="678863" cy="716577"/>
          </a:xfrm>
          <a:prstGeom prst="rect">
            <a:avLst/>
          </a:prstGeom>
          <a:ln w="19050">
            <a:solidFill>
              <a:srgbClr val="97BF0D"/>
            </a:solidFill>
          </a:ln>
        </p:spPr>
      </p:pic>
      <p:pic>
        <p:nvPicPr>
          <p:cNvPr id="16" name="Picture 15">
            <a:extLst>
              <a:ext uri="{FF2B5EF4-FFF2-40B4-BE49-F238E27FC236}">
                <a16:creationId xmlns:a16="http://schemas.microsoft.com/office/drawing/2014/main" id="{F84B44C4-9B71-56C4-344A-744D4A14DED8}"/>
              </a:ext>
            </a:extLst>
          </p:cNvPr>
          <p:cNvPicPr>
            <a:picLocks noChangeAspect="1"/>
          </p:cNvPicPr>
          <p:nvPr/>
        </p:nvPicPr>
        <p:blipFill>
          <a:blip r:embed="rId34"/>
          <a:srcRect t="4480"/>
          <a:stretch>
            <a:fillRect/>
          </a:stretch>
        </p:blipFill>
        <p:spPr>
          <a:xfrm>
            <a:off x="3389586" y="4011910"/>
            <a:ext cx="685019" cy="716577"/>
          </a:xfrm>
          <a:prstGeom prst="rect">
            <a:avLst/>
          </a:prstGeom>
          <a:ln w="19050">
            <a:solidFill>
              <a:srgbClr val="E6444F"/>
            </a:solidFill>
          </a:ln>
        </p:spPr>
      </p:pic>
      <p:pic>
        <p:nvPicPr>
          <p:cNvPr id="1026" name="Picture 2">
            <a:extLst>
              <a:ext uri="{FF2B5EF4-FFF2-40B4-BE49-F238E27FC236}">
                <a16:creationId xmlns:a16="http://schemas.microsoft.com/office/drawing/2014/main" id="{58586FBE-F9AE-6A74-9D1F-B848C4A1DF74}"/>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b="7657"/>
          <a:stretch>
            <a:fillRect/>
          </a:stretch>
        </p:blipFill>
        <p:spPr bwMode="auto">
          <a:xfrm>
            <a:off x="5760245" y="3980814"/>
            <a:ext cx="706245" cy="677901"/>
          </a:xfrm>
          <a:prstGeom prst="rect">
            <a:avLst/>
          </a:prstGeom>
          <a:ln w="19050">
            <a:solidFill>
              <a:srgbClr val="00457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08682"/>
      </p:ext>
    </p:extLst>
  </p:cSld>
  <p:clrMapOvr>
    <a:masterClrMapping/>
  </p:clrMapOvr>
</p:sld>
</file>

<file path=ppt/theme/theme1.xml><?xml version="1.0" encoding="utf-8"?>
<a:theme xmlns:a="http://schemas.openxmlformats.org/drawingml/2006/main" name="16zu9_Vorlage_mit_Titelbild_deutsch_hellblau">
  <a:themeElements>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clrMap bg1="lt1" tx1="dk1" bg2="lt2" tx2="dk2" accent1="accent1" accent2="accent2" accent3="accent3" accent4="accent4" accent5="accent5" accent6="accent6" hlink="hlink" folHlink="folHlink"/>
    </a:extraClrScheme>
    <a:extraClrScheme>
      <a:clrScheme name="ub-cd-neu-v2-4 2">
        <a:dk1>
          <a:srgbClr val="000000"/>
        </a:dk1>
        <a:lt1>
          <a:srgbClr val="C8D0E2"/>
        </a:lt1>
        <a:dk2>
          <a:srgbClr val="00457D"/>
        </a:dk2>
        <a:lt2>
          <a:srgbClr val="808080"/>
        </a:lt2>
        <a:accent1>
          <a:srgbClr val="5D7FAA"/>
        </a:accent1>
        <a:accent2>
          <a:srgbClr val="FFD300"/>
        </a:accent2>
        <a:accent3>
          <a:srgbClr val="E0E4EE"/>
        </a:accent3>
        <a:accent4>
          <a:srgbClr val="000000"/>
        </a:accent4>
        <a:accent5>
          <a:srgbClr val="B6C0D2"/>
        </a:accent5>
        <a:accent6>
          <a:srgbClr val="E7BF00"/>
        </a:accent6>
        <a:hlink>
          <a:srgbClr val="92A5C5"/>
        </a:hlink>
        <a:folHlink>
          <a:srgbClr val="FFE37D"/>
        </a:folHlink>
      </a:clrScheme>
      <a:clrMap bg1="lt1" tx1="dk1" bg2="lt2" tx2="dk2" accent1="accent1" accent2="accent2" accent3="accent3" accent4="accent4" accent5="accent5" accent6="accent6" hlink="hlink" folHlink="folHlink"/>
    </a:extraClrScheme>
    <a:extraClrScheme>
      <a:clrScheme name="ub-cd-neu-v2-4 3">
        <a:dk1>
          <a:srgbClr val="000000"/>
        </a:dk1>
        <a:lt1>
          <a:srgbClr val="C8D0E2"/>
        </a:lt1>
        <a:dk2>
          <a:srgbClr val="00457D"/>
        </a:dk2>
        <a:lt2>
          <a:srgbClr val="808080"/>
        </a:lt2>
        <a:accent1>
          <a:srgbClr val="5D7FAA"/>
        </a:accent1>
        <a:accent2>
          <a:srgbClr val="E6444F"/>
        </a:accent2>
        <a:accent3>
          <a:srgbClr val="E0E4EE"/>
        </a:accent3>
        <a:accent4>
          <a:srgbClr val="000000"/>
        </a:accent4>
        <a:accent5>
          <a:srgbClr val="B6C0D2"/>
        </a:accent5>
        <a:accent6>
          <a:srgbClr val="D03D47"/>
        </a:accent6>
        <a:hlink>
          <a:srgbClr val="92A5C5"/>
        </a:hlink>
        <a:folHlink>
          <a:srgbClr val="F1998F"/>
        </a:folHlink>
      </a:clrScheme>
      <a:clrMap bg1="lt1" tx1="dk1" bg2="lt2" tx2="dk2" accent1="accent1" accent2="accent2" accent3="accent3" accent4="accent4" accent5="accent5" accent6="accent6" hlink="hlink" folHlink="folHlink"/>
    </a:extraClrScheme>
    <a:extraClrScheme>
      <a:clrScheme name="ub-cd-neu-v2-4 4">
        <a:dk1>
          <a:srgbClr val="000000"/>
        </a:dk1>
        <a:lt1>
          <a:srgbClr val="C8D0E2"/>
        </a:lt1>
        <a:dk2>
          <a:srgbClr val="00457D"/>
        </a:dk2>
        <a:lt2>
          <a:srgbClr val="808080"/>
        </a:lt2>
        <a:accent1>
          <a:srgbClr val="5D7FAA"/>
        </a:accent1>
        <a:accent2>
          <a:srgbClr val="878783"/>
        </a:accent2>
        <a:accent3>
          <a:srgbClr val="E0E4EE"/>
        </a:accent3>
        <a:accent4>
          <a:srgbClr val="000000"/>
        </a:accent4>
        <a:accent5>
          <a:srgbClr val="B6C0D2"/>
        </a:accent5>
        <a:accent6>
          <a:srgbClr val="7A7A76"/>
        </a:accent6>
        <a:hlink>
          <a:srgbClr val="92A5C5"/>
        </a:hlink>
        <a:folHlink>
          <a:srgbClr val="B9BAB7"/>
        </a:folHlink>
      </a:clrScheme>
      <a:clrMap bg1="lt1" tx1="dk1" bg2="lt2" tx2="dk2" accent1="accent1" accent2="accent2" accent3="accent3" accent4="accent4" accent5="accent5" accent6="accent6" hlink="hlink" folHlink="folHlink"/>
    </a:extraClrScheme>
    <a:extraClrScheme>
      <a:clrScheme name="ub-cd-neu-v2-4 5">
        <a:dk1>
          <a:srgbClr val="000000"/>
        </a:dk1>
        <a:lt1>
          <a:srgbClr val="C8D0E2"/>
        </a:lt1>
        <a:dk2>
          <a:srgbClr val="00457D"/>
        </a:dk2>
        <a:lt2>
          <a:srgbClr val="808080"/>
        </a:lt2>
        <a:accent1>
          <a:srgbClr val="5D7FAA"/>
        </a:accent1>
        <a:accent2>
          <a:srgbClr val="00457D"/>
        </a:accent2>
        <a:accent3>
          <a:srgbClr val="E0E4EE"/>
        </a:accent3>
        <a:accent4>
          <a:srgbClr val="000000"/>
        </a:accent4>
        <a:accent5>
          <a:srgbClr val="B6C0D2"/>
        </a:accent5>
        <a:accent6>
          <a:srgbClr val="003E71"/>
        </a:accent6>
        <a:hlink>
          <a:srgbClr val="92A5C5"/>
        </a:hlink>
        <a:folHlink>
          <a:srgbClr val="C8D0E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16zu9_Vorlage_mit_Titelbild_deutsch</Template>
  <TotalTime>120</TotalTime>
  <Words>1676</Words>
  <Application>Microsoft Macintosh PowerPoint</Application>
  <PresentationFormat>On-screen Show (16:9)</PresentationFormat>
  <Paragraphs>356</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Times New Roman</vt:lpstr>
      <vt:lpstr>UB Scala</vt:lpstr>
      <vt:lpstr>UB Scala Sans</vt:lpstr>
      <vt:lpstr>Wingdings</vt:lpstr>
      <vt:lpstr>16zu9_Vorlage_mit_Titelbild_deutsch_hellblau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WIAI: Three Subject Groups (Fachgruppen)</vt:lpstr>
      <vt:lpstr>WIAI: Three Subject Groups</vt:lpstr>
      <vt:lpstr>Information Systems &amp; Applied Computer Sciences</vt:lpstr>
      <vt:lpstr>PowerPoint Presentation</vt:lpstr>
      <vt:lpstr>What does it mean – Studying at a university?</vt:lpstr>
      <vt:lpstr>Studying at a (German) University</vt:lpstr>
      <vt:lpstr>University is different!  (compared to learning @school)</vt:lpstr>
      <vt:lpstr>Teaching Concepts</vt:lpstr>
      <vt:lpstr>PowerPoint Presentation</vt:lpstr>
      <vt:lpstr>PowerPoint Presentation</vt:lpstr>
      <vt:lpstr>PowerPoint Presentation</vt:lpstr>
      <vt:lpstr>Your Contact Points: The Service Desk</vt:lpstr>
      <vt:lpstr>Your Contact Points</vt:lpstr>
      <vt:lpstr>Your Contact Points</vt:lpstr>
      <vt:lpstr>PowerPoint Presentation</vt:lpstr>
      <vt:lpstr>PowerPoint Presentation</vt:lpstr>
    </vt:vector>
  </TitlesOfParts>
  <Company>Uni-Bamberg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WIAI – Fakultät Wirtschaftsinformatik und Angewandte Informatik</dc:title>
  <dc:creator>Ann-Christin Wegner</dc:creator>
  <cp:lastModifiedBy>Herrmann, Dominik</cp:lastModifiedBy>
  <cp:revision>342</cp:revision>
  <cp:lastPrinted>2026-04-07T03:51:02Z</cp:lastPrinted>
  <dcterms:created xsi:type="dcterms:W3CDTF">2021-08-03T09:38:30Z</dcterms:created>
  <dcterms:modified xsi:type="dcterms:W3CDTF">2026-04-07T06:28:24Z</dcterms:modified>
</cp:coreProperties>
</file>