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9" r:id="rId2"/>
  </p:sldMasterIdLst>
  <p:notesMasterIdLst>
    <p:notesMasterId r:id="rId10"/>
  </p:notesMasterIdLst>
  <p:sldIdLst>
    <p:sldId id="441" r:id="rId3"/>
    <p:sldId id="467" r:id="rId4"/>
    <p:sldId id="390" r:id="rId5"/>
    <p:sldId id="369" r:id="rId6"/>
    <p:sldId id="470" r:id="rId7"/>
    <p:sldId id="461" r:id="rId8"/>
    <p:sldId id="469" r:id="rId9"/>
  </p:sldIdLst>
  <p:sldSz cx="9144000" cy="5143500" type="screen16x9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170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A115F4E-8F5C-FEEF-8A85-9E5A6397D896}" name="Hartmann, Romy" initials="HR" userId="S::romy.hartmann@uni-bamberg.de::a2da0696-9abe-4cf0-a08b-65eb46f30ded" providerId="AD"/>
  <p188:author id="{EE474894-F4A5-75BF-E667-B8258E67596E}" name="Nina Sabo" initials="NS" userId="dd20f0e754f4f244" providerId="Windows Live"/>
  <p188:author id="{62C6C7B0-B27C-3F96-9DBE-AA63D079F832}" name="Oehlhorn, Caroline" initials="OC" userId="S::caroline.oehlhorn@uni-bamberg.de::edf36f31-1e38-4d6f-b6ac-53a395d5025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-Christin Wegner" initials="AW" lastIdx="1" clrIdx="0">
    <p:extLst>
      <p:ext uri="{19B8F6BF-5375-455C-9EA6-DF929625EA0E}">
        <p15:presenceInfo xmlns:p15="http://schemas.microsoft.com/office/powerpoint/2012/main" userId="S-1-5-21-1606980848-583907252-725345543-2967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7D"/>
    <a:srgbClr val="FFFFFF"/>
    <a:srgbClr val="99B5CB"/>
    <a:srgbClr val="6690B1"/>
    <a:srgbClr val="EDF2F6"/>
    <a:srgbClr val="CCDAE5"/>
    <a:srgbClr val="DBE5ED"/>
    <a:srgbClr val="336A97"/>
    <a:srgbClr val="EB6972"/>
    <a:srgbClr val="F08F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20" autoAdjust="0"/>
    <p:restoredTop sz="90581" autoAdjust="0"/>
  </p:normalViewPr>
  <p:slideViewPr>
    <p:cSldViewPr>
      <p:cViewPr varScale="1">
        <p:scale>
          <a:sx n="145" d="100"/>
          <a:sy n="145" d="100"/>
        </p:scale>
        <p:origin x="1234" y="96"/>
      </p:cViewPr>
      <p:guideLst>
        <p:guide orient="horz" pos="1620"/>
        <p:guide pos="17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35DB6B2B-AFB0-493A-9913-2CB1504B2D0B}" type="datetimeFigureOut">
              <a:rPr lang="de-DE"/>
              <a:pPr>
                <a:defRPr/>
              </a:pPr>
              <a:t>30.03.2026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56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74A7751-1ECA-4014-8C04-E7286ABC6F7F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/>
          </a:p>
        </p:txBody>
      </p:sp>
      <p:sp>
        <p:nvSpPr>
          <p:cNvPr id="512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A2AA5D-0D0A-4B71-A8AB-2B8149A97B71}" type="slidenum">
              <a:rPr lang="de-DE" altLang="de-DE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de-DE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927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A045B-9827-79A3-E8D8-04ACF385E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615B80-2E0E-A144-75A9-D9DDD4FD2C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276F0E-B6B3-8010-B9B6-17454DF095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GB" sz="2200" b="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4AECD1-72C5-C5A7-659E-59E2786442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A7751-1ECA-4014-8C04-E7286ABC6F7F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19753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A7751-1ECA-4014-8C04-E7286ABC6F7F}" type="slidenum">
              <a:rPr lang="de-DE" altLang="de-DE" smtClean="0"/>
              <a:pPr/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75819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88B9C-EE0F-BC6B-AA23-14AE68FF2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50F1DDC-BB7A-F903-2A2D-FA3DEF1208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57E2F6E-1260-4FE8-7744-03202023A5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C924857-484D-B9C6-A316-A11D46B671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A7751-1ECA-4014-8C04-E7286ABC6F7F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9379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GB" sz="22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A7751-1ECA-4014-8C04-E7286ABC6F7F}" type="slidenum">
              <a:rPr lang="de-DE" altLang="de-DE" smtClean="0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29905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48431-C70C-D596-9F3D-41DA7C8C6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061529C-F91F-9139-F251-269977BCF2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34378FE-A698-7E22-F2E5-BDEDA301C9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BE29A2-47E9-B690-FE3C-76F2F28A1E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A7751-1ECA-4014-8C04-E7286ABC6F7F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48560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44760" y="261427"/>
            <a:ext cx="7467600" cy="85725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344760" y="1200839"/>
            <a:ext cx="3657600" cy="281107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Inhaltsplatzhalter 3"/>
          <p:cNvSpPr>
            <a:spLocks noGrp="1"/>
          </p:cNvSpPr>
          <p:nvPr>
            <p:ph sz="half" idx="2"/>
          </p:nvPr>
        </p:nvSpPr>
        <p:spPr>
          <a:xfrm>
            <a:off x="4154760" y="1200839"/>
            <a:ext cx="3657600" cy="281107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Rectangle 23">
            <a:extLst>
              <a:ext uri="{FF2B5EF4-FFF2-40B4-BE49-F238E27FC236}">
                <a16:creationId xmlns:a16="http://schemas.microsoft.com/office/drawing/2014/main" id="{6D923016-86A5-9573-278D-C54345547C3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1520" y="4776788"/>
            <a:ext cx="3312368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407A"/>
                </a:solidFill>
                <a:effectLst/>
                <a:uLnTx/>
                <a:uFillTx/>
                <a:latin typeface="UB Scala Sans"/>
                <a:ea typeface="+mn-ea"/>
                <a:cs typeface="UB Scala Sans"/>
              </a:rPr>
              <a:t>© 2023 Prof. Dr. Daniel </a:t>
            </a:r>
            <a:r>
              <a:rPr kumimoji="0" 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407A"/>
                </a:solidFill>
                <a:effectLst/>
                <a:uLnTx/>
                <a:uFillTx/>
                <a:latin typeface="UB Scala Sans"/>
                <a:ea typeface="+mn-ea"/>
                <a:cs typeface="UB Scala Sans"/>
              </a:rPr>
              <a:t>Beimborn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407A"/>
                </a:solidFill>
                <a:effectLst/>
                <a:uLnTx/>
                <a:uFillTx/>
                <a:latin typeface="UB Scala Sans"/>
                <a:ea typeface="+mn-ea"/>
                <a:cs typeface="UB Scala Sans"/>
              </a:rPr>
              <a:t>,  Prof. Dr. Andreas Henrich</a:t>
            </a:r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id="{AA968BE0-80B7-DEF1-D496-A18F392CAC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700263" y="4776788"/>
            <a:ext cx="3024336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407A"/>
                </a:solidFill>
                <a:effectLst/>
                <a:uLnTx/>
                <a:uFillTx/>
                <a:latin typeface="UB Scala Sans"/>
                <a:ea typeface="+mn-ea"/>
                <a:cs typeface="UB Scala Sans"/>
              </a:rPr>
              <a:t>EET – Welcome</a:t>
            </a:r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78276AAE-AD57-6F2E-B88D-A1E446CCB068}"/>
              </a:ext>
            </a:extLst>
          </p:cNvPr>
          <p:cNvGrpSpPr/>
          <p:nvPr userDrawn="1"/>
        </p:nvGrpSpPr>
        <p:grpSpPr>
          <a:xfrm>
            <a:off x="-5725144" y="-3"/>
            <a:ext cx="5664184" cy="5884121"/>
            <a:chOff x="-13737602" y="-3"/>
            <a:chExt cx="13676642" cy="22914052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39F114AD-3C00-DC93-AB96-8AA7D312198F}"/>
                </a:ext>
              </a:extLst>
            </p:cNvPr>
            <p:cNvSpPr/>
            <p:nvPr userDrawn="1"/>
          </p:nvSpPr>
          <p:spPr>
            <a:xfrm>
              <a:off x="-2692453" y="-3"/>
              <a:ext cx="2631493" cy="2858195"/>
            </a:xfrm>
            <a:prstGeom prst="rect">
              <a:avLst/>
            </a:prstGeom>
            <a:solidFill>
              <a:srgbClr val="00457D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#00457d</a:t>
              </a: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71F213B6-A5AF-13B1-C998-671B8004749D}"/>
                </a:ext>
              </a:extLst>
            </p:cNvPr>
            <p:cNvSpPr/>
            <p:nvPr userDrawn="1"/>
          </p:nvSpPr>
          <p:spPr>
            <a:xfrm>
              <a:off x="-2692453" y="3225459"/>
              <a:ext cx="2631493" cy="2858195"/>
            </a:xfrm>
            <a:prstGeom prst="rect">
              <a:avLst/>
            </a:prstGeom>
            <a:solidFill>
              <a:srgbClr val="FFD3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#ffd300</a:t>
              </a: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34C84E7A-AA8E-79AE-595A-CD28D4F634B6}"/>
                </a:ext>
              </a:extLst>
            </p:cNvPr>
            <p:cNvSpPr/>
            <p:nvPr userDrawn="1"/>
          </p:nvSpPr>
          <p:spPr>
            <a:xfrm>
              <a:off x="-2692453" y="6685292"/>
              <a:ext cx="2631493" cy="2858195"/>
            </a:xfrm>
            <a:prstGeom prst="rect">
              <a:avLst/>
            </a:prstGeom>
            <a:solidFill>
              <a:srgbClr val="E6444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#e6444f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8488E369-7987-82A8-FDD8-15DE15984382}"/>
                </a:ext>
              </a:extLst>
            </p:cNvPr>
            <p:cNvSpPr/>
            <p:nvPr userDrawn="1"/>
          </p:nvSpPr>
          <p:spPr>
            <a:xfrm>
              <a:off x="-2692457" y="9910754"/>
              <a:ext cx="2631493" cy="2858195"/>
            </a:xfrm>
            <a:prstGeom prst="rect">
              <a:avLst/>
            </a:prstGeom>
            <a:solidFill>
              <a:srgbClr val="97BF0D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#97bf0d</a:t>
              </a: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C0EBC0CC-52CA-8C2A-C055-91EC2215B607}"/>
                </a:ext>
              </a:extLst>
            </p:cNvPr>
            <p:cNvSpPr/>
            <p:nvPr userDrawn="1"/>
          </p:nvSpPr>
          <p:spPr>
            <a:xfrm>
              <a:off x="-2692457" y="13370564"/>
              <a:ext cx="2631493" cy="2858195"/>
            </a:xfrm>
            <a:prstGeom prst="rect">
              <a:avLst/>
            </a:prstGeom>
            <a:solidFill>
              <a:srgbClr val="878783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#878783</a:t>
              </a: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74140004-CA68-3720-453B-3C0CB47A168A}"/>
                </a:ext>
              </a:extLst>
            </p:cNvPr>
            <p:cNvSpPr/>
            <p:nvPr userDrawn="1"/>
          </p:nvSpPr>
          <p:spPr>
            <a:xfrm>
              <a:off x="-5453733" y="-3"/>
              <a:ext cx="2631493" cy="2858195"/>
            </a:xfrm>
            <a:prstGeom prst="rect">
              <a:avLst/>
            </a:prstGeom>
            <a:solidFill>
              <a:srgbClr val="336A97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#336a97</a:t>
              </a:r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D8FE8F7D-2C26-1A6C-02B2-4530443F4694}"/>
                </a:ext>
              </a:extLst>
            </p:cNvPr>
            <p:cNvSpPr/>
            <p:nvPr userDrawn="1"/>
          </p:nvSpPr>
          <p:spPr>
            <a:xfrm>
              <a:off x="-5453733" y="3225459"/>
              <a:ext cx="2631493" cy="2858195"/>
            </a:xfrm>
            <a:prstGeom prst="rect">
              <a:avLst/>
            </a:prstGeom>
            <a:solidFill>
              <a:srgbClr val="FFDC33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#ffdc33</a:t>
              </a: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FE4F1879-E863-B1A4-D426-A27060C234EB}"/>
                </a:ext>
              </a:extLst>
            </p:cNvPr>
            <p:cNvSpPr/>
            <p:nvPr userDrawn="1"/>
          </p:nvSpPr>
          <p:spPr>
            <a:xfrm>
              <a:off x="-5453733" y="6685292"/>
              <a:ext cx="2631493" cy="2858195"/>
            </a:xfrm>
            <a:prstGeom prst="rect">
              <a:avLst/>
            </a:prstGeom>
            <a:solidFill>
              <a:srgbClr val="EB6972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#eb6972</a:t>
              </a:r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0F60A2D9-4B76-D9BA-4D8D-0C2F1FDE90B5}"/>
                </a:ext>
              </a:extLst>
            </p:cNvPr>
            <p:cNvSpPr/>
            <p:nvPr userDrawn="1"/>
          </p:nvSpPr>
          <p:spPr>
            <a:xfrm>
              <a:off x="-5453737" y="9910754"/>
              <a:ext cx="2631493" cy="2858195"/>
            </a:xfrm>
            <a:prstGeom prst="rect">
              <a:avLst/>
            </a:prstGeom>
            <a:solidFill>
              <a:srgbClr val="ACCC3D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#accc3d</a:t>
              </a:r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51F267CA-B82A-63E4-F6A9-200FF7D0EA6E}"/>
                </a:ext>
              </a:extLst>
            </p:cNvPr>
            <p:cNvSpPr/>
            <p:nvPr userDrawn="1"/>
          </p:nvSpPr>
          <p:spPr>
            <a:xfrm>
              <a:off x="-5453737" y="13370564"/>
              <a:ext cx="2631493" cy="2858195"/>
            </a:xfrm>
            <a:prstGeom prst="rect">
              <a:avLst/>
            </a:prstGeom>
            <a:solidFill>
              <a:srgbClr val="9F9F9C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#9f9f9c</a:t>
              </a:r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3EE6E4F5-64F9-99DB-AE26-C82774C65A71}"/>
                </a:ext>
              </a:extLst>
            </p:cNvPr>
            <p:cNvSpPr/>
            <p:nvPr userDrawn="1"/>
          </p:nvSpPr>
          <p:spPr>
            <a:xfrm>
              <a:off x="-8215013" y="-3"/>
              <a:ext cx="2631493" cy="2858195"/>
            </a:xfrm>
            <a:prstGeom prst="rect">
              <a:avLst/>
            </a:prstGeom>
            <a:solidFill>
              <a:srgbClr val="6690B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#6690b1</a:t>
              </a:r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0DD98615-4A10-45E4-AE16-FF6DB9D4EBF1}"/>
                </a:ext>
              </a:extLst>
            </p:cNvPr>
            <p:cNvSpPr/>
            <p:nvPr userDrawn="1"/>
          </p:nvSpPr>
          <p:spPr>
            <a:xfrm>
              <a:off x="-10976293" y="-3"/>
              <a:ext cx="2631493" cy="2858195"/>
            </a:xfrm>
            <a:prstGeom prst="rect">
              <a:avLst/>
            </a:prstGeom>
            <a:solidFill>
              <a:srgbClr val="99B5CB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#99b5cb</a:t>
              </a:r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3F28E766-4629-CFFF-AAFF-8024B018D96D}"/>
                </a:ext>
              </a:extLst>
            </p:cNvPr>
            <p:cNvSpPr/>
            <p:nvPr userDrawn="1"/>
          </p:nvSpPr>
          <p:spPr>
            <a:xfrm>
              <a:off x="-13737574" y="-3"/>
              <a:ext cx="2631493" cy="2858195"/>
            </a:xfrm>
            <a:prstGeom prst="rect">
              <a:avLst/>
            </a:prstGeom>
            <a:solidFill>
              <a:srgbClr val="CCDAE5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#ccdae5</a:t>
              </a:r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813B16CD-12D2-317B-C2B6-8480F901BB78}"/>
                </a:ext>
              </a:extLst>
            </p:cNvPr>
            <p:cNvSpPr/>
            <p:nvPr userDrawn="1"/>
          </p:nvSpPr>
          <p:spPr>
            <a:xfrm>
              <a:off x="-8215017" y="3225459"/>
              <a:ext cx="2631493" cy="2858195"/>
            </a:xfrm>
            <a:prstGeom prst="rect">
              <a:avLst/>
            </a:prstGeom>
            <a:solidFill>
              <a:srgbClr val="FFE56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#ffe566</a:t>
              </a:r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12AB7D23-E618-CE4B-6DE5-7317F20767C6}"/>
                </a:ext>
              </a:extLst>
            </p:cNvPr>
            <p:cNvSpPr/>
            <p:nvPr userDrawn="1"/>
          </p:nvSpPr>
          <p:spPr>
            <a:xfrm>
              <a:off x="-10976301" y="3225459"/>
              <a:ext cx="2631493" cy="2858195"/>
            </a:xfrm>
            <a:prstGeom prst="rect">
              <a:avLst/>
            </a:prstGeom>
            <a:solidFill>
              <a:srgbClr val="FFED99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#ffed99</a:t>
              </a:r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FC3D381F-21C1-D9C8-8DFA-FEB6F5321805}"/>
                </a:ext>
              </a:extLst>
            </p:cNvPr>
            <p:cNvSpPr/>
            <p:nvPr userDrawn="1"/>
          </p:nvSpPr>
          <p:spPr>
            <a:xfrm>
              <a:off x="-13737586" y="3225459"/>
              <a:ext cx="2631493" cy="2858195"/>
            </a:xfrm>
            <a:prstGeom prst="rect">
              <a:avLst/>
            </a:prstGeom>
            <a:solidFill>
              <a:srgbClr val="FFF6CC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#fff6cc</a:t>
              </a:r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0E92CD52-C5F9-1721-8763-FCAA0F57775C}"/>
                </a:ext>
              </a:extLst>
            </p:cNvPr>
            <p:cNvSpPr/>
            <p:nvPr userDrawn="1"/>
          </p:nvSpPr>
          <p:spPr>
            <a:xfrm>
              <a:off x="-8215021" y="6685292"/>
              <a:ext cx="2631493" cy="2858195"/>
            </a:xfrm>
            <a:prstGeom prst="rect">
              <a:avLst/>
            </a:prstGeom>
            <a:solidFill>
              <a:srgbClr val="F08F95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#f08f95</a:t>
              </a:r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AF027F1D-79EA-62D2-CA2F-B5A701958E40}"/>
                </a:ext>
              </a:extLst>
            </p:cNvPr>
            <p:cNvSpPr/>
            <p:nvPr userDrawn="1"/>
          </p:nvSpPr>
          <p:spPr>
            <a:xfrm>
              <a:off x="-10976310" y="6685292"/>
              <a:ext cx="2631493" cy="2858195"/>
            </a:xfrm>
            <a:prstGeom prst="rect">
              <a:avLst/>
            </a:prstGeom>
            <a:solidFill>
              <a:srgbClr val="F5B4B8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#f5b4b8</a:t>
              </a:r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64560330-73D4-F4F4-17AD-6B15722017FF}"/>
                </a:ext>
              </a:extLst>
            </p:cNvPr>
            <p:cNvSpPr/>
            <p:nvPr userDrawn="1"/>
          </p:nvSpPr>
          <p:spPr>
            <a:xfrm>
              <a:off x="-13737598" y="6685292"/>
              <a:ext cx="2631493" cy="2858195"/>
            </a:xfrm>
            <a:prstGeom prst="rect">
              <a:avLst/>
            </a:prstGeom>
            <a:solidFill>
              <a:srgbClr val="FADADC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#fadadc</a:t>
              </a:r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7E93BD6F-916F-CCC1-827C-7E9AB194D4CA}"/>
                </a:ext>
              </a:extLst>
            </p:cNvPr>
            <p:cNvSpPr/>
            <p:nvPr userDrawn="1"/>
          </p:nvSpPr>
          <p:spPr>
            <a:xfrm>
              <a:off x="-8215021" y="9910754"/>
              <a:ext cx="2631493" cy="2858195"/>
            </a:xfrm>
            <a:prstGeom prst="rect">
              <a:avLst/>
            </a:prstGeom>
            <a:solidFill>
              <a:srgbClr val="C1D86E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#c1d86e</a:t>
              </a:r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73683D78-D2E7-FF10-60A7-732410FFD887}"/>
                </a:ext>
              </a:extLst>
            </p:cNvPr>
            <p:cNvSpPr/>
            <p:nvPr userDrawn="1"/>
          </p:nvSpPr>
          <p:spPr>
            <a:xfrm>
              <a:off x="-10976306" y="9910754"/>
              <a:ext cx="2631493" cy="2858195"/>
            </a:xfrm>
            <a:prstGeom prst="rect">
              <a:avLst/>
            </a:prstGeom>
            <a:solidFill>
              <a:srgbClr val="D5E59E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#d5e59e</a:t>
              </a:r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C05ACE1C-696F-0741-51E2-40C5FF8974B1}"/>
                </a:ext>
              </a:extLst>
            </p:cNvPr>
            <p:cNvSpPr/>
            <p:nvPr userDrawn="1"/>
          </p:nvSpPr>
          <p:spPr>
            <a:xfrm>
              <a:off x="-13737590" y="9910754"/>
              <a:ext cx="2631493" cy="2858195"/>
            </a:xfrm>
            <a:prstGeom prst="rect">
              <a:avLst/>
            </a:prstGeom>
            <a:solidFill>
              <a:srgbClr val="EAF2C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#eaf2cf</a:t>
              </a:r>
            </a:p>
          </p:txBody>
        </p:sp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74E0D67F-1AD4-BF5E-4B08-78EE36A89208}"/>
                </a:ext>
              </a:extLst>
            </p:cNvPr>
            <p:cNvSpPr/>
            <p:nvPr userDrawn="1"/>
          </p:nvSpPr>
          <p:spPr>
            <a:xfrm>
              <a:off x="-8215025" y="13370564"/>
              <a:ext cx="2631493" cy="2858195"/>
            </a:xfrm>
            <a:prstGeom prst="rect">
              <a:avLst/>
            </a:prstGeom>
            <a:solidFill>
              <a:srgbClr val="B7B7B5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#b7b7b5</a:t>
              </a:r>
            </a:p>
          </p:txBody>
        </p:sp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55798159-E4A4-2EB0-5F82-7904867BCC55}"/>
                </a:ext>
              </a:extLst>
            </p:cNvPr>
            <p:cNvSpPr/>
            <p:nvPr userDrawn="1"/>
          </p:nvSpPr>
          <p:spPr>
            <a:xfrm>
              <a:off x="-10976314" y="13370564"/>
              <a:ext cx="2631493" cy="2858195"/>
            </a:xfrm>
            <a:prstGeom prst="rect">
              <a:avLst/>
            </a:prstGeom>
            <a:solidFill>
              <a:srgbClr val="CFCFCE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#cfcfce</a:t>
              </a:r>
            </a:p>
          </p:txBody>
        </p:sp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EBD07C37-F5DF-E925-17C6-36ED0568FEFB}"/>
                </a:ext>
              </a:extLst>
            </p:cNvPr>
            <p:cNvSpPr/>
            <p:nvPr userDrawn="1"/>
          </p:nvSpPr>
          <p:spPr>
            <a:xfrm>
              <a:off x="-13737602" y="13370564"/>
              <a:ext cx="2631493" cy="2858195"/>
            </a:xfrm>
            <a:prstGeom prst="rect">
              <a:avLst/>
            </a:prstGeom>
            <a:solidFill>
              <a:srgbClr val="E7E7E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#e7e7e6</a:t>
              </a:r>
            </a:p>
          </p:txBody>
        </p:sp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A3ECF040-1963-679D-E86F-8CB2F2AB5D4C}"/>
                </a:ext>
              </a:extLst>
            </p:cNvPr>
            <p:cNvSpPr/>
            <p:nvPr userDrawn="1"/>
          </p:nvSpPr>
          <p:spPr>
            <a:xfrm>
              <a:off x="-2697438" y="16713214"/>
              <a:ext cx="2631493" cy="285819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>
                  <a:solidFill>
                    <a:sysClr val="windowText" lastClr="000000"/>
                  </a:solidFill>
                </a:rPr>
                <a:t>#FFFFFF</a:t>
              </a:r>
            </a:p>
          </p:txBody>
        </p:sp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7DB16DD8-0110-EBD0-932A-3916F42C0FA3}"/>
                </a:ext>
              </a:extLst>
            </p:cNvPr>
            <p:cNvSpPr/>
            <p:nvPr userDrawn="1"/>
          </p:nvSpPr>
          <p:spPr>
            <a:xfrm>
              <a:off x="-2697438" y="20055854"/>
              <a:ext cx="2631493" cy="2858195"/>
            </a:xfrm>
            <a:prstGeom prst="rect">
              <a:avLst/>
            </a:prstGeom>
            <a:solidFill>
              <a:srgbClr val="00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>
                  <a:solidFill>
                    <a:schemeClr val="bg1"/>
                  </a:solidFill>
                </a:rPr>
                <a:t>#000000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479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267494"/>
            <a:ext cx="7560840" cy="1102519"/>
          </a:xfrm>
          <a:noFill/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536" y="1584325"/>
            <a:ext cx="6400800" cy="131445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2703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7467600" cy="85725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395536" y="1353344"/>
            <a:ext cx="7467600" cy="266463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Rectangle 23">
            <a:extLst>
              <a:ext uri="{FF2B5EF4-FFF2-40B4-BE49-F238E27FC236}">
                <a16:creationId xmlns:a16="http://schemas.microsoft.com/office/drawing/2014/main" id="{E35E8736-823C-302B-548C-89D43F42111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1520" y="4776788"/>
            <a:ext cx="324036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407A"/>
                </a:solidFill>
                <a:effectLst/>
                <a:uLnTx/>
                <a:uFillTx/>
                <a:latin typeface="UB Scala Sans"/>
                <a:ea typeface="+mn-ea"/>
                <a:cs typeface="UB Scala Sans"/>
              </a:rPr>
              <a:t>© 2024 Prof. Dr. Daniel </a:t>
            </a:r>
            <a:r>
              <a:rPr kumimoji="0" 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407A"/>
                </a:solidFill>
                <a:effectLst/>
                <a:uLnTx/>
                <a:uFillTx/>
                <a:latin typeface="UB Scala Sans"/>
                <a:ea typeface="+mn-ea"/>
                <a:cs typeface="UB Scala Sans"/>
              </a:rPr>
              <a:t>Beimborn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407A"/>
                </a:solidFill>
                <a:effectLst/>
                <a:uLnTx/>
                <a:uFillTx/>
                <a:latin typeface="UB Scala Sans"/>
                <a:ea typeface="+mn-ea"/>
                <a:cs typeface="UB Scala Sans"/>
              </a:rPr>
              <a:t>,  Prof. Dr. Andreas Henrich</a:t>
            </a:r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id="{B0F5F2B7-5A75-490E-552F-A72C5E9D9C3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700263" y="4776788"/>
            <a:ext cx="3024336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407A"/>
                </a:solidFill>
                <a:effectLst/>
                <a:uLnTx/>
                <a:uFillTx/>
                <a:latin typeface="UB Scala Sans"/>
                <a:ea typeface="+mn-ea"/>
                <a:cs typeface="UB Scala Sans"/>
              </a:rPr>
              <a:t>EET – Welcome</a:t>
            </a:r>
          </a:p>
        </p:txBody>
      </p:sp>
    </p:spTree>
    <p:extLst>
      <p:ext uri="{BB962C8B-B14F-4D97-AF65-F5344CB8AC3E}">
        <p14:creationId xmlns:p14="http://schemas.microsoft.com/office/powerpoint/2010/main" val="2956533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44760" y="261427"/>
            <a:ext cx="7467600" cy="85725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344760" y="1200839"/>
            <a:ext cx="3657600" cy="281107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Inhaltsplatzhalter 3"/>
          <p:cNvSpPr>
            <a:spLocks noGrp="1"/>
          </p:cNvSpPr>
          <p:nvPr>
            <p:ph sz="half" idx="2"/>
          </p:nvPr>
        </p:nvSpPr>
        <p:spPr>
          <a:xfrm>
            <a:off x="4154760" y="1200839"/>
            <a:ext cx="3657600" cy="281107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Rectangle 23">
            <a:extLst>
              <a:ext uri="{FF2B5EF4-FFF2-40B4-BE49-F238E27FC236}">
                <a16:creationId xmlns:a16="http://schemas.microsoft.com/office/drawing/2014/main" id="{6D923016-86A5-9573-278D-C54345547C3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1520" y="4776788"/>
            <a:ext cx="3312368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407A"/>
                </a:solidFill>
                <a:effectLst/>
                <a:uLnTx/>
                <a:uFillTx/>
                <a:latin typeface="UB Scala Sans"/>
                <a:ea typeface="+mn-ea"/>
                <a:cs typeface="UB Scala Sans"/>
              </a:rPr>
              <a:t>© 2023 Prof. Dr. Daniel </a:t>
            </a:r>
            <a:r>
              <a:rPr kumimoji="0" 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407A"/>
                </a:solidFill>
                <a:effectLst/>
                <a:uLnTx/>
                <a:uFillTx/>
                <a:latin typeface="UB Scala Sans"/>
                <a:ea typeface="+mn-ea"/>
                <a:cs typeface="UB Scala Sans"/>
              </a:rPr>
              <a:t>Beimborn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407A"/>
                </a:solidFill>
                <a:effectLst/>
                <a:uLnTx/>
                <a:uFillTx/>
                <a:latin typeface="UB Scala Sans"/>
                <a:ea typeface="+mn-ea"/>
                <a:cs typeface="UB Scala Sans"/>
              </a:rPr>
              <a:t>,  Prof. Dr. Andreas Henrich</a:t>
            </a:r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id="{AA968BE0-80B7-DEF1-D496-A18F392CAC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700263" y="4776788"/>
            <a:ext cx="3024336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407A"/>
                </a:solidFill>
                <a:effectLst/>
                <a:uLnTx/>
                <a:uFillTx/>
                <a:latin typeface="UB Scala Sans"/>
                <a:ea typeface="+mn-ea"/>
                <a:cs typeface="UB Scala Sans"/>
              </a:rPr>
              <a:t>EET – Welcome</a:t>
            </a:r>
          </a:p>
        </p:txBody>
      </p:sp>
    </p:spTree>
    <p:extLst>
      <p:ext uri="{BB962C8B-B14F-4D97-AF65-F5344CB8AC3E}">
        <p14:creationId xmlns:p14="http://schemas.microsoft.com/office/powerpoint/2010/main" val="3068148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4847" y="195486"/>
            <a:ext cx="7653537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374847" y="1140842"/>
            <a:ext cx="376510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half" idx="2"/>
          </p:nvPr>
        </p:nvSpPr>
        <p:spPr>
          <a:xfrm>
            <a:off x="374847" y="1620664"/>
            <a:ext cx="3765105" cy="249437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283969" y="1140842"/>
            <a:ext cx="3744416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Inhaltsplatzhalter 5"/>
          <p:cNvSpPr>
            <a:spLocks noGrp="1"/>
          </p:cNvSpPr>
          <p:nvPr>
            <p:ph sz="quarter" idx="4"/>
          </p:nvPr>
        </p:nvSpPr>
        <p:spPr>
          <a:xfrm>
            <a:off x="4283969" y="1620664"/>
            <a:ext cx="3744416" cy="249437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Rectangle 23">
            <a:extLst>
              <a:ext uri="{FF2B5EF4-FFF2-40B4-BE49-F238E27FC236}">
                <a16:creationId xmlns:a16="http://schemas.microsoft.com/office/drawing/2014/main" id="{9B4DCB1F-F6E3-AEA8-0F09-6076871FC74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1520" y="4776788"/>
            <a:ext cx="3024336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407A"/>
                </a:solidFill>
                <a:effectLst/>
                <a:uLnTx/>
                <a:uFillTx/>
                <a:latin typeface="UB Scala Sans"/>
                <a:ea typeface="+mn-ea"/>
                <a:cs typeface="UB Scala Sans"/>
              </a:rPr>
              <a:t>© 2023 Prof. Dr. Daniel </a:t>
            </a:r>
            <a:r>
              <a:rPr kumimoji="0" 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407A"/>
                </a:solidFill>
                <a:effectLst/>
                <a:uLnTx/>
                <a:uFillTx/>
                <a:latin typeface="UB Scala Sans"/>
                <a:ea typeface="+mn-ea"/>
                <a:cs typeface="UB Scala Sans"/>
              </a:rPr>
              <a:t>Beimborn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407A"/>
                </a:solidFill>
                <a:effectLst/>
                <a:uLnTx/>
                <a:uFillTx/>
                <a:latin typeface="UB Scala Sans"/>
                <a:ea typeface="+mn-ea"/>
                <a:cs typeface="UB Scala Sans"/>
              </a:rPr>
              <a:t>,  Prof. Dr. Guido Wirtz</a:t>
            </a:r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id="{74F7839F-57B4-AEA6-EB17-82D0EA38CAE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700263" y="4776788"/>
            <a:ext cx="3024336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407A"/>
                </a:solidFill>
                <a:effectLst/>
                <a:uLnTx/>
                <a:uFillTx/>
                <a:latin typeface="UB Scala Sans"/>
                <a:ea typeface="+mn-ea"/>
                <a:cs typeface="UB Scala Sans"/>
              </a:rPr>
              <a:t>EET – Welcome</a:t>
            </a:r>
          </a:p>
        </p:txBody>
      </p:sp>
    </p:spTree>
    <p:extLst>
      <p:ext uri="{BB962C8B-B14F-4D97-AF65-F5344CB8AC3E}">
        <p14:creationId xmlns:p14="http://schemas.microsoft.com/office/powerpoint/2010/main" val="3951302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7344816" cy="85725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id="{209ABA7F-E8BA-33A9-ECE0-22F6F4B5C4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1520" y="4776788"/>
            <a:ext cx="3024336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407A"/>
                </a:solidFill>
                <a:effectLst/>
                <a:uLnTx/>
                <a:uFillTx/>
                <a:latin typeface="UB Scala Sans"/>
                <a:ea typeface="+mn-ea"/>
                <a:cs typeface="UB Scala Sans"/>
              </a:rPr>
              <a:t>© 2023 Prof. Dr. Daniel </a:t>
            </a:r>
            <a:r>
              <a:rPr kumimoji="0" 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407A"/>
                </a:solidFill>
                <a:effectLst/>
                <a:uLnTx/>
                <a:uFillTx/>
                <a:latin typeface="UB Scala Sans"/>
                <a:ea typeface="+mn-ea"/>
                <a:cs typeface="UB Scala Sans"/>
              </a:rPr>
              <a:t>Beimborn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407A"/>
                </a:solidFill>
                <a:effectLst/>
                <a:uLnTx/>
                <a:uFillTx/>
                <a:latin typeface="UB Scala Sans"/>
                <a:ea typeface="+mn-ea"/>
                <a:cs typeface="UB Scala Sans"/>
              </a:rPr>
              <a:t>,  Prof. Dr. Guido Wirtz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9BFED7E8-3BBA-94A0-45FB-CB0991CE2D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700263" y="4776788"/>
            <a:ext cx="3024336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407A"/>
                </a:solidFill>
                <a:effectLst/>
                <a:uLnTx/>
                <a:uFillTx/>
                <a:latin typeface="UB Scala Sans"/>
                <a:ea typeface="+mn-ea"/>
                <a:cs typeface="UB Scala Sans"/>
              </a:rPr>
              <a:t>EET – Welcome</a:t>
            </a:r>
          </a:p>
        </p:txBody>
      </p:sp>
    </p:spTree>
    <p:extLst>
      <p:ext uri="{BB962C8B-B14F-4D97-AF65-F5344CB8AC3E}">
        <p14:creationId xmlns:p14="http://schemas.microsoft.com/office/powerpoint/2010/main" val="3266065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843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1" y="339502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3575050" y="335133"/>
            <a:ext cx="4381326" cy="403681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275606"/>
            <a:ext cx="3008313" cy="308966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902334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39502"/>
            <a:ext cx="7344816" cy="85725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95536" y="1347291"/>
            <a:ext cx="7467600" cy="266461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4022922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23528" y="3199234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Bildplatzhalter 2"/>
          <p:cNvSpPr>
            <a:spLocks noGrp="1"/>
          </p:cNvSpPr>
          <p:nvPr>
            <p:ph type="pic" idx="1"/>
          </p:nvPr>
        </p:nvSpPr>
        <p:spPr>
          <a:xfrm>
            <a:off x="323528" y="339502"/>
            <a:ext cx="5486400" cy="2688443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/>
          </p:nvPr>
        </p:nvSpPr>
        <p:spPr>
          <a:xfrm>
            <a:off x="323528" y="362428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6878533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38200" y="857250"/>
            <a:ext cx="7467600" cy="85725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838200" y="1943100"/>
            <a:ext cx="7467600" cy="2664633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395536" y="141759"/>
            <a:ext cx="5688632" cy="485775"/>
          </a:xfrm>
        </p:spPr>
        <p:txBody>
          <a:bodyPr/>
          <a:lstStyle>
            <a:lvl1pPr marL="0" indent="0">
              <a:buNone/>
              <a:defRPr sz="2700">
                <a:solidFill>
                  <a:schemeClr val="accent1">
                    <a:lumMod val="20000"/>
                    <a:lumOff val="8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13844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267494"/>
            <a:ext cx="7560840" cy="1102519"/>
          </a:xfrm>
          <a:noFill/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536" y="1584325"/>
            <a:ext cx="6400800" cy="131445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7611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7467600" cy="85725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395536" y="1353344"/>
            <a:ext cx="7467600" cy="266463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Rectangle 23">
            <a:extLst>
              <a:ext uri="{FF2B5EF4-FFF2-40B4-BE49-F238E27FC236}">
                <a16:creationId xmlns:a16="http://schemas.microsoft.com/office/drawing/2014/main" id="{E35E8736-823C-302B-548C-89D43F42111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1520" y="4776788"/>
            <a:ext cx="324036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407A"/>
                </a:solidFill>
                <a:effectLst/>
                <a:uLnTx/>
                <a:uFillTx/>
                <a:latin typeface="UB Scala Sans"/>
                <a:ea typeface="+mn-ea"/>
                <a:cs typeface="UB Scala Sans"/>
              </a:rPr>
              <a:t>© 2025 Dr. Laura-Christiane Folter</a:t>
            </a:r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id="{B0F5F2B7-5A75-490E-552F-A72C5E9D9C3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700263" y="4776788"/>
            <a:ext cx="3024336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407A"/>
                </a:solidFill>
                <a:effectLst/>
                <a:uLnTx/>
                <a:uFillTx/>
                <a:latin typeface="UB Scala Sans"/>
                <a:ea typeface="+mn-ea"/>
                <a:cs typeface="UB Scala Sans"/>
              </a:rPr>
              <a:t>EET – Welcome</a:t>
            </a:r>
          </a:p>
        </p:txBody>
      </p:sp>
    </p:spTree>
    <p:extLst>
      <p:ext uri="{BB962C8B-B14F-4D97-AF65-F5344CB8AC3E}">
        <p14:creationId xmlns:p14="http://schemas.microsoft.com/office/powerpoint/2010/main" val="3852681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4847" y="195486"/>
            <a:ext cx="7653537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374847" y="1140842"/>
            <a:ext cx="376510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half" idx="2"/>
          </p:nvPr>
        </p:nvSpPr>
        <p:spPr>
          <a:xfrm>
            <a:off x="374847" y="1620664"/>
            <a:ext cx="3765105" cy="249437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283969" y="1140842"/>
            <a:ext cx="3744416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Inhaltsplatzhalter 5"/>
          <p:cNvSpPr>
            <a:spLocks noGrp="1"/>
          </p:cNvSpPr>
          <p:nvPr>
            <p:ph sz="quarter" idx="4"/>
          </p:nvPr>
        </p:nvSpPr>
        <p:spPr>
          <a:xfrm>
            <a:off x="4283969" y="1620664"/>
            <a:ext cx="3744416" cy="249437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Rectangle 23">
            <a:extLst>
              <a:ext uri="{FF2B5EF4-FFF2-40B4-BE49-F238E27FC236}">
                <a16:creationId xmlns:a16="http://schemas.microsoft.com/office/drawing/2014/main" id="{9B4DCB1F-F6E3-AEA8-0F09-6076871FC74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1520" y="4776788"/>
            <a:ext cx="3024336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407A"/>
                </a:solidFill>
                <a:effectLst/>
                <a:uLnTx/>
                <a:uFillTx/>
                <a:latin typeface="UB Scala Sans"/>
                <a:ea typeface="+mn-ea"/>
                <a:cs typeface="UB Scala Sans"/>
              </a:rPr>
              <a:t>© 2023 Prof. Dr. Daniel </a:t>
            </a:r>
            <a:r>
              <a:rPr kumimoji="0" 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407A"/>
                </a:solidFill>
                <a:effectLst/>
                <a:uLnTx/>
                <a:uFillTx/>
                <a:latin typeface="UB Scala Sans"/>
                <a:ea typeface="+mn-ea"/>
                <a:cs typeface="UB Scala Sans"/>
              </a:rPr>
              <a:t>Beimborn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407A"/>
                </a:solidFill>
                <a:effectLst/>
                <a:uLnTx/>
                <a:uFillTx/>
                <a:latin typeface="UB Scala Sans"/>
                <a:ea typeface="+mn-ea"/>
                <a:cs typeface="UB Scala Sans"/>
              </a:rPr>
              <a:t>,  Prof. Dr. Guido Wirtz</a:t>
            </a:r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id="{74F7839F-57B4-AEA6-EB17-82D0EA38CAE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700263" y="4776788"/>
            <a:ext cx="3024336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407A"/>
                </a:solidFill>
                <a:effectLst/>
                <a:uLnTx/>
                <a:uFillTx/>
                <a:latin typeface="UB Scala Sans"/>
                <a:ea typeface="+mn-ea"/>
                <a:cs typeface="UB Scala Sans"/>
              </a:rPr>
              <a:t>EET – Welcome</a:t>
            </a:r>
          </a:p>
        </p:txBody>
      </p:sp>
    </p:spTree>
    <p:extLst>
      <p:ext uri="{BB962C8B-B14F-4D97-AF65-F5344CB8AC3E}">
        <p14:creationId xmlns:p14="http://schemas.microsoft.com/office/powerpoint/2010/main" val="1843197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7344816" cy="85725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id="{209ABA7F-E8BA-33A9-ECE0-22F6F4B5C4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1520" y="4776788"/>
            <a:ext cx="3024336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407A"/>
                </a:solidFill>
                <a:effectLst/>
                <a:uLnTx/>
                <a:uFillTx/>
                <a:latin typeface="UB Scala Sans"/>
                <a:ea typeface="+mn-ea"/>
                <a:cs typeface="UB Scala Sans"/>
              </a:rPr>
              <a:t>© 2023 Prof. Dr. Daniel </a:t>
            </a:r>
            <a:r>
              <a:rPr kumimoji="0" 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407A"/>
                </a:solidFill>
                <a:effectLst/>
                <a:uLnTx/>
                <a:uFillTx/>
                <a:latin typeface="UB Scala Sans"/>
                <a:ea typeface="+mn-ea"/>
                <a:cs typeface="UB Scala Sans"/>
              </a:rPr>
              <a:t>Beimborn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407A"/>
                </a:solidFill>
                <a:effectLst/>
                <a:uLnTx/>
                <a:uFillTx/>
                <a:latin typeface="UB Scala Sans"/>
                <a:ea typeface="+mn-ea"/>
                <a:cs typeface="UB Scala Sans"/>
              </a:rPr>
              <a:t>,  Prof. Dr. Guido Wirtz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9BFED7E8-3BBA-94A0-45FB-CB0991CE2D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700263" y="4776788"/>
            <a:ext cx="3024336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407A"/>
                </a:solidFill>
                <a:effectLst/>
                <a:uLnTx/>
                <a:uFillTx/>
                <a:latin typeface="UB Scala Sans"/>
                <a:ea typeface="+mn-ea"/>
                <a:cs typeface="UB Scala Sans"/>
              </a:rPr>
              <a:t>EET – Welcome</a:t>
            </a:r>
          </a:p>
        </p:txBody>
      </p:sp>
    </p:spTree>
    <p:extLst>
      <p:ext uri="{BB962C8B-B14F-4D97-AF65-F5344CB8AC3E}">
        <p14:creationId xmlns:p14="http://schemas.microsoft.com/office/powerpoint/2010/main" val="3222691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006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1" y="339502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3575050" y="335133"/>
            <a:ext cx="4381326" cy="403681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275606"/>
            <a:ext cx="3008313" cy="308966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188673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39502"/>
            <a:ext cx="7344816" cy="85725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95536" y="1347291"/>
            <a:ext cx="7467600" cy="266461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4151797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23528" y="3199234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Bildplatzhalter 2"/>
          <p:cNvSpPr>
            <a:spLocks noGrp="1"/>
          </p:cNvSpPr>
          <p:nvPr>
            <p:ph type="pic" idx="1"/>
          </p:nvPr>
        </p:nvSpPr>
        <p:spPr>
          <a:xfrm>
            <a:off x="323528" y="339502"/>
            <a:ext cx="5486400" cy="2688443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/>
          </p:nvPr>
        </p:nvSpPr>
        <p:spPr>
          <a:xfrm>
            <a:off x="323528" y="362428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163644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107950" y="123825"/>
            <a:ext cx="8064500" cy="4895850"/>
          </a:xfrm>
          <a:prstGeom prst="rect">
            <a:avLst/>
          </a:prstGeom>
          <a:solidFill>
            <a:srgbClr val="EDF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UB Scala Sans" panose="02000503050000020003" pitchFamily="2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857250"/>
            <a:ext cx="73453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</a:t>
            </a:r>
            <a:br>
              <a:rPr lang="de-DE" altLang="de-DE"/>
            </a:br>
            <a:r>
              <a:rPr lang="de-DE" altLang="de-DE"/>
              <a:t>zu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943100"/>
            <a:ext cx="7345363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2" name="Rectangle 23"/>
          <p:cNvSpPr>
            <a:spLocks noChangeArrowheads="1"/>
          </p:cNvSpPr>
          <p:nvPr/>
        </p:nvSpPr>
        <p:spPr bwMode="auto">
          <a:xfrm>
            <a:off x="7105650" y="4776788"/>
            <a:ext cx="10668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de-DE" altLang="de-DE" sz="900" dirty="0">
                <a:solidFill>
                  <a:srgbClr val="00407A"/>
                </a:solidFill>
                <a:latin typeface="UB Scala Sans" panose="02000503050000020003" pitchFamily="2" charset="0"/>
              </a:rPr>
              <a:t>S. </a:t>
            </a:r>
            <a:fld id="{8CBF98A5-3BF8-4B29-91CD-2E25AF79D350}" type="slidenum">
              <a:rPr lang="de-DE" altLang="de-DE" sz="900">
                <a:solidFill>
                  <a:srgbClr val="00407A"/>
                </a:solidFill>
                <a:latin typeface="UB Scala Sans" panose="02000503050000020003" pitchFamily="2" charset="0"/>
              </a:rPr>
              <a:pPr algn="r" eaLnBrk="1" hangingPunct="1"/>
              <a:t>‹Nr.›</a:t>
            </a:fld>
            <a:endParaRPr lang="de-DE" altLang="de-DE" sz="900" dirty="0">
              <a:solidFill>
                <a:srgbClr val="00407A"/>
              </a:solidFill>
              <a:latin typeface="UB Scala Sans" panose="02000503050000020003" pitchFamily="2" charset="0"/>
            </a:endParaRPr>
          </a:p>
        </p:txBody>
      </p:sp>
      <p:pic>
        <p:nvPicPr>
          <p:cNvPr id="3" name="Grafik 109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050" y="123825"/>
            <a:ext cx="900113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AutoShape 8"/>
          <p:cNvSpPr>
            <a:spLocks noChangeAspect="1" noChangeArrowheads="1"/>
          </p:cNvSpPr>
          <p:nvPr/>
        </p:nvSpPr>
        <p:spPr bwMode="auto">
          <a:xfrm>
            <a:off x="8172450" y="123825"/>
            <a:ext cx="849313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latin typeface="UB Scala Sans" panose="02000503050000020003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UB Scala Sans" panose="02000503050000020003" pitchFamily="2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07A"/>
          </a:solidFill>
          <a:latin typeface="UB Scala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07A"/>
          </a:solidFill>
          <a:latin typeface="UB Scala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07A"/>
          </a:solidFill>
          <a:latin typeface="UB Scala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07A"/>
          </a:solidFill>
          <a:latin typeface="UB Scala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UB Scala Sans" panose="02000503050000020003" pitchFamily="2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UB Scala Sans" panose="02000503050000020003" pitchFamily="2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>
          <a:solidFill>
            <a:schemeClr val="tx1"/>
          </a:solidFill>
          <a:latin typeface="UB Scala Sans" panose="02000503050000020003" pitchFamily="2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+"/>
        <a:defRPr sz="1600">
          <a:solidFill>
            <a:schemeClr val="tx1"/>
          </a:solidFill>
          <a:latin typeface="UB Scala Sans" panose="02000503050000020003" pitchFamily="2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UB Scala Sans" panose="02000503050000020003" pitchFamily="2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857250"/>
            <a:ext cx="73453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</a:t>
            </a:r>
            <a:br>
              <a:rPr lang="de-DE" altLang="de-DE"/>
            </a:br>
            <a:r>
              <a:rPr lang="de-DE" altLang="de-DE"/>
              <a:t>zu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943100"/>
            <a:ext cx="7345363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2" name="Rectangle 23"/>
          <p:cNvSpPr>
            <a:spLocks noChangeArrowheads="1"/>
          </p:cNvSpPr>
          <p:nvPr/>
        </p:nvSpPr>
        <p:spPr bwMode="auto">
          <a:xfrm>
            <a:off x="7105650" y="4776788"/>
            <a:ext cx="10668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de-DE" altLang="de-DE" sz="900" dirty="0">
                <a:solidFill>
                  <a:srgbClr val="00407A"/>
                </a:solidFill>
                <a:latin typeface="UB Scala Sans" panose="02000503050000020003" pitchFamily="2" charset="0"/>
              </a:rPr>
              <a:t>S. </a:t>
            </a:r>
            <a:fld id="{8CBF98A5-3BF8-4B29-91CD-2E25AF79D350}" type="slidenum">
              <a:rPr lang="de-DE" altLang="de-DE" sz="900">
                <a:solidFill>
                  <a:srgbClr val="00407A"/>
                </a:solidFill>
                <a:latin typeface="UB Scala Sans" panose="02000503050000020003" pitchFamily="2" charset="0"/>
              </a:rPr>
              <a:pPr algn="r" eaLnBrk="1" hangingPunct="1"/>
              <a:t>‹Nr.›</a:t>
            </a:fld>
            <a:endParaRPr lang="de-DE" altLang="de-DE" sz="900" dirty="0">
              <a:solidFill>
                <a:srgbClr val="00407A"/>
              </a:solidFill>
              <a:latin typeface="UB Scala Sans" panose="02000503050000020003" pitchFamily="2" charset="0"/>
            </a:endParaRPr>
          </a:p>
        </p:txBody>
      </p:sp>
      <p:pic>
        <p:nvPicPr>
          <p:cNvPr id="3" name="Grafik 109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050" y="123825"/>
            <a:ext cx="900113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AutoShape 8"/>
          <p:cNvSpPr>
            <a:spLocks noChangeAspect="1" noChangeArrowheads="1"/>
          </p:cNvSpPr>
          <p:nvPr/>
        </p:nvSpPr>
        <p:spPr bwMode="auto">
          <a:xfrm>
            <a:off x="8172450" y="123825"/>
            <a:ext cx="849313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latin typeface="UB Scala Sans" panose="02000503050000020003" pitchFamily="2" charset="0"/>
            </a:endParaRPr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78276AAE-AD57-6F2E-B88D-A1E446CCB068}"/>
              </a:ext>
            </a:extLst>
          </p:cNvPr>
          <p:cNvGrpSpPr/>
          <p:nvPr userDrawn="1"/>
        </p:nvGrpSpPr>
        <p:grpSpPr>
          <a:xfrm>
            <a:off x="-5725144" y="-3"/>
            <a:ext cx="5664184" cy="5884121"/>
            <a:chOff x="-13737602" y="-3"/>
            <a:chExt cx="13676642" cy="22914052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39F114AD-3C00-DC93-AB96-8AA7D312198F}"/>
                </a:ext>
              </a:extLst>
            </p:cNvPr>
            <p:cNvSpPr/>
            <p:nvPr userDrawn="1"/>
          </p:nvSpPr>
          <p:spPr>
            <a:xfrm>
              <a:off x="-2692453" y="-3"/>
              <a:ext cx="2631493" cy="2858195"/>
            </a:xfrm>
            <a:prstGeom prst="rect">
              <a:avLst/>
            </a:prstGeom>
            <a:solidFill>
              <a:srgbClr val="00457D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#00457d</a:t>
              </a: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71F213B6-A5AF-13B1-C998-671B8004749D}"/>
                </a:ext>
              </a:extLst>
            </p:cNvPr>
            <p:cNvSpPr/>
            <p:nvPr userDrawn="1"/>
          </p:nvSpPr>
          <p:spPr>
            <a:xfrm>
              <a:off x="-2692453" y="3225459"/>
              <a:ext cx="2631493" cy="2858195"/>
            </a:xfrm>
            <a:prstGeom prst="rect">
              <a:avLst/>
            </a:prstGeom>
            <a:solidFill>
              <a:srgbClr val="FFD3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#ffd300</a:t>
              </a: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34C84E7A-AA8E-79AE-595A-CD28D4F634B6}"/>
                </a:ext>
              </a:extLst>
            </p:cNvPr>
            <p:cNvSpPr/>
            <p:nvPr userDrawn="1"/>
          </p:nvSpPr>
          <p:spPr>
            <a:xfrm>
              <a:off x="-2692453" y="6685292"/>
              <a:ext cx="2631493" cy="2858195"/>
            </a:xfrm>
            <a:prstGeom prst="rect">
              <a:avLst/>
            </a:prstGeom>
            <a:solidFill>
              <a:srgbClr val="E6444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#e6444f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8488E369-7987-82A8-FDD8-15DE15984382}"/>
                </a:ext>
              </a:extLst>
            </p:cNvPr>
            <p:cNvSpPr/>
            <p:nvPr userDrawn="1"/>
          </p:nvSpPr>
          <p:spPr>
            <a:xfrm>
              <a:off x="-2692457" y="9910754"/>
              <a:ext cx="2631493" cy="2858195"/>
            </a:xfrm>
            <a:prstGeom prst="rect">
              <a:avLst/>
            </a:prstGeom>
            <a:solidFill>
              <a:srgbClr val="97BF0D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#97bf0d</a:t>
              </a: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C0EBC0CC-52CA-8C2A-C055-91EC2215B607}"/>
                </a:ext>
              </a:extLst>
            </p:cNvPr>
            <p:cNvSpPr/>
            <p:nvPr userDrawn="1"/>
          </p:nvSpPr>
          <p:spPr>
            <a:xfrm>
              <a:off x="-2692457" y="13370564"/>
              <a:ext cx="2631493" cy="2858195"/>
            </a:xfrm>
            <a:prstGeom prst="rect">
              <a:avLst/>
            </a:prstGeom>
            <a:solidFill>
              <a:srgbClr val="878783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#878783</a:t>
              </a: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74140004-CA68-3720-453B-3C0CB47A168A}"/>
                </a:ext>
              </a:extLst>
            </p:cNvPr>
            <p:cNvSpPr/>
            <p:nvPr userDrawn="1"/>
          </p:nvSpPr>
          <p:spPr>
            <a:xfrm>
              <a:off x="-5453733" y="-3"/>
              <a:ext cx="2631493" cy="2858195"/>
            </a:xfrm>
            <a:prstGeom prst="rect">
              <a:avLst/>
            </a:prstGeom>
            <a:solidFill>
              <a:srgbClr val="336A97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#336a97</a:t>
              </a:r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D8FE8F7D-2C26-1A6C-02B2-4530443F4694}"/>
                </a:ext>
              </a:extLst>
            </p:cNvPr>
            <p:cNvSpPr/>
            <p:nvPr userDrawn="1"/>
          </p:nvSpPr>
          <p:spPr>
            <a:xfrm>
              <a:off x="-5453733" y="3225459"/>
              <a:ext cx="2631493" cy="2858195"/>
            </a:xfrm>
            <a:prstGeom prst="rect">
              <a:avLst/>
            </a:prstGeom>
            <a:solidFill>
              <a:srgbClr val="FFDC33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#ffdc33</a:t>
              </a: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FE4F1879-E863-B1A4-D426-A27060C234EB}"/>
                </a:ext>
              </a:extLst>
            </p:cNvPr>
            <p:cNvSpPr/>
            <p:nvPr userDrawn="1"/>
          </p:nvSpPr>
          <p:spPr>
            <a:xfrm>
              <a:off x="-5453733" y="6685292"/>
              <a:ext cx="2631493" cy="2858195"/>
            </a:xfrm>
            <a:prstGeom prst="rect">
              <a:avLst/>
            </a:prstGeom>
            <a:solidFill>
              <a:srgbClr val="EB6972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#eb6972</a:t>
              </a:r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0F60A2D9-4B76-D9BA-4D8D-0C2F1FDE90B5}"/>
                </a:ext>
              </a:extLst>
            </p:cNvPr>
            <p:cNvSpPr/>
            <p:nvPr userDrawn="1"/>
          </p:nvSpPr>
          <p:spPr>
            <a:xfrm>
              <a:off x="-5453737" y="9910754"/>
              <a:ext cx="2631493" cy="2858195"/>
            </a:xfrm>
            <a:prstGeom prst="rect">
              <a:avLst/>
            </a:prstGeom>
            <a:solidFill>
              <a:srgbClr val="ACCC3D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#accc3d</a:t>
              </a:r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51F267CA-B82A-63E4-F6A9-200FF7D0EA6E}"/>
                </a:ext>
              </a:extLst>
            </p:cNvPr>
            <p:cNvSpPr/>
            <p:nvPr userDrawn="1"/>
          </p:nvSpPr>
          <p:spPr>
            <a:xfrm>
              <a:off x="-5453737" y="13370564"/>
              <a:ext cx="2631493" cy="2858195"/>
            </a:xfrm>
            <a:prstGeom prst="rect">
              <a:avLst/>
            </a:prstGeom>
            <a:solidFill>
              <a:srgbClr val="9F9F9C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#9f9f9c</a:t>
              </a:r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3EE6E4F5-64F9-99DB-AE26-C82774C65A71}"/>
                </a:ext>
              </a:extLst>
            </p:cNvPr>
            <p:cNvSpPr/>
            <p:nvPr userDrawn="1"/>
          </p:nvSpPr>
          <p:spPr>
            <a:xfrm>
              <a:off x="-8215013" y="-3"/>
              <a:ext cx="2631493" cy="2858195"/>
            </a:xfrm>
            <a:prstGeom prst="rect">
              <a:avLst/>
            </a:prstGeom>
            <a:solidFill>
              <a:srgbClr val="6690B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#6690b1</a:t>
              </a:r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0DD98615-4A10-45E4-AE16-FF6DB9D4EBF1}"/>
                </a:ext>
              </a:extLst>
            </p:cNvPr>
            <p:cNvSpPr/>
            <p:nvPr userDrawn="1"/>
          </p:nvSpPr>
          <p:spPr>
            <a:xfrm>
              <a:off x="-10976293" y="-3"/>
              <a:ext cx="2631493" cy="2858195"/>
            </a:xfrm>
            <a:prstGeom prst="rect">
              <a:avLst/>
            </a:prstGeom>
            <a:solidFill>
              <a:srgbClr val="99B5CB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#99b5cb</a:t>
              </a:r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3F28E766-4629-CFFF-AAFF-8024B018D96D}"/>
                </a:ext>
              </a:extLst>
            </p:cNvPr>
            <p:cNvSpPr/>
            <p:nvPr userDrawn="1"/>
          </p:nvSpPr>
          <p:spPr>
            <a:xfrm>
              <a:off x="-13737574" y="-3"/>
              <a:ext cx="2631493" cy="2858195"/>
            </a:xfrm>
            <a:prstGeom prst="rect">
              <a:avLst/>
            </a:prstGeom>
            <a:solidFill>
              <a:srgbClr val="CCDAE5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#ccdae5</a:t>
              </a:r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813B16CD-12D2-317B-C2B6-8480F901BB78}"/>
                </a:ext>
              </a:extLst>
            </p:cNvPr>
            <p:cNvSpPr/>
            <p:nvPr userDrawn="1"/>
          </p:nvSpPr>
          <p:spPr>
            <a:xfrm>
              <a:off x="-8215017" y="3225459"/>
              <a:ext cx="2631493" cy="2858195"/>
            </a:xfrm>
            <a:prstGeom prst="rect">
              <a:avLst/>
            </a:prstGeom>
            <a:solidFill>
              <a:srgbClr val="FFE56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#ffe566</a:t>
              </a:r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12AB7D23-E618-CE4B-6DE5-7317F20767C6}"/>
                </a:ext>
              </a:extLst>
            </p:cNvPr>
            <p:cNvSpPr/>
            <p:nvPr userDrawn="1"/>
          </p:nvSpPr>
          <p:spPr>
            <a:xfrm>
              <a:off x="-10976301" y="3225459"/>
              <a:ext cx="2631493" cy="2858195"/>
            </a:xfrm>
            <a:prstGeom prst="rect">
              <a:avLst/>
            </a:prstGeom>
            <a:solidFill>
              <a:srgbClr val="FFED99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#ffed99</a:t>
              </a:r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FC3D381F-21C1-D9C8-8DFA-FEB6F5321805}"/>
                </a:ext>
              </a:extLst>
            </p:cNvPr>
            <p:cNvSpPr/>
            <p:nvPr userDrawn="1"/>
          </p:nvSpPr>
          <p:spPr>
            <a:xfrm>
              <a:off x="-13737586" y="3225459"/>
              <a:ext cx="2631493" cy="2858195"/>
            </a:xfrm>
            <a:prstGeom prst="rect">
              <a:avLst/>
            </a:prstGeom>
            <a:solidFill>
              <a:srgbClr val="FFF6CC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#fff6cc</a:t>
              </a:r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0E92CD52-C5F9-1721-8763-FCAA0F57775C}"/>
                </a:ext>
              </a:extLst>
            </p:cNvPr>
            <p:cNvSpPr/>
            <p:nvPr userDrawn="1"/>
          </p:nvSpPr>
          <p:spPr>
            <a:xfrm>
              <a:off x="-8215021" y="6685292"/>
              <a:ext cx="2631493" cy="2858195"/>
            </a:xfrm>
            <a:prstGeom prst="rect">
              <a:avLst/>
            </a:prstGeom>
            <a:solidFill>
              <a:srgbClr val="F08F95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#f08f95</a:t>
              </a:r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AF027F1D-79EA-62D2-CA2F-B5A701958E40}"/>
                </a:ext>
              </a:extLst>
            </p:cNvPr>
            <p:cNvSpPr/>
            <p:nvPr userDrawn="1"/>
          </p:nvSpPr>
          <p:spPr>
            <a:xfrm>
              <a:off x="-10976310" y="6685292"/>
              <a:ext cx="2631493" cy="2858195"/>
            </a:xfrm>
            <a:prstGeom prst="rect">
              <a:avLst/>
            </a:prstGeom>
            <a:solidFill>
              <a:srgbClr val="F5B4B8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#f5b4b8</a:t>
              </a:r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64560330-73D4-F4F4-17AD-6B15722017FF}"/>
                </a:ext>
              </a:extLst>
            </p:cNvPr>
            <p:cNvSpPr/>
            <p:nvPr userDrawn="1"/>
          </p:nvSpPr>
          <p:spPr>
            <a:xfrm>
              <a:off x="-13737598" y="6685292"/>
              <a:ext cx="2631493" cy="2858195"/>
            </a:xfrm>
            <a:prstGeom prst="rect">
              <a:avLst/>
            </a:prstGeom>
            <a:solidFill>
              <a:srgbClr val="FADADC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#fadadc</a:t>
              </a:r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7E93BD6F-916F-CCC1-827C-7E9AB194D4CA}"/>
                </a:ext>
              </a:extLst>
            </p:cNvPr>
            <p:cNvSpPr/>
            <p:nvPr userDrawn="1"/>
          </p:nvSpPr>
          <p:spPr>
            <a:xfrm>
              <a:off x="-8215021" y="9910754"/>
              <a:ext cx="2631493" cy="2858195"/>
            </a:xfrm>
            <a:prstGeom prst="rect">
              <a:avLst/>
            </a:prstGeom>
            <a:solidFill>
              <a:srgbClr val="C1D86E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#c1d86e</a:t>
              </a:r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73683D78-D2E7-FF10-60A7-732410FFD887}"/>
                </a:ext>
              </a:extLst>
            </p:cNvPr>
            <p:cNvSpPr/>
            <p:nvPr userDrawn="1"/>
          </p:nvSpPr>
          <p:spPr>
            <a:xfrm>
              <a:off x="-10976306" y="9910754"/>
              <a:ext cx="2631493" cy="2858195"/>
            </a:xfrm>
            <a:prstGeom prst="rect">
              <a:avLst/>
            </a:prstGeom>
            <a:solidFill>
              <a:srgbClr val="D5E59E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#d5e59e</a:t>
              </a:r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C05ACE1C-696F-0741-51E2-40C5FF8974B1}"/>
                </a:ext>
              </a:extLst>
            </p:cNvPr>
            <p:cNvSpPr/>
            <p:nvPr userDrawn="1"/>
          </p:nvSpPr>
          <p:spPr>
            <a:xfrm>
              <a:off x="-13737590" y="9910754"/>
              <a:ext cx="2631493" cy="2858195"/>
            </a:xfrm>
            <a:prstGeom prst="rect">
              <a:avLst/>
            </a:prstGeom>
            <a:solidFill>
              <a:srgbClr val="EAF2C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#eaf2cf</a:t>
              </a:r>
            </a:p>
          </p:txBody>
        </p:sp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74E0D67F-1AD4-BF5E-4B08-78EE36A89208}"/>
                </a:ext>
              </a:extLst>
            </p:cNvPr>
            <p:cNvSpPr/>
            <p:nvPr userDrawn="1"/>
          </p:nvSpPr>
          <p:spPr>
            <a:xfrm>
              <a:off x="-8215025" y="13370564"/>
              <a:ext cx="2631493" cy="2858195"/>
            </a:xfrm>
            <a:prstGeom prst="rect">
              <a:avLst/>
            </a:prstGeom>
            <a:solidFill>
              <a:srgbClr val="B7B7B5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#b7b7b5</a:t>
              </a:r>
            </a:p>
          </p:txBody>
        </p:sp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55798159-E4A4-2EB0-5F82-7904867BCC55}"/>
                </a:ext>
              </a:extLst>
            </p:cNvPr>
            <p:cNvSpPr/>
            <p:nvPr userDrawn="1"/>
          </p:nvSpPr>
          <p:spPr>
            <a:xfrm>
              <a:off x="-10976314" y="13370564"/>
              <a:ext cx="2631493" cy="2858195"/>
            </a:xfrm>
            <a:prstGeom prst="rect">
              <a:avLst/>
            </a:prstGeom>
            <a:solidFill>
              <a:srgbClr val="CFCFCE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#cfcfce</a:t>
              </a:r>
            </a:p>
          </p:txBody>
        </p:sp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EBD07C37-F5DF-E925-17C6-36ED0568FEFB}"/>
                </a:ext>
              </a:extLst>
            </p:cNvPr>
            <p:cNvSpPr/>
            <p:nvPr userDrawn="1"/>
          </p:nvSpPr>
          <p:spPr>
            <a:xfrm>
              <a:off x="-13737602" y="13370564"/>
              <a:ext cx="2631493" cy="2858195"/>
            </a:xfrm>
            <a:prstGeom prst="rect">
              <a:avLst/>
            </a:prstGeom>
            <a:solidFill>
              <a:srgbClr val="E7E7E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#e7e7e6</a:t>
              </a:r>
            </a:p>
          </p:txBody>
        </p:sp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A3ECF040-1963-679D-E86F-8CB2F2AB5D4C}"/>
                </a:ext>
              </a:extLst>
            </p:cNvPr>
            <p:cNvSpPr/>
            <p:nvPr userDrawn="1"/>
          </p:nvSpPr>
          <p:spPr>
            <a:xfrm>
              <a:off x="-2697438" y="16713214"/>
              <a:ext cx="2631493" cy="285819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>
                  <a:solidFill>
                    <a:sysClr val="windowText" lastClr="000000"/>
                  </a:solidFill>
                </a:rPr>
                <a:t>#FFFFFF</a:t>
              </a:r>
            </a:p>
          </p:txBody>
        </p:sp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7DB16DD8-0110-EBD0-932A-3916F42C0FA3}"/>
                </a:ext>
              </a:extLst>
            </p:cNvPr>
            <p:cNvSpPr/>
            <p:nvPr userDrawn="1"/>
          </p:nvSpPr>
          <p:spPr>
            <a:xfrm>
              <a:off x="-2697438" y="20055854"/>
              <a:ext cx="2631493" cy="2858195"/>
            </a:xfrm>
            <a:prstGeom prst="rect">
              <a:avLst/>
            </a:prstGeom>
            <a:solidFill>
              <a:srgbClr val="00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>
                  <a:solidFill>
                    <a:schemeClr val="bg1"/>
                  </a:solidFill>
                </a:rPr>
                <a:t>#000000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995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UB Scala Sans" panose="02000503050000020003" pitchFamily="2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07A"/>
          </a:solidFill>
          <a:latin typeface="UB Scala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07A"/>
          </a:solidFill>
          <a:latin typeface="UB Scala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07A"/>
          </a:solidFill>
          <a:latin typeface="UB Scala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07A"/>
          </a:solidFill>
          <a:latin typeface="UB Scala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UB Scala Sans" panose="02000503050000020003" pitchFamily="2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UB Scala Sans" panose="02000503050000020003" pitchFamily="2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>
          <a:solidFill>
            <a:schemeClr val="tx1"/>
          </a:solidFill>
          <a:latin typeface="UB Scala Sans" panose="02000503050000020003" pitchFamily="2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+"/>
        <a:defRPr sz="1600">
          <a:solidFill>
            <a:schemeClr val="tx1"/>
          </a:solidFill>
          <a:latin typeface="UB Scala Sans" panose="02000503050000020003" pitchFamily="2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UB Scala Sans" panose="02000503050000020003" pitchFamily="2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bamberg.de/international-offic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hyperlink" Target="https://www.uni-bamberg.de/wiai/career/" TargetMode="External"/><Relationship Id="rId4" Type="http://schemas.openxmlformats.org/officeDocument/2006/relationships/hyperlink" Target="mailto:careercenter.wiai@uni-bamberg.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5B1FA48F-68F8-AD29-30FB-BCC4163DBD25}"/>
              </a:ext>
            </a:extLst>
          </p:cNvPr>
          <p:cNvSpPr/>
          <p:nvPr/>
        </p:nvSpPr>
        <p:spPr>
          <a:xfrm>
            <a:off x="109537" y="123825"/>
            <a:ext cx="7918847" cy="4895850"/>
          </a:xfrm>
          <a:prstGeom prst="rect">
            <a:avLst/>
          </a:prstGeom>
          <a:solidFill>
            <a:srgbClr val="0045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4" name="Grafik 6" descr="ub-cd-ppt-back01-1_l-r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5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Grafik 7" descr="ub-cd-ppt-back01-1_l-r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463" y="0"/>
            <a:ext cx="10953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Grafik 8" descr="ub-cd-ppt-back01-1_u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4125"/>
            <a:ext cx="9144000" cy="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Grafik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" t="1994" r="7188" b="2807"/>
          <a:stretch/>
        </p:blipFill>
        <p:spPr bwMode="auto">
          <a:xfrm>
            <a:off x="7668344" y="123478"/>
            <a:ext cx="1366119" cy="489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Ein Bild, das Mobiliar, Tisch, Stuhl, Im Haus enthält.&#10;&#10;Automatisch generierte Beschreibung">
            <a:extLst>
              <a:ext uri="{FF2B5EF4-FFF2-40B4-BE49-F238E27FC236}">
                <a16:creationId xmlns:a16="http://schemas.microsoft.com/office/drawing/2014/main" id="{415823D8-87E0-102D-0477-83A0D77F6FA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80"/>
          <a:stretch/>
        </p:blipFill>
        <p:spPr>
          <a:xfrm>
            <a:off x="109535" y="125482"/>
            <a:ext cx="7469347" cy="4899897"/>
          </a:xfrm>
          <a:prstGeom prst="rect">
            <a:avLst/>
          </a:prstGeom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7573F9E0-8A32-C56D-E03A-7E0C3D33EA45}"/>
              </a:ext>
            </a:extLst>
          </p:cNvPr>
          <p:cNvSpPr/>
          <p:nvPr/>
        </p:nvSpPr>
        <p:spPr>
          <a:xfrm>
            <a:off x="899591" y="483518"/>
            <a:ext cx="4392489" cy="4104456"/>
          </a:xfrm>
          <a:prstGeom prst="ellipse">
            <a:avLst/>
          </a:prstGeom>
          <a:solidFill>
            <a:srgbClr val="00457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/>
          <a:lstStyle/>
          <a:p>
            <a:r>
              <a:rPr lang="de-DE" b="1" dirty="0">
                <a:solidFill>
                  <a:srgbClr val="FFFFFF"/>
                </a:solidFill>
                <a:latin typeface="UB Scala Sans" panose="02000503050000020003" pitchFamily="2" charset="0"/>
              </a:rPr>
              <a:t>WIAI Career Service &amp; International Center </a:t>
            </a:r>
          </a:p>
        </p:txBody>
      </p:sp>
    </p:spTree>
    <p:extLst>
      <p:ext uri="{BB962C8B-B14F-4D97-AF65-F5344CB8AC3E}">
        <p14:creationId xmlns:p14="http://schemas.microsoft.com/office/powerpoint/2010/main" val="877874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5BF22-2041-13CB-82DC-44BAD1314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A5D7E-2C7E-E781-F101-976D718B7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>
                <a:latin typeface="UB Scala Sans" panose="02000503050000020003" pitchFamily="2" charset="77"/>
              </a:rPr>
              <a:t>WIAI Career Service</a:t>
            </a:r>
            <a:endParaRPr lang="de-DE" sz="36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4AD4AC2-90E1-BABD-F882-C357E67FFA19}"/>
              </a:ext>
            </a:extLst>
          </p:cNvPr>
          <p:cNvSpPr txBox="1"/>
          <p:nvPr/>
        </p:nvSpPr>
        <p:spPr>
          <a:xfrm>
            <a:off x="395536" y="987574"/>
            <a:ext cx="7632848" cy="38472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457D"/>
                </a:solidFill>
                <a:latin typeface="UB Scala Sans" panose="02000503050000020003" pitchFamily="2" charset="0"/>
                <a:ea typeface="Calibri" charset="0"/>
              </a:rPr>
              <a:t>WIAI is the only faculty at the University of Bamberg that offers a </a:t>
            </a:r>
            <a:br>
              <a:rPr lang="en-US" sz="2000" dirty="0">
                <a:solidFill>
                  <a:srgbClr val="00457D"/>
                </a:solidFill>
                <a:latin typeface="UB Scala Sans" panose="02000503050000020003" pitchFamily="2" charset="0"/>
                <a:ea typeface="Calibri" charset="0"/>
              </a:rPr>
            </a:br>
            <a:r>
              <a:rPr lang="en-US" sz="2000" b="1" dirty="0">
                <a:solidFill>
                  <a:srgbClr val="00457D"/>
                </a:solidFill>
                <a:latin typeface="UB Scala Sans" panose="02000503050000020003" pitchFamily="2" charset="0"/>
                <a:ea typeface="Calibri" charset="0"/>
              </a:rPr>
              <a:t>career service </a:t>
            </a:r>
            <a:r>
              <a:rPr lang="en-US" sz="2000" dirty="0">
                <a:solidFill>
                  <a:srgbClr val="00457D"/>
                </a:solidFill>
                <a:latin typeface="UB Scala Sans" panose="02000503050000020003" pitchFamily="2" charset="0"/>
                <a:ea typeface="Calibri" charset="0"/>
              </a:rPr>
              <a:t>to its students</a:t>
            </a:r>
            <a:r>
              <a:rPr lang="de-DE" sz="2000" dirty="0">
                <a:solidFill>
                  <a:srgbClr val="00457D"/>
                </a:solidFill>
                <a:latin typeface="UB Scala Sans" panose="02000503050000020003" pitchFamily="2" charset="0"/>
                <a:ea typeface="Calibri" charset="0"/>
              </a:rPr>
              <a:t>.</a:t>
            </a:r>
          </a:p>
          <a:p>
            <a:endParaRPr lang="de-DE" sz="2000" b="1" dirty="0">
              <a:solidFill>
                <a:srgbClr val="00407A"/>
              </a:solidFill>
              <a:latin typeface="UB Scala Sans" panose="02000503050000020003" pitchFamily="2" charset="0"/>
              <a:ea typeface="Calibri" charset="0"/>
            </a:endParaRPr>
          </a:p>
          <a:p>
            <a:r>
              <a:rPr lang="de-DE" sz="2000" b="1" dirty="0">
                <a:solidFill>
                  <a:srgbClr val="00407A"/>
                </a:solidFill>
                <a:latin typeface="UB Scala Sans" panose="02000503050000020003" pitchFamily="2" charset="0"/>
                <a:ea typeface="Calibri" charset="0"/>
              </a:rPr>
              <a:t>Some </a:t>
            </a:r>
            <a:r>
              <a:rPr lang="de-DE" sz="2000" b="1" dirty="0" err="1">
                <a:solidFill>
                  <a:srgbClr val="00407A"/>
                </a:solidFill>
                <a:latin typeface="UB Scala Sans" panose="02000503050000020003" pitchFamily="2" charset="0"/>
                <a:ea typeface="Calibri" charset="0"/>
              </a:rPr>
              <a:t>of</a:t>
            </a:r>
            <a:r>
              <a:rPr lang="de-DE" sz="2000" b="1" dirty="0">
                <a:solidFill>
                  <a:srgbClr val="00407A"/>
                </a:solidFill>
                <a:latin typeface="UB Scala Sans" panose="02000503050000020003" pitchFamily="2" charset="0"/>
                <a:ea typeface="Calibri" charset="0"/>
              </a:rPr>
              <a:t> our </a:t>
            </a:r>
            <a:r>
              <a:rPr lang="de-DE" sz="2000" b="1" dirty="0" err="1">
                <a:solidFill>
                  <a:srgbClr val="00407A"/>
                </a:solidFill>
                <a:latin typeface="UB Scala Sans" panose="02000503050000020003" pitchFamily="2" charset="0"/>
                <a:ea typeface="Calibri" charset="0"/>
              </a:rPr>
              <a:t>services</a:t>
            </a:r>
            <a:r>
              <a:rPr lang="de-DE" sz="2000" b="1" dirty="0">
                <a:solidFill>
                  <a:srgbClr val="00407A"/>
                </a:solidFill>
                <a:latin typeface="UB Scala Sans" panose="02000503050000020003" pitchFamily="2" charset="0"/>
                <a:ea typeface="Calibri" charset="0"/>
              </a:rPr>
              <a:t>*:</a:t>
            </a:r>
          </a:p>
          <a:p>
            <a:endParaRPr lang="de-DE" sz="1000" b="1" dirty="0">
              <a:solidFill>
                <a:srgbClr val="00407A"/>
              </a:solidFill>
              <a:latin typeface="UB Scala Sans" panose="02000503050000020003" pitchFamily="2" charset="0"/>
              <a:ea typeface="Calibri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2000" b="1" dirty="0">
              <a:solidFill>
                <a:srgbClr val="00407A"/>
              </a:solidFill>
              <a:latin typeface="UB Scala Sans" panose="02000503050000020003" pitchFamily="2" charset="0"/>
              <a:ea typeface="Calibri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2000" b="1" dirty="0">
              <a:solidFill>
                <a:srgbClr val="00407A"/>
              </a:solidFill>
              <a:latin typeface="UB Scala Sans" panose="02000503050000020003" pitchFamily="2" charset="0"/>
              <a:ea typeface="Calibri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2000" b="1" dirty="0">
              <a:solidFill>
                <a:srgbClr val="00407A"/>
              </a:solidFill>
              <a:latin typeface="UB Scala Sans" panose="02000503050000020003" pitchFamily="2" charset="0"/>
              <a:ea typeface="Calibri" charset="0"/>
            </a:endParaRPr>
          </a:p>
          <a:p>
            <a:endParaRPr lang="de-DE" sz="2000" b="1" dirty="0">
              <a:solidFill>
                <a:srgbClr val="00407A"/>
              </a:solidFill>
              <a:latin typeface="UB Scala Sans" panose="02000503050000020003" pitchFamily="2" charset="0"/>
              <a:ea typeface="Calibri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2000" b="1" dirty="0">
              <a:solidFill>
                <a:srgbClr val="00407A"/>
              </a:solidFill>
              <a:latin typeface="UB Scala Sans" panose="02000503050000020003" pitchFamily="2" charset="0"/>
              <a:ea typeface="Calibri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2000" b="1" dirty="0">
              <a:solidFill>
                <a:srgbClr val="00407A"/>
              </a:solidFill>
              <a:latin typeface="UB Scala Sans" panose="02000503050000020003" pitchFamily="2" charset="0"/>
              <a:ea typeface="Calibri" charset="0"/>
            </a:endParaRPr>
          </a:p>
          <a:p>
            <a:endParaRPr lang="de-DE" sz="1600" b="1" dirty="0">
              <a:solidFill>
                <a:srgbClr val="00407A"/>
              </a:solidFill>
              <a:latin typeface="UB Scala Sans" panose="02000503050000020003" pitchFamily="2" charset="0"/>
              <a:ea typeface="Calibri" charset="0"/>
            </a:endParaRPr>
          </a:p>
          <a:p>
            <a:r>
              <a:rPr lang="de-DE" sz="1400" b="1" dirty="0">
                <a:solidFill>
                  <a:srgbClr val="00407A"/>
                </a:solidFill>
                <a:latin typeface="UB Scala Sans" panose="02000503050000020003" pitchFamily="2" charset="0"/>
                <a:ea typeface="Calibri" charset="0"/>
              </a:rPr>
              <a:t>*</a:t>
            </a:r>
            <a:r>
              <a:rPr lang="de-DE" sz="1400" dirty="0" err="1">
                <a:solidFill>
                  <a:srgbClr val="00407A"/>
                </a:solidFill>
                <a:latin typeface="UB Scala Sans" panose="02000503050000020003" pitchFamily="2" charset="0"/>
                <a:ea typeface="Calibri" charset="0"/>
              </a:rPr>
              <a:t>Please</a:t>
            </a:r>
            <a:r>
              <a:rPr lang="de-DE" sz="1400" dirty="0">
                <a:solidFill>
                  <a:srgbClr val="00407A"/>
                </a:solidFill>
                <a:latin typeface="UB Scala Sans" panose="02000503050000020003" pitchFamily="2" charset="0"/>
                <a:ea typeface="Calibri" charset="0"/>
              </a:rPr>
              <a:t> </a:t>
            </a:r>
            <a:r>
              <a:rPr lang="de-DE" sz="1400" dirty="0" err="1">
                <a:solidFill>
                  <a:srgbClr val="00407A"/>
                </a:solidFill>
                <a:latin typeface="UB Scala Sans" panose="02000503050000020003" pitchFamily="2" charset="0"/>
                <a:ea typeface="Calibri" charset="0"/>
              </a:rPr>
              <a:t>note</a:t>
            </a:r>
            <a:r>
              <a:rPr lang="de-DE" sz="1400" dirty="0">
                <a:solidFill>
                  <a:srgbClr val="00407A"/>
                </a:solidFill>
                <a:latin typeface="UB Scala Sans" panose="02000503050000020003" pitchFamily="2" charset="0"/>
                <a:ea typeface="Calibri" charset="0"/>
              </a:rPr>
              <a:t> that not all services </a:t>
            </a:r>
            <a:r>
              <a:rPr lang="de-DE" sz="1400" dirty="0" err="1">
                <a:solidFill>
                  <a:srgbClr val="00407A"/>
                </a:solidFill>
                <a:latin typeface="UB Scala Sans" panose="02000503050000020003" pitchFamily="2" charset="0"/>
                <a:ea typeface="Calibri" charset="0"/>
              </a:rPr>
              <a:t>are</a:t>
            </a:r>
            <a:r>
              <a:rPr lang="de-DE" sz="1400" dirty="0">
                <a:solidFill>
                  <a:srgbClr val="00407A"/>
                </a:solidFill>
                <a:latin typeface="UB Scala Sans" panose="02000503050000020003" pitchFamily="2" charset="0"/>
                <a:ea typeface="Calibri" charset="0"/>
              </a:rPr>
              <a:t> </a:t>
            </a:r>
            <a:r>
              <a:rPr lang="de-DE" sz="1400" dirty="0" err="1">
                <a:solidFill>
                  <a:srgbClr val="00407A"/>
                </a:solidFill>
                <a:latin typeface="UB Scala Sans" panose="02000503050000020003" pitchFamily="2" charset="0"/>
                <a:ea typeface="Calibri" charset="0"/>
              </a:rPr>
              <a:t>offered</a:t>
            </a:r>
            <a:r>
              <a:rPr lang="de-DE" sz="1400" dirty="0">
                <a:solidFill>
                  <a:srgbClr val="00407A"/>
                </a:solidFill>
                <a:latin typeface="UB Scala Sans" panose="02000503050000020003" pitchFamily="2" charset="0"/>
                <a:ea typeface="Calibri" charset="0"/>
              </a:rPr>
              <a:t> during </a:t>
            </a:r>
            <a:r>
              <a:rPr lang="de-DE" sz="1400" dirty="0" err="1">
                <a:solidFill>
                  <a:srgbClr val="00407A"/>
                </a:solidFill>
                <a:latin typeface="UB Scala Sans" panose="02000503050000020003" pitchFamily="2" charset="0"/>
                <a:ea typeface="Calibri" charset="0"/>
              </a:rPr>
              <a:t>semester</a:t>
            </a:r>
            <a:r>
              <a:rPr lang="de-DE" sz="1400" dirty="0">
                <a:solidFill>
                  <a:srgbClr val="00407A"/>
                </a:solidFill>
                <a:latin typeface="UB Scala Sans" panose="02000503050000020003" pitchFamily="2" charset="0"/>
                <a:ea typeface="Calibri" charset="0"/>
              </a:rPr>
              <a:t> </a:t>
            </a:r>
            <a:r>
              <a:rPr lang="de-DE" sz="1400" dirty="0" err="1">
                <a:solidFill>
                  <a:srgbClr val="00407A"/>
                </a:solidFill>
                <a:latin typeface="UB Scala Sans" panose="02000503050000020003" pitchFamily="2" charset="0"/>
                <a:ea typeface="Calibri" charset="0"/>
              </a:rPr>
              <a:t>breaks</a:t>
            </a:r>
            <a:r>
              <a:rPr lang="de-DE" sz="1400" dirty="0">
                <a:solidFill>
                  <a:srgbClr val="00407A"/>
                </a:solidFill>
                <a:latin typeface="UB Scala Sans" panose="02000503050000020003" pitchFamily="2" charset="0"/>
                <a:ea typeface="Calibri" charset="0"/>
              </a:rPr>
              <a:t>.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5A9BBAF-F70F-9AC3-C0E0-0C508E084225}"/>
              </a:ext>
            </a:extLst>
          </p:cNvPr>
          <p:cNvGrpSpPr/>
          <p:nvPr/>
        </p:nvGrpSpPr>
        <p:grpSpPr>
          <a:xfrm>
            <a:off x="827584" y="2276872"/>
            <a:ext cx="6696744" cy="2167086"/>
            <a:chOff x="422623" y="1347614"/>
            <a:chExt cx="7317729" cy="3175198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EAF8299F-8EAE-BB18-A10E-EF9467EEB679}"/>
                </a:ext>
              </a:extLst>
            </p:cNvPr>
            <p:cNvGrpSpPr/>
            <p:nvPr/>
          </p:nvGrpSpPr>
          <p:grpSpPr>
            <a:xfrm>
              <a:off x="1037663" y="2187707"/>
              <a:ext cx="5472608" cy="654918"/>
              <a:chOff x="1007575" y="2187707"/>
              <a:chExt cx="5472608" cy="654918"/>
            </a:xfrm>
          </p:grpSpPr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ADA0610B-D54D-9700-35D2-6A13B404C581}"/>
                  </a:ext>
                </a:extLst>
              </p:cNvPr>
              <p:cNvSpPr/>
              <p:nvPr/>
            </p:nvSpPr>
            <p:spPr>
              <a:xfrm>
                <a:off x="1007575" y="2187707"/>
                <a:ext cx="5256584" cy="654918"/>
              </a:xfrm>
              <a:prstGeom prst="parallelogram">
                <a:avLst/>
              </a:prstGeom>
              <a:solidFill>
                <a:srgbClr val="336A97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Ins="162000" rtlCol="0" anchor="ctr"/>
              <a:lstStyle/>
              <a:p>
                <a:pPr algn="r"/>
                <a:endParaRPr lang="en-AU" sz="2000" dirty="0">
                  <a:solidFill>
                    <a:srgbClr val="FFFFFF"/>
                  </a:solidFill>
                  <a:latin typeface="UB Scala Sans" panose="02000503050000020003" pitchFamily="2" charset="0"/>
                </a:endParaRPr>
              </a:p>
            </p:txBody>
          </p:sp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9D986E5E-E8BA-3340-46C0-5185A888A4F2}"/>
                  </a:ext>
                </a:extLst>
              </p:cNvPr>
              <p:cNvSpPr/>
              <p:nvPr/>
            </p:nvSpPr>
            <p:spPr>
              <a:xfrm>
                <a:off x="1511630" y="2187707"/>
                <a:ext cx="4968553" cy="654918"/>
              </a:xfrm>
              <a:prstGeom prst="parallelogram">
                <a:avLst/>
              </a:prstGeom>
              <a:solidFill>
                <a:srgbClr val="336A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Ins="0" rtlCol="0" anchor="ctr"/>
              <a:lstStyle/>
              <a:p>
                <a:pPr algn="r"/>
                <a:r>
                  <a:rPr lang="de-DE" sz="1800" b="1" dirty="0" err="1">
                    <a:solidFill>
                      <a:srgbClr val="FFFFFF"/>
                    </a:solidFill>
                    <a:latin typeface="UB Scala Sans" panose="02000503050000020003" pitchFamily="2" charset="0"/>
                  </a:rPr>
                  <a:t>Yearly</a:t>
                </a:r>
                <a:r>
                  <a:rPr lang="de-DE" sz="1800" b="1" dirty="0">
                    <a:solidFill>
                      <a:srgbClr val="FFFFFF"/>
                    </a:solidFill>
                    <a:latin typeface="UB Scala Sans" panose="02000503050000020003" pitchFamily="2" charset="0"/>
                  </a:rPr>
                  <a:t> Career Day </a:t>
                </a:r>
                <a:r>
                  <a:rPr lang="de-DE" sz="1200" dirty="0">
                    <a:solidFill>
                      <a:srgbClr val="FFFFFF"/>
                    </a:solidFill>
                    <a:latin typeface="UB Scala Sans" panose="02000503050000020003" pitchFamily="2" charset="0"/>
                  </a:rPr>
                  <a:t>(Karrieretag WIAI)</a:t>
                </a:r>
                <a:endParaRPr lang="en-US" sz="800" dirty="0">
                  <a:solidFill>
                    <a:srgbClr val="FFFFFF"/>
                  </a:solidFill>
                  <a:latin typeface="UB Scala Sans" panose="02000503050000020003" pitchFamily="2" charset="0"/>
                </a:endParaRPr>
              </a:p>
            </p:txBody>
          </p:sp>
        </p:grp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DFBF6E30-6469-D47B-6522-FB434B24DD4C}"/>
                </a:ext>
              </a:extLst>
            </p:cNvPr>
            <p:cNvGrpSpPr/>
            <p:nvPr/>
          </p:nvGrpSpPr>
          <p:grpSpPr>
            <a:xfrm>
              <a:off x="1652703" y="3027800"/>
              <a:ext cx="5472608" cy="654918"/>
              <a:chOff x="1835696" y="3027800"/>
              <a:chExt cx="5472608" cy="654918"/>
            </a:xfrm>
          </p:grpSpPr>
          <p:sp>
            <p:nvSpPr>
              <p:cNvPr id="12" name="Rectangle 3">
                <a:extLst>
                  <a:ext uri="{FF2B5EF4-FFF2-40B4-BE49-F238E27FC236}">
                    <a16:creationId xmlns:a16="http://schemas.microsoft.com/office/drawing/2014/main" id="{D9956114-D139-DE28-34DE-378EF73D6B4C}"/>
                  </a:ext>
                </a:extLst>
              </p:cNvPr>
              <p:cNvSpPr/>
              <p:nvPr/>
            </p:nvSpPr>
            <p:spPr>
              <a:xfrm>
                <a:off x="1835696" y="3027800"/>
                <a:ext cx="5256584" cy="654918"/>
              </a:xfrm>
              <a:prstGeom prst="parallelogram">
                <a:avLst/>
              </a:prstGeom>
              <a:solidFill>
                <a:srgbClr val="6690B1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Ins="162000" rtlCol="0" anchor="ctr"/>
              <a:lstStyle/>
              <a:p>
                <a:pPr algn="r"/>
                <a:endParaRPr lang="en-AU" sz="2000" dirty="0">
                  <a:solidFill>
                    <a:srgbClr val="FFFFFF"/>
                  </a:solidFill>
                  <a:latin typeface="UB Scala Sans" panose="02000503050000020003" pitchFamily="2" charset="0"/>
                </a:endParaRPr>
              </a:p>
            </p:txBody>
          </p:sp>
          <p:sp>
            <p:nvSpPr>
              <p:cNvPr id="13" name="Rectangle 3">
                <a:extLst>
                  <a:ext uri="{FF2B5EF4-FFF2-40B4-BE49-F238E27FC236}">
                    <a16:creationId xmlns:a16="http://schemas.microsoft.com/office/drawing/2014/main" id="{FD531740-9678-A451-A7F2-8F78624681D5}"/>
                  </a:ext>
                </a:extLst>
              </p:cNvPr>
              <p:cNvSpPr/>
              <p:nvPr/>
            </p:nvSpPr>
            <p:spPr>
              <a:xfrm>
                <a:off x="2339751" y="3027800"/>
                <a:ext cx="4968553" cy="654918"/>
              </a:xfrm>
              <a:prstGeom prst="parallelogram">
                <a:avLst/>
              </a:prstGeom>
              <a:solidFill>
                <a:srgbClr val="6690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r"/>
                <a:r>
                  <a:rPr lang="en-US" sz="2000" b="1" dirty="0">
                    <a:solidFill>
                      <a:srgbClr val="FFFFFF"/>
                    </a:solidFill>
                    <a:latin typeface="UB Scala Sans" panose="02000503050000020003" pitchFamily="2" charset="0"/>
                  </a:rPr>
                  <a:t>Corporate Internship Program</a:t>
                </a:r>
                <a:endParaRPr lang="en-US" sz="900" dirty="0">
                  <a:solidFill>
                    <a:srgbClr val="FFFFFF"/>
                  </a:solidFill>
                  <a:latin typeface="UB Scala Sans" panose="02000503050000020003" pitchFamily="2" charset="0"/>
                </a:endParaRPr>
              </a:p>
            </p:txBody>
          </p:sp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155776C7-E766-AA67-7B57-7C503ACF173F}"/>
                </a:ext>
              </a:extLst>
            </p:cNvPr>
            <p:cNvGrpSpPr/>
            <p:nvPr/>
          </p:nvGrpSpPr>
          <p:grpSpPr>
            <a:xfrm>
              <a:off x="2267744" y="3867894"/>
              <a:ext cx="5472608" cy="654918"/>
              <a:chOff x="2267744" y="3867894"/>
              <a:chExt cx="5472608" cy="654918"/>
            </a:xfrm>
          </p:grpSpPr>
          <p:sp>
            <p:nvSpPr>
              <p:cNvPr id="16" name="Rectangle 3">
                <a:extLst>
                  <a:ext uri="{FF2B5EF4-FFF2-40B4-BE49-F238E27FC236}">
                    <a16:creationId xmlns:a16="http://schemas.microsoft.com/office/drawing/2014/main" id="{65B1AC41-1B2A-58C4-5AE9-B617AD1CC06E}"/>
                  </a:ext>
                </a:extLst>
              </p:cNvPr>
              <p:cNvSpPr/>
              <p:nvPr/>
            </p:nvSpPr>
            <p:spPr>
              <a:xfrm>
                <a:off x="2267744" y="3867894"/>
                <a:ext cx="5256584" cy="654918"/>
              </a:xfrm>
              <a:prstGeom prst="parallelogram">
                <a:avLst/>
              </a:prstGeom>
              <a:solidFill>
                <a:srgbClr val="99B5CB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Ins="162000" rtlCol="0" anchor="ctr"/>
              <a:lstStyle/>
              <a:p>
                <a:pPr algn="r"/>
                <a:endParaRPr lang="en-AU" sz="2000" dirty="0">
                  <a:solidFill>
                    <a:srgbClr val="FFFFFF"/>
                  </a:solidFill>
                  <a:latin typeface="UB Scala Sans" panose="02000503050000020003" pitchFamily="2" charset="0"/>
                </a:endParaRPr>
              </a:p>
            </p:txBody>
          </p:sp>
          <p:sp>
            <p:nvSpPr>
              <p:cNvPr id="17" name="Rectangle 3">
                <a:extLst>
                  <a:ext uri="{FF2B5EF4-FFF2-40B4-BE49-F238E27FC236}">
                    <a16:creationId xmlns:a16="http://schemas.microsoft.com/office/drawing/2014/main" id="{00A7C332-B61A-9F46-92D3-7FC86F188320}"/>
                  </a:ext>
                </a:extLst>
              </p:cNvPr>
              <p:cNvSpPr/>
              <p:nvPr/>
            </p:nvSpPr>
            <p:spPr>
              <a:xfrm>
                <a:off x="2771799" y="3867894"/>
                <a:ext cx="4968553" cy="654918"/>
              </a:xfrm>
              <a:prstGeom prst="parallelogram">
                <a:avLst/>
              </a:prstGeom>
              <a:solidFill>
                <a:srgbClr val="99B5C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Ins="0" rtlCol="0" anchor="ctr"/>
              <a:lstStyle/>
              <a:p>
                <a:pPr algn="r"/>
                <a:r>
                  <a:rPr lang="en-US" sz="2000" b="1" dirty="0">
                    <a:solidFill>
                      <a:srgbClr val="FFFFFF"/>
                    </a:solidFill>
                    <a:latin typeface="UB Scala Sans" panose="02000503050000020003" pitchFamily="2" charset="0"/>
                  </a:rPr>
                  <a:t>CV Check</a:t>
                </a:r>
                <a:endParaRPr lang="en-US" sz="900" dirty="0">
                  <a:solidFill>
                    <a:srgbClr val="FFFFFF"/>
                  </a:solidFill>
                  <a:latin typeface="UB Scala Sans" panose="02000503050000020003" pitchFamily="2" charset="0"/>
                </a:endParaRPr>
              </a:p>
            </p:txBody>
          </p:sp>
        </p:grpSp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76606B76-FF07-2A78-CF5C-7E8D907752F6}"/>
                </a:ext>
              </a:extLst>
            </p:cNvPr>
            <p:cNvGrpSpPr/>
            <p:nvPr/>
          </p:nvGrpSpPr>
          <p:grpSpPr>
            <a:xfrm>
              <a:off x="422623" y="1347614"/>
              <a:ext cx="5472608" cy="654918"/>
              <a:chOff x="422623" y="1347614"/>
              <a:chExt cx="5472608" cy="654918"/>
            </a:xfrm>
          </p:grpSpPr>
          <p:sp>
            <p:nvSpPr>
              <p:cNvPr id="19" name="Rectangle 3">
                <a:extLst>
                  <a:ext uri="{FF2B5EF4-FFF2-40B4-BE49-F238E27FC236}">
                    <a16:creationId xmlns:a16="http://schemas.microsoft.com/office/drawing/2014/main" id="{1AE3FB8D-2BBD-7015-0677-CC35FDFE0CCA}"/>
                  </a:ext>
                </a:extLst>
              </p:cNvPr>
              <p:cNvSpPr/>
              <p:nvPr/>
            </p:nvSpPr>
            <p:spPr>
              <a:xfrm>
                <a:off x="422623" y="1347614"/>
                <a:ext cx="5256584" cy="654918"/>
              </a:xfrm>
              <a:prstGeom prst="parallelogram">
                <a:avLst/>
              </a:prstGeom>
              <a:solidFill>
                <a:srgbClr val="00457D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Ins="162000" rtlCol="0" anchor="ctr"/>
              <a:lstStyle/>
              <a:p>
                <a:pPr algn="r"/>
                <a:endParaRPr lang="en-AU" sz="2000" dirty="0">
                  <a:solidFill>
                    <a:srgbClr val="FFFFFF"/>
                  </a:solidFill>
                  <a:latin typeface="UB Scala Sans" panose="02000503050000020003" pitchFamily="2" charset="0"/>
                </a:endParaRPr>
              </a:p>
            </p:txBody>
          </p:sp>
          <p:sp>
            <p:nvSpPr>
              <p:cNvPr id="20" name="Rectangle 3">
                <a:extLst>
                  <a:ext uri="{FF2B5EF4-FFF2-40B4-BE49-F238E27FC236}">
                    <a16:creationId xmlns:a16="http://schemas.microsoft.com/office/drawing/2014/main" id="{5EE7EBB2-8BFC-8292-CD76-9A207EEBEE77}"/>
                  </a:ext>
                </a:extLst>
              </p:cNvPr>
              <p:cNvSpPr/>
              <p:nvPr/>
            </p:nvSpPr>
            <p:spPr>
              <a:xfrm>
                <a:off x="926678" y="1347614"/>
                <a:ext cx="4968553" cy="654918"/>
              </a:xfrm>
              <a:prstGeom prst="parallelogram">
                <a:avLst/>
              </a:prstGeom>
              <a:solidFill>
                <a:srgbClr val="0045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Ins="0" rtlCol="0" anchor="ctr"/>
              <a:lstStyle/>
              <a:p>
                <a:pPr algn="r"/>
                <a:r>
                  <a:rPr lang="de-DE" sz="1800" b="1" dirty="0">
                    <a:solidFill>
                      <a:srgbClr val="FFFFFF"/>
                    </a:solidFill>
                    <a:latin typeface="UB Scala Sans" panose="02000503050000020003" pitchFamily="2" charset="0"/>
                  </a:rPr>
                  <a:t>Job </a:t>
                </a:r>
                <a:r>
                  <a:rPr lang="de-DE" sz="1800" b="1" dirty="0" err="1">
                    <a:solidFill>
                      <a:srgbClr val="FFFFFF"/>
                    </a:solidFill>
                    <a:latin typeface="UB Scala Sans" panose="02000503050000020003" pitchFamily="2" charset="0"/>
                  </a:rPr>
                  <a:t>portal</a:t>
                </a:r>
                <a:r>
                  <a:rPr lang="de-DE" sz="1800" b="1" dirty="0">
                    <a:solidFill>
                      <a:srgbClr val="FFFFFF"/>
                    </a:solidFill>
                    <a:latin typeface="UB Scala Sans" panose="02000503050000020003" pitchFamily="2" charset="0"/>
                  </a:rPr>
                  <a:t> </a:t>
                </a:r>
                <a:r>
                  <a:rPr lang="de-DE" sz="1200" dirty="0">
                    <a:solidFill>
                      <a:srgbClr val="FFFFFF"/>
                    </a:solidFill>
                    <a:latin typeface="UB Scala Sans" panose="02000503050000020003" pitchFamily="2" charset="0"/>
                  </a:rPr>
                  <a:t>(Jobbörse WIAI @VC)</a:t>
                </a:r>
                <a:endParaRPr lang="en-US" sz="800" dirty="0">
                  <a:solidFill>
                    <a:srgbClr val="FFFFFF"/>
                  </a:solidFill>
                  <a:latin typeface="UB Scala Sans" panose="02000503050000020003" pitchFamily="2" charset="0"/>
                </a:endParaRPr>
              </a:p>
            </p:txBody>
          </p:sp>
        </p:grp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47C444A-A455-EA2D-02E2-2531C8EEF08B}"/>
              </a:ext>
            </a:extLst>
          </p:cNvPr>
          <p:cNvGrpSpPr/>
          <p:nvPr/>
        </p:nvGrpSpPr>
        <p:grpSpPr>
          <a:xfrm>
            <a:off x="5787451" y="1426681"/>
            <a:ext cx="1144633" cy="1297174"/>
            <a:chOff x="6760149" y="266464"/>
            <a:chExt cx="1144633" cy="1297174"/>
          </a:xfrm>
        </p:grpSpPr>
        <p:pic>
          <p:nvPicPr>
            <p:cNvPr id="9" name="Picture 2" descr="QR-Code">
              <a:extLst>
                <a:ext uri="{FF2B5EF4-FFF2-40B4-BE49-F238E27FC236}">
                  <a16:creationId xmlns:a16="http://schemas.microsoft.com/office/drawing/2014/main" id="{C159EFD3-D63E-546F-3CE0-2BC89AB9EF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0149" y="266464"/>
              <a:ext cx="1144633" cy="1144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Pfeil nach rechts 2">
              <a:extLst>
                <a:ext uri="{FF2B5EF4-FFF2-40B4-BE49-F238E27FC236}">
                  <a16:creationId xmlns:a16="http://schemas.microsoft.com/office/drawing/2014/main" id="{CE6BDEA3-75B4-DE43-ED48-D09ACABD2229}"/>
                </a:ext>
              </a:extLst>
            </p:cNvPr>
            <p:cNvSpPr/>
            <p:nvPr/>
          </p:nvSpPr>
          <p:spPr>
            <a:xfrm>
              <a:off x="6871347" y="1359053"/>
              <a:ext cx="921600" cy="204585"/>
            </a:xfrm>
            <a:prstGeom prst="rect">
              <a:avLst/>
            </a:prstGeom>
            <a:solidFill>
              <a:srgbClr val="E743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="1" dirty="0">
                  <a:latin typeface="UB Scala Sans" panose="02000503050000020003" pitchFamily="2" charset="0"/>
                </a:rPr>
                <a:t>SIGN 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1777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Im Haus, Wand, Boden, Menschen enthält.&#10;&#10;KI-generierte Inhalte können fehlerhaft sein.">
            <a:extLst>
              <a:ext uri="{FF2B5EF4-FFF2-40B4-BE49-F238E27FC236}">
                <a16:creationId xmlns:a16="http://schemas.microsoft.com/office/drawing/2014/main" id="{B6FE5834-262E-AA51-24AC-58437B9EAC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95359"/>
            <a:ext cx="4937745" cy="3291830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05D0CA98-0388-4F45-8631-E667DBF7C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67494"/>
            <a:ext cx="7467600" cy="857250"/>
          </a:xfrm>
        </p:spPr>
        <p:txBody>
          <a:bodyPr/>
          <a:lstStyle/>
          <a:p>
            <a:r>
              <a:rPr lang="de-DE" sz="3600" dirty="0">
                <a:latin typeface="UB Scala Sans" panose="02000503050000020003" pitchFamily="2" charset="77"/>
              </a:rPr>
              <a:t>Career Day WIAI (May 20, 2026)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C5D5146-BC5A-E847-99F5-F1FE08FEF4DF}"/>
              </a:ext>
            </a:extLst>
          </p:cNvPr>
          <p:cNvSpPr txBox="1"/>
          <p:nvPr/>
        </p:nvSpPr>
        <p:spPr>
          <a:xfrm>
            <a:off x="395536" y="1707654"/>
            <a:ext cx="3528392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00457D"/>
                </a:solidFill>
                <a:latin typeface="UB Scala Sans" panose="02000503050000020003" pitchFamily="2" charset="0"/>
                <a:ea typeface="Calibri" charset="0"/>
              </a:rPr>
              <a:t>Each </a:t>
            </a:r>
            <a:r>
              <a:rPr lang="de-DE" sz="2000" b="1" dirty="0" err="1">
                <a:solidFill>
                  <a:srgbClr val="00457D"/>
                </a:solidFill>
                <a:latin typeface="UB Scala Sans" panose="02000503050000020003" pitchFamily="2" charset="0"/>
                <a:ea typeface="Calibri" charset="0"/>
              </a:rPr>
              <a:t>summer</a:t>
            </a:r>
            <a:r>
              <a:rPr lang="de-DE" sz="2000" b="1" dirty="0">
                <a:solidFill>
                  <a:srgbClr val="00457D"/>
                </a:solidFill>
                <a:latin typeface="UB Scala Sans" panose="02000503050000020003" pitchFamily="2" charset="0"/>
                <a:ea typeface="Calibri" charset="0"/>
              </a:rPr>
              <a:t> </a:t>
            </a:r>
            <a:r>
              <a:rPr lang="de-DE" sz="2000" b="1" dirty="0" err="1">
                <a:solidFill>
                  <a:srgbClr val="00457D"/>
                </a:solidFill>
                <a:latin typeface="UB Scala Sans" panose="02000503050000020003" pitchFamily="2" charset="0"/>
                <a:ea typeface="Calibri" charset="0"/>
              </a:rPr>
              <a:t>semester</a:t>
            </a:r>
            <a:r>
              <a:rPr lang="de-DE" sz="2000" dirty="0">
                <a:solidFill>
                  <a:srgbClr val="00457D"/>
                </a:solidFill>
                <a:latin typeface="UB Scala Sans" panose="02000503050000020003" pitchFamily="2" charset="0"/>
                <a:ea typeface="Calibri" charset="0"/>
              </a:rPr>
              <a:t>, our </a:t>
            </a:r>
            <a:r>
              <a:rPr lang="de-DE" sz="2000" dirty="0" err="1">
                <a:solidFill>
                  <a:srgbClr val="00457D"/>
                </a:solidFill>
                <a:latin typeface="UB Scala Sans" panose="02000503050000020003" pitchFamily="2" charset="0"/>
                <a:ea typeface="Calibri" charset="0"/>
              </a:rPr>
              <a:t>faculty</a:t>
            </a:r>
            <a:r>
              <a:rPr lang="de-DE" sz="2000" dirty="0">
                <a:solidFill>
                  <a:srgbClr val="00457D"/>
                </a:solidFill>
                <a:latin typeface="UB Scala Sans" panose="02000503050000020003" pitchFamily="2" charset="0"/>
                <a:ea typeface="Calibri" charset="0"/>
              </a:rPr>
              <a:t> </a:t>
            </a:r>
            <a:r>
              <a:rPr lang="de-DE" sz="2000" dirty="0" err="1">
                <a:solidFill>
                  <a:srgbClr val="00457D"/>
                </a:solidFill>
                <a:latin typeface="UB Scala Sans" panose="02000503050000020003" pitchFamily="2" charset="0"/>
                <a:ea typeface="Calibri" charset="0"/>
              </a:rPr>
              <a:t>hosts</a:t>
            </a:r>
            <a:r>
              <a:rPr lang="de-DE" sz="2000" dirty="0">
                <a:solidFill>
                  <a:srgbClr val="00457D"/>
                </a:solidFill>
                <a:latin typeface="UB Scala Sans" panose="02000503050000020003" pitchFamily="2" charset="0"/>
                <a:ea typeface="Calibri" charset="0"/>
              </a:rPr>
              <a:t> </a:t>
            </a:r>
            <a:r>
              <a:rPr lang="de-DE" sz="2000" dirty="0" err="1">
                <a:solidFill>
                  <a:srgbClr val="00457D"/>
                </a:solidFill>
                <a:latin typeface="UB Scala Sans" panose="02000503050000020003" pitchFamily="2" charset="0"/>
                <a:ea typeface="Calibri" charset="0"/>
              </a:rPr>
              <a:t>its</a:t>
            </a:r>
            <a:r>
              <a:rPr lang="de-DE" sz="2000" dirty="0">
                <a:solidFill>
                  <a:srgbClr val="00457D"/>
                </a:solidFill>
                <a:latin typeface="UB Scala Sans" panose="02000503050000020003" pitchFamily="2" charset="0"/>
                <a:ea typeface="Calibri" charset="0"/>
              </a:rPr>
              <a:t> own </a:t>
            </a:r>
            <a:r>
              <a:rPr lang="de-DE" sz="2000" dirty="0" err="1">
                <a:solidFill>
                  <a:srgbClr val="00457D"/>
                </a:solidFill>
                <a:latin typeface="UB Scala Sans" panose="02000503050000020003" pitchFamily="2" charset="0"/>
                <a:ea typeface="Calibri" charset="0"/>
              </a:rPr>
              <a:t>career</a:t>
            </a:r>
            <a:r>
              <a:rPr lang="de-DE" sz="2000" dirty="0">
                <a:solidFill>
                  <a:srgbClr val="00457D"/>
                </a:solidFill>
                <a:latin typeface="UB Scala Sans" panose="02000503050000020003" pitchFamily="2" charset="0"/>
                <a:ea typeface="Calibri" charset="0"/>
              </a:rPr>
              <a:t> </a:t>
            </a:r>
            <a:r>
              <a:rPr lang="de-DE" sz="2000" dirty="0" err="1">
                <a:solidFill>
                  <a:srgbClr val="00457D"/>
                </a:solidFill>
                <a:latin typeface="UB Scala Sans" panose="02000503050000020003" pitchFamily="2" charset="0"/>
                <a:ea typeface="Calibri" charset="0"/>
              </a:rPr>
              <a:t>day</a:t>
            </a:r>
            <a:r>
              <a:rPr lang="de-DE" sz="2000" dirty="0">
                <a:solidFill>
                  <a:srgbClr val="00457D"/>
                </a:solidFill>
                <a:latin typeface="UB Scala Sans" panose="02000503050000020003" pitchFamily="2" charset="0"/>
                <a:ea typeface="Calibri" charset="0"/>
              </a:rPr>
              <a:t>:</a:t>
            </a:r>
          </a:p>
          <a:p>
            <a:endParaRPr lang="de-DE" sz="800" dirty="0">
              <a:solidFill>
                <a:srgbClr val="00457D"/>
              </a:solidFill>
              <a:latin typeface="UB Scala Sans" panose="02000503050000020003" pitchFamily="2" charset="0"/>
              <a:ea typeface="Calibri" charset="0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457D"/>
                </a:solidFill>
                <a:latin typeface="UB Scala Sans" panose="02000503050000020003" pitchFamily="2" charset="0"/>
                <a:ea typeface="Calibri" charset="0"/>
              </a:rPr>
              <a:t>Job fair with </a:t>
            </a:r>
            <a:r>
              <a:rPr lang="de-DE" sz="1800" b="1" dirty="0">
                <a:solidFill>
                  <a:srgbClr val="00457D"/>
                </a:solidFill>
                <a:latin typeface="UB Scala Sans" panose="02000503050000020003" pitchFamily="2" charset="0"/>
                <a:ea typeface="Calibri" charset="0"/>
              </a:rPr>
              <a:t>20+ </a:t>
            </a:r>
            <a:r>
              <a:rPr lang="de-DE" sz="1800" dirty="0">
                <a:solidFill>
                  <a:srgbClr val="00457D"/>
                </a:solidFill>
                <a:latin typeface="UB Scala Sans" panose="02000503050000020003" pitchFamily="2" charset="0"/>
                <a:ea typeface="Calibri" charset="0"/>
              </a:rPr>
              <a:t>regional and international </a:t>
            </a:r>
            <a:r>
              <a:rPr lang="de-DE" sz="1800" b="1" dirty="0" err="1">
                <a:solidFill>
                  <a:srgbClr val="00457D"/>
                </a:solidFill>
                <a:latin typeface="UB Scala Sans" panose="02000503050000020003" pitchFamily="2" charset="0"/>
                <a:ea typeface="Calibri" charset="0"/>
              </a:rPr>
              <a:t>companies</a:t>
            </a:r>
            <a:endParaRPr lang="de-DE" sz="1800" b="1" dirty="0">
              <a:solidFill>
                <a:srgbClr val="00457D"/>
              </a:solidFill>
              <a:latin typeface="UB Scala Sans" panose="02000503050000020003" pitchFamily="2" charset="0"/>
              <a:ea typeface="Calibri" charset="0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de-DE" sz="1800" b="1" dirty="0">
                <a:solidFill>
                  <a:srgbClr val="00457D"/>
                </a:solidFill>
                <a:latin typeface="UB Scala Sans" panose="02000503050000020003" pitchFamily="2" charset="0"/>
                <a:ea typeface="Calibri" charset="0"/>
              </a:rPr>
              <a:t>CV Checks</a:t>
            </a:r>
            <a:r>
              <a:rPr lang="de-DE" sz="1800" dirty="0">
                <a:solidFill>
                  <a:srgbClr val="00457D"/>
                </a:solidFill>
                <a:latin typeface="UB Scala Sans" panose="02000503050000020003" pitchFamily="2" charset="0"/>
                <a:ea typeface="Calibri" charset="0"/>
              </a:rPr>
              <a:t> </a:t>
            </a:r>
            <a:endParaRPr lang="de-DE" sz="2000" dirty="0">
              <a:solidFill>
                <a:srgbClr val="00457D"/>
              </a:solidFill>
              <a:latin typeface="UB Scala Sans" panose="02000503050000020003" pitchFamily="2" charset="0"/>
              <a:ea typeface="Calibri" charset="0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de-DE" sz="1800" b="1" dirty="0" err="1">
                <a:solidFill>
                  <a:srgbClr val="00457D"/>
                </a:solidFill>
                <a:latin typeface="UB Scala Sans" panose="02000503050000020003" pitchFamily="2" charset="0"/>
                <a:ea typeface="Calibri" charset="0"/>
              </a:rPr>
              <a:t>Application</a:t>
            </a:r>
            <a:r>
              <a:rPr lang="de-DE" sz="1800" b="1" dirty="0">
                <a:solidFill>
                  <a:srgbClr val="00457D"/>
                </a:solidFill>
                <a:latin typeface="UB Scala Sans" panose="02000503050000020003" pitchFamily="2" charset="0"/>
                <a:ea typeface="Calibri" charset="0"/>
              </a:rPr>
              <a:t> </a:t>
            </a:r>
            <a:r>
              <a:rPr lang="de-DE" sz="1800" b="1" dirty="0" err="1">
                <a:solidFill>
                  <a:srgbClr val="00457D"/>
                </a:solidFill>
                <a:latin typeface="UB Scala Sans" panose="02000503050000020003" pitchFamily="2" charset="0"/>
                <a:ea typeface="Calibri" charset="0"/>
              </a:rPr>
              <a:t>training</a:t>
            </a:r>
            <a:endParaRPr lang="de-DE" sz="1800" b="1" dirty="0">
              <a:solidFill>
                <a:srgbClr val="00457D"/>
              </a:solidFill>
              <a:latin typeface="UB Scala Sans" panose="02000503050000020003" pitchFamily="2" charset="0"/>
              <a:ea typeface="Calibri" charset="0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de-DE" sz="1800" b="1" dirty="0" err="1">
                <a:solidFill>
                  <a:srgbClr val="00457D"/>
                </a:solidFill>
                <a:latin typeface="UB Scala Sans" panose="02000503050000020003" pitchFamily="2" charset="0"/>
                <a:ea typeface="Calibri" charset="0"/>
              </a:rPr>
              <a:t>Presentations</a:t>
            </a:r>
            <a:endParaRPr lang="de-DE" sz="1800" b="1" dirty="0">
              <a:solidFill>
                <a:srgbClr val="00457D"/>
              </a:solidFill>
              <a:latin typeface="UB Scala Sans" panose="02000503050000020003" pitchFamily="2" charset="0"/>
              <a:ea typeface="Calibri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A87AEE3-40DC-8546-8828-89F033159BA2}"/>
              </a:ext>
            </a:extLst>
          </p:cNvPr>
          <p:cNvSpPr txBox="1"/>
          <p:nvPr/>
        </p:nvSpPr>
        <p:spPr>
          <a:xfrm>
            <a:off x="3995936" y="4306130"/>
            <a:ext cx="1232944" cy="184666"/>
          </a:xfrm>
          <a:prstGeom prst="rect">
            <a:avLst/>
          </a:prstGeom>
          <a:solidFill>
            <a:srgbClr val="00407A">
              <a:alpha val="85000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600" dirty="0">
                <a:solidFill>
                  <a:srgbClr val="EDF2F6"/>
                </a:solidFill>
                <a:latin typeface="UB Scala" panose="02000504070000020003" pitchFamily="2" charset="77"/>
                <a:ea typeface="UB Scala Sans" charset="0"/>
                <a:cs typeface="UB Scala Sans" charset="0"/>
              </a:rPr>
              <a:t>© Tim Kipphan/Uni Bamberg</a:t>
            </a:r>
          </a:p>
        </p:txBody>
      </p:sp>
    </p:spTree>
    <p:extLst>
      <p:ext uri="{BB962C8B-B14F-4D97-AF65-F5344CB8AC3E}">
        <p14:creationId xmlns:p14="http://schemas.microsoft.com/office/powerpoint/2010/main" val="2859023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4C5D5146-BC5A-E847-99F5-F1FE08FEF4DF}"/>
              </a:ext>
            </a:extLst>
          </p:cNvPr>
          <p:cNvSpPr txBox="1"/>
          <p:nvPr/>
        </p:nvSpPr>
        <p:spPr>
          <a:xfrm>
            <a:off x="395536" y="1131590"/>
            <a:ext cx="7272808" cy="35086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60363"/>
            <a:endParaRPr lang="de-DE" sz="1800" b="1" dirty="0">
              <a:solidFill>
                <a:srgbClr val="00407A"/>
              </a:solidFill>
              <a:latin typeface="UB Scala Sans" panose="02000503050000020003" pitchFamily="2" charset="0"/>
              <a:ea typeface="Calibri" charset="0"/>
            </a:endParaRPr>
          </a:p>
          <a:p>
            <a:pPr marL="715963" indent="-355600">
              <a:buFont typeface="Arial" panose="020B0604020202020204" pitchFamily="34" charset="0"/>
              <a:buChar char="•"/>
            </a:pPr>
            <a:endParaRPr lang="de-DE" sz="1800" b="1" dirty="0">
              <a:solidFill>
                <a:srgbClr val="00407A"/>
              </a:solidFill>
              <a:latin typeface="UB Scala Sans" panose="02000503050000020003" pitchFamily="2" charset="0"/>
              <a:ea typeface="Calibri" charset="0"/>
            </a:endParaRPr>
          </a:p>
          <a:p>
            <a:pPr marL="715963" indent="-355600">
              <a:buFont typeface="Arial" panose="020B0604020202020204" pitchFamily="34" charset="0"/>
              <a:buChar char="•"/>
            </a:pPr>
            <a:endParaRPr lang="de-DE" sz="1800" b="1" dirty="0">
              <a:solidFill>
                <a:srgbClr val="00407A"/>
              </a:solidFill>
              <a:latin typeface="UB Scala Sans" panose="02000503050000020003" pitchFamily="2" charset="0"/>
              <a:ea typeface="Calibri" charset="0"/>
            </a:endParaRPr>
          </a:p>
          <a:p>
            <a:pPr marL="715963" indent="-355600">
              <a:buFont typeface="Arial" panose="020B0604020202020204" pitchFamily="34" charset="0"/>
              <a:buChar char="•"/>
            </a:pPr>
            <a:endParaRPr lang="de-DE" sz="1800" b="1" dirty="0">
              <a:solidFill>
                <a:srgbClr val="00407A"/>
              </a:solidFill>
              <a:latin typeface="UB Scala Sans" panose="02000503050000020003" pitchFamily="2" charset="0"/>
              <a:ea typeface="Calibri" charset="0"/>
            </a:endParaRPr>
          </a:p>
          <a:p>
            <a:pPr marL="715963" indent="-355600">
              <a:buFont typeface="Arial" panose="020B0604020202020204" pitchFamily="34" charset="0"/>
              <a:buChar char="•"/>
            </a:pPr>
            <a:endParaRPr lang="de-DE" sz="1800" b="1" dirty="0">
              <a:solidFill>
                <a:srgbClr val="00407A"/>
              </a:solidFill>
              <a:latin typeface="UB Scala Sans" panose="02000503050000020003" pitchFamily="2" charset="0"/>
              <a:ea typeface="Calibri" charset="0"/>
            </a:endParaRPr>
          </a:p>
          <a:p>
            <a:pPr marL="715963" indent="-355600">
              <a:buFont typeface="Arial" panose="020B0604020202020204" pitchFamily="34" charset="0"/>
              <a:buChar char="•"/>
            </a:pPr>
            <a:endParaRPr lang="de-DE" sz="1800" b="1" dirty="0">
              <a:solidFill>
                <a:srgbClr val="00407A"/>
              </a:solidFill>
              <a:latin typeface="UB Scala Sans" panose="02000503050000020003" pitchFamily="2" charset="0"/>
              <a:ea typeface="Calibri" charset="0"/>
            </a:endParaRPr>
          </a:p>
          <a:p>
            <a:pPr marL="715963" indent="-355600">
              <a:buFont typeface="Arial" panose="020B0604020202020204" pitchFamily="34" charset="0"/>
              <a:buChar char="•"/>
            </a:pPr>
            <a:endParaRPr lang="de-DE" sz="1800" b="1" dirty="0">
              <a:solidFill>
                <a:srgbClr val="00407A"/>
              </a:solidFill>
              <a:latin typeface="UB Scala Sans" panose="02000503050000020003" pitchFamily="2" charset="0"/>
              <a:ea typeface="Calibri" charset="0"/>
            </a:endParaRPr>
          </a:p>
          <a:p>
            <a:pPr marL="360363"/>
            <a:endParaRPr lang="de-DE" sz="1800" b="1" dirty="0">
              <a:solidFill>
                <a:srgbClr val="00407A"/>
              </a:solidFill>
              <a:latin typeface="UB Scala Sans" panose="02000503050000020003" pitchFamily="2" charset="0"/>
              <a:ea typeface="Calibri" charset="0"/>
            </a:endParaRPr>
          </a:p>
          <a:p>
            <a:pPr marL="715963" indent="-355600">
              <a:buFont typeface="Arial" panose="020B0604020202020204" pitchFamily="34" charset="0"/>
              <a:buChar char="•"/>
            </a:pPr>
            <a:endParaRPr lang="de-DE" sz="1800" b="1" dirty="0">
              <a:solidFill>
                <a:srgbClr val="00407A"/>
              </a:solidFill>
              <a:latin typeface="UB Scala Sans" panose="02000503050000020003" pitchFamily="2" charset="0"/>
              <a:ea typeface="Calibri" charset="0"/>
            </a:endParaRPr>
          </a:p>
          <a:p>
            <a:pPr marL="360363" algn="ctr"/>
            <a:endParaRPr lang="de-DE" sz="3600" dirty="0">
              <a:latin typeface="UB Scala Sans" panose="02000503050000020003" pitchFamily="2" charset="0"/>
            </a:endParaRPr>
          </a:p>
          <a:p>
            <a:pPr marL="360363" algn="ctr"/>
            <a:r>
              <a:rPr lang="de-DE" dirty="0">
                <a:latin typeface="UB Scala Sans" panose="02000503050000020003" pitchFamily="2" charset="0"/>
              </a:rPr>
              <a:t>📧</a:t>
            </a:r>
            <a:r>
              <a:rPr lang="de-DE" sz="1800" b="1" dirty="0">
                <a:solidFill>
                  <a:srgbClr val="00407A"/>
                </a:solidFill>
                <a:latin typeface="UB Scala Sans" panose="02000503050000020003" pitchFamily="2" charset="0"/>
                <a:ea typeface="Calibri" charset="0"/>
              </a:rPr>
              <a:t> studium-international.wiai@uni-bamberg.de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5D0CA98-0388-4F45-8631-E667DBF7C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67494"/>
            <a:ext cx="7467600" cy="857250"/>
          </a:xfrm>
        </p:spPr>
        <p:txBody>
          <a:bodyPr/>
          <a:lstStyle/>
          <a:p>
            <a:r>
              <a:rPr lang="de-DE" sz="3600" dirty="0">
                <a:latin typeface="UB Scala Sans" panose="02000503050000020003" pitchFamily="2" charset="77"/>
              </a:rPr>
              <a:t>WIAI International Center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2D3A1906-472B-03B2-AFE6-24C9E1324A16}"/>
              </a:ext>
            </a:extLst>
          </p:cNvPr>
          <p:cNvGrpSpPr/>
          <p:nvPr/>
        </p:nvGrpSpPr>
        <p:grpSpPr>
          <a:xfrm>
            <a:off x="2517897" y="1755385"/>
            <a:ext cx="2486151" cy="2026078"/>
            <a:chOff x="777394" y="1564573"/>
            <a:chExt cx="2926800" cy="2385183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A9CE40E9-938C-9B79-DBAE-53DB4B6F15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40" t="12000" r="19347" b="39737"/>
            <a:stretch>
              <a:fillRect/>
            </a:stretch>
          </p:blipFill>
          <p:spPr>
            <a:xfrm>
              <a:off x="777394" y="1564573"/>
              <a:ext cx="2926800" cy="1993552"/>
            </a:xfrm>
            <a:prstGeom prst="rect">
              <a:avLst/>
            </a:prstGeom>
          </p:spPr>
        </p:pic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41AD7339-835D-C3AE-EFD4-CC6E9AD3CA67}"/>
                </a:ext>
              </a:extLst>
            </p:cNvPr>
            <p:cNvSpPr/>
            <p:nvPr/>
          </p:nvSpPr>
          <p:spPr>
            <a:xfrm>
              <a:off x="777394" y="3496804"/>
              <a:ext cx="2926800" cy="393451"/>
            </a:xfrm>
            <a:prstGeom prst="rect">
              <a:avLst/>
            </a:prstGeom>
            <a:solidFill>
              <a:srgbClr val="00457D">
                <a:alpha val="5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1080000" rtlCol="0" anchor="b"/>
            <a:lstStyle/>
            <a:p>
              <a:endParaRPr lang="de-DE" sz="1000" dirty="0">
                <a:solidFill>
                  <a:srgbClr val="00457D"/>
                </a:solidFill>
                <a:latin typeface="UB Scala Sans" panose="02000503050000020003" pitchFamily="2" charset="0"/>
              </a:endParaRP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8BCC4D09-CD3D-6A59-1BE5-A638F2AA4EF6}"/>
                </a:ext>
              </a:extLst>
            </p:cNvPr>
            <p:cNvSpPr/>
            <p:nvPr/>
          </p:nvSpPr>
          <p:spPr>
            <a:xfrm>
              <a:off x="777394" y="3556305"/>
              <a:ext cx="2926800" cy="393451"/>
            </a:xfrm>
            <a:prstGeom prst="rect">
              <a:avLst/>
            </a:prstGeom>
            <a:solidFill>
              <a:srgbClr val="00457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b"/>
            <a:lstStyle/>
            <a:p>
              <a:pPr algn="ctr"/>
              <a:r>
                <a:rPr lang="de-DE" sz="1400" b="1" dirty="0">
                  <a:solidFill>
                    <a:srgbClr val="FFFFFF"/>
                  </a:solidFill>
                  <a:latin typeface="UB Scala Sans" panose="02000503050000020003" pitchFamily="2" charset="0"/>
                </a:rPr>
                <a:t>Prof. Michael Mendler (PhD)</a:t>
              </a:r>
              <a:endParaRPr lang="de-DE" sz="1400" dirty="0">
                <a:solidFill>
                  <a:srgbClr val="FFFFFF"/>
                </a:solidFill>
                <a:latin typeface="UB Scala Sans" panose="02000503050000020003" pitchFamily="2" charset="0"/>
              </a:endParaRPr>
            </a:p>
          </p:txBody>
        </p:sp>
      </p:grpSp>
      <p:sp>
        <p:nvSpPr>
          <p:cNvPr id="15" name="Rechteck 14">
            <a:extLst>
              <a:ext uri="{FF2B5EF4-FFF2-40B4-BE49-F238E27FC236}">
                <a16:creationId xmlns:a16="http://schemas.microsoft.com/office/drawing/2014/main" id="{E239B059-DEA3-5DA4-FA32-AA3E53DBCD6F}"/>
              </a:ext>
            </a:extLst>
          </p:cNvPr>
          <p:cNvSpPr/>
          <p:nvPr/>
        </p:nvSpPr>
        <p:spPr>
          <a:xfrm>
            <a:off x="2483768" y="3723878"/>
            <a:ext cx="2486151" cy="52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rgbClr val="00457D"/>
                </a:solidFill>
                <a:latin typeface="UB Scala Sans" panose="02000503050000020003" pitchFamily="2" charset="0"/>
              </a:rPr>
              <a:t>International Affairs Officer</a:t>
            </a:r>
          </a:p>
        </p:txBody>
      </p:sp>
    </p:spTree>
    <p:extLst>
      <p:ext uri="{BB962C8B-B14F-4D97-AF65-F5344CB8AC3E}">
        <p14:creationId xmlns:p14="http://schemas.microsoft.com/office/powerpoint/2010/main" val="67686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AFB6E-850E-E2D9-564D-936304758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0C22F2EA-9AE4-E1E5-2843-63FF47926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67494"/>
            <a:ext cx="7467600" cy="857250"/>
          </a:xfrm>
        </p:spPr>
        <p:txBody>
          <a:bodyPr/>
          <a:lstStyle/>
          <a:p>
            <a:r>
              <a:rPr lang="de-DE" sz="3600" dirty="0">
                <a:latin typeface="UB Scala Sans" panose="02000503050000020003" pitchFamily="2" charset="77"/>
              </a:rPr>
              <a:t>Your Contact Points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99D8CC57-50F5-7D89-8C28-0223EA2BA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059582"/>
            <a:ext cx="7704856" cy="3816424"/>
          </a:xfrm>
        </p:spPr>
        <p:txBody>
          <a:bodyPr anchor="t"/>
          <a:lstStyle/>
          <a:p>
            <a:r>
              <a:rPr lang="en-GB" sz="1800" b="1" noProof="0" dirty="0">
                <a:solidFill>
                  <a:srgbClr val="00457D"/>
                </a:solidFill>
              </a:rPr>
              <a:t>International Office</a:t>
            </a:r>
          </a:p>
          <a:p>
            <a:pPr marL="450850" lvl="1" indent="-184150"/>
            <a:r>
              <a:rPr lang="en-GB" sz="1600" dirty="0">
                <a:solidFill>
                  <a:srgbClr val="00457D"/>
                </a:solidFill>
              </a:rPr>
              <a:t>Exchange programs with &gt; 300 universities in Europe and Overseas</a:t>
            </a:r>
            <a:endParaRPr lang="en-GB" sz="1600" noProof="0" dirty="0">
              <a:solidFill>
                <a:schemeClr val="tx2"/>
              </a:solidFill>
              <a:ea typeface="맑은 고딕"/>
            </a:endParaRPr>
          </a:p>
          <a:p>
            <a:pPr marL="450850" lvl="1" indent="-184150"/>
            <a:r>
              <a:rPr lang="en-GB" sz="1600" noProof="0" dirty="0">
                <a:solidFill>
                  <a:schemeClr val="tx2"/>
                </a:solidFill>
                <a:ea typeface="맑은 고딕"/>
              </a:rPr>
              <a:t>Consulting and information events</a:t>
            </a:r>
          </a:p>
          <a:p>
            <a:pPr marL="450850" lvl="1" indent="-184150"/>
            <a:r>
              <a:rPr lang="en-GB" sz="1600" noProof="0" dirty="0">
                <a:solidFill>
                  <a:schemeClr val="tx2"/>
                </a:solidFill>
                <a:ea typeface="맑은 고딕"/>
              </a:rPr>
              <a:t>Application office for exchange programmes</a:t>
            </a:r>
          </a:p>
          <a:p>
            <a:pPr marL="450850" lvl="1" indent="-184150"/>
            <a:r>
              <a:rPr lang="en-GB" sz="1600" dirty="0">
                <a:solidFill>
                  <a:srgbClr val="FF0000"/>
                </a:solidFill>
                <a:ea typeface="맑은 고딕"/>
              </a:rPr>
              <a:t>Application Deadline for 27/28: </a:t>
            </a:r>
            <a:r>
              <a:rPr lang="en-GB" sz="1600" b="1" dirty="0">
                <a:solidFill>
                  <a:srgbClr val="FF0000"/>
                </a:solidFill>
                <a:ea typeface="맑은 고딕"/>
              </a:rPr>
              <a:t>end of November 2026</a:t>
            </a:r>
            <a:endParaRPr lang="en-GB" sz="1600" b="1" noProof="0" dirty="0">
              <a:solidFill>
                <a:srgbClr val="FF0000"/>
              </a:solidFill>
              <a:ea typeface="맑은 고딕"/>
            </a:endParaRPr>
          </a:p>
          <a:p>
            <a:pPr marL="450850" lvl="1" indent="-184150"/>
            <a:r>
              <a:rPr lang="en-GB" sz="1600" dirty="0">
                <a:solidFill>
                  <a:srgbClr val="00457D"/>
                </a:solidFill>
                <a:hlinkClick r:id="rId3"/>
              </a:rPr>
              <a:t>https://www.uni-bamberg.de/international-office/</a:t>
            </a:r>
            <a:endParaRPr lang="en-GB" sz="1600" noProof="0" dirty="0">
              <a:solidFill>
                <a:srgbClr val="00457D"/>
              </a:solidFill>
            </a:endParaRPr>
          </a:p>
          <a:p>
            <a:r>
              <a:rPr lang="en-GB" sz="1800" b="1" noProof="0" dirty="0">
                <a:solidFill>
                  <a:schemeClr val="tx2"/>
                </a:solidFill>
                <a:ea typeface="맑은 고딕"/>
              </a:rPr>
              <a:t>International Representative WIAI </a:t>
            </a:r>
            <a:r>
              <a:rPr lang="en-GB" sz="1800" noProof="0" dirty="0">
                <a:solidFill>
                  <a:schemeClr val="tx2"/>
                </a:solidFill>
                <a:ea typeface="맑은 고딕"/>
              </a:rPr>
              <a:t>(Prof. Michael Mendler)</a:t>
            </a:r>
          </a:p>
          <a:p>
            <a:pPr lvl="1"/>
            <a:r>
              <a:rPr lang="en-GB" sz="1600" noProof="0" dirty="0">
                <a:solidFill>
                  <a:schemeClr val="tx2"/>
                </a:solidFill>
                <a:ea typeface="맑은 고딕"/>
              </a:rPr>
              <a:t>VC Course „Studium International“ (password: „International“)</a:t>
            </a:r>
          </a:p>
          <a:p>
            <a:r>
              <a:rPr lang="en-GB" sz="1800" b="1" dirty="0">
                <a:solidFill>
                  <a:schemeClr val="tx2"/>
                </a:solidFill>
                <a:ea typeface="맑은 고딕"/>
              </a:rPr>
              <a:t>Career Service &amp; International Center</a:t>
            </a:r>
            <a:endParaRPr lang="en-GB" sz="1800" dirty="0">
              <a:solidFill>
                <a:schemeClr val="tx2"/>
              </a:solidFill>
              <a:ea typeface="맑은 고딕"/>
            </a:endParaRPr>
          </a:p>
          <a:p>
            <a:pPr lvl="1"/>
            <a:r>
              <a:rPr lang="en-GB" sz="1600" noProof="0" dirty="0">
                <a:solidFill>
                  <a:schemeClr val="tx2"/>
                </a:solidFill>
                <a:ea typeface="맑은 고딕"/>
              </a:rPr>
              <a:t>VC Course “</a:t>
            </a:r>
            <a:r>
              <a:rPr lang="en-GB" sz="1600" noProof="0" dirty="0" err="1">
                <a:solidFill>
                  <a:schemeClr val="tx2"/>
                </a:solidFill>
                <a:ea typeface="맑은 고딕"/>
              </a:rPr>
              <a:t>Jobbörse</a:t>
            </a:r>
            <a:r>
              <a:rPr lang="en-GB" sz="1600" noProof="0" dirty="0">
                <a:solidFill>
                  <a:schemeClr val="tx2"/>
                </a:solidFill>
                <a:ea typeface="맑은 고딕"/>
              </a:rPr>
              <a:t> WIAI”</a:t>
            </a:r>
          </a:p>
          <a:p>
            <a:pPr lvl="1"/>
            <a:r>
              <a:rPr lang="en-GB" sz="1600" dirty="0">
                <a:solidFill>
                  <a:schemeClr val="tx2"/>
                </a:solidFill>
                <a:ea typeface="맑은 고딕"/>
              </a:rPr>
              <a:t>Advice on the corporate internship program</a:t>
            </a:r>
          </a:p>
          <a:p>
            <a:r>
              <a:rPr lang="en-GB" sz="1800" b="1" noProof="0" dirty="0">
                <a:solidFill>
                  <a:schemeClr val="tx2"/>
                </a:solidFill>
                <a:ea typeface="맑은 고딕"/>
              </a:rPr>
              <a:t>Fachschaft </a:t>
            </a:r>
            <a:r>
              <a:rPr lang="en-GB" sz="1800" b="1" dirty="0">
                <a:solidFill>
                  <a:schemeClr val="tx2"/>
                </a:solidFill>
                <a:ea typeface="맑은 고딕"/>
              </a:rPr>
              <a:t>WIAI:</a:t>
            </a:r>
            <a:r>
              <a:rPr lang="en-GB" sz="1800" dirty="0">
                <a:solidFill>
                  <a:schemeClr val="tx2"/>
                </a:solidFill>
                <a:ea typeface="맑은 고딕"/>
              </a:rPr>
              <a:t> </a:t>
            </a:r>
            <a:r>
              <a:rPr lang="en-GB" sz="1600" dirty="0">
                <a:solidFill>
                  <a:schemeClr val="tx2"/>
                </a:solidFill>
                <a:ea typeface="맑은 고딕"/>
              </a:rPr>
              <a:t>Information event “WIAI im Ausland”</a:t>
            </a:r>
            <a:endParaRPr lang="en-GB" sz="1600" noProof="0" dirty="0">
              <a:solidFill>
                <a:schemeClr val="tx2"/>
              </a:solidFill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740324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Ein Bild, das rot, Karminrot, Kunst, Weinrot enthält.&#10;&#10;KI-generierte Inhalte können fehlerhaft sein.">
            <a:extLst>
              <a:ext uri="{FF2B5EF4-FFF2-40B4-BE49-F238E27FC236}">
                <a16:creationId xmlns:a16="http://schemas.microsoft.com/office/drawing/2014/main" id="{E0EAD76B-6720-9391-B8B9-9384AF6554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65"/>
          <a:stretch>
            <a:fillRect/>
          </a:stretch>
        </p:blipFill>
        <p:spPr>
          <a:xfrm>
            <a:off x="4457485" y="1165899"/>
            <a:ext cx="3458087" cy="3416317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B8CFFC02-D206-AD93-821E-4E0F9774FA0E}"/>
              </a:ext>
            </a:extLst>
          </p:cNvPr>
          <p:cNvGrpSpPr/>
          <p:nvPr/>
        </p:nvGrpSpPr>
        <p:grpSpPr>
          <a:xfrm>
            <a:off x="1979712" y="1002573"/>
            <a:ext cx="2184688" cy="2044826"/>
            <a:chOff x="5724128" y="1037816"/>
            <a:chExt cx="2184688" cy="2044826"/>
          </a:xfrm>
        </p:grpSpPr>
        <p:sp>
          <p:nvSpPr>
            <p:cNvPr id="7" name="Diagonal Stripe 8">
              <a:extLst>
                <a:ext uri="{FF2B5EF4-FFF2-40B4-BE49-F238E27FC236}">
                  <a16:creationId xmlns:a16="http://schemas.microsoft.com/office/drawing/2014/main" id="{6F9EECF6-5E50-D925-256B-D13576D50B22}"/>
                </a:ext>
              </a:extLst>
            </p:cNvPr>
            <p:cNvSpPr/>
            <p:nvPr/>
          </p:nvSpPr>
          <p:spPr>
            <a:xfrm rot="10800000">
              <a:off x="5724128" y="2005166"/>
              <a:ext cx="2184688" cy="1077476"/>
            </a:xfrm>
            <a:prstGeom prst="rect">
              <a:avLst/>
            </a:prstGeom>
            <a:solidFill>
              <a:srgbClr val="CCD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de-DE" sz="1600" dirty="0">
                <a:solidFill>
                  <a:schemeClr val="tx1"/>
                </a:solidFill>
                <a:latin typeface="UB Scala Sans" panose="02000503050000020003" pitchFamily="2" charset="0"/>
              </a:endParaRPr>
            </a:p>
          </p:txBody>
        </p:sp>
        <p:sp>
          <p:nvSpPr>
            <p:cNvPr id="6" name="Diagonal Stripe 8">
              <a:extLst>
                <a:ext uri="{FF2B5EF4-FFF2-40B4-BE49-F238E27FC236}">
                  <a16:creationId xmlns:a16="http://schemas.microsoft.com/office/drawing/2014/main" id="{A03BA18D-12A9-2741-BD23-C4A438462767}"/>
                </a:ext>
              </a:extLst>
            </p:cNvPr>
            <p:cNvSpPr/>
            <p:nvPr/>
          </p:nvSpPr>
          <p:spPr>
            <a:xfrm rot="5400000">
              <a:off x="5240453" y="1521491"/>
              <a:ext cx="2044826" cy="1077476"/>
            </a:xfrm>
            <a:prstGeom prst="rect">
              <a:avLst/>
            </a:prstGeom>
            <a:solidFill>
              <a:srgbClr val="CCD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de-DE" sz="1600" dirty="0">
                <a:solidFill>
                  <a:schemeClr val="tx1"/>
                </a:solidFill>
                <a:latin typeface="UB Scala Sans" panose="02000503050000020003" pitchFamily="2" charset="0"/>
              </a:endParaRPr>
            </a:p>
          </p:txBody>
        </p:sp>
      </p:grpSp>
      <p:pic>
        <p:nvPicPr>
          <p:cNvPr id="8" name="Grafik 7" descr="Ein Bild, das Uhr, Zeichnung, Entwurf, Kunst enthält.&#10;&#10;KI-generierte Inhalte können fehlerhaft sein.">
            <a:extLst>
              <a:ext uri="{FF2B5EF4-FFF2-40B4-BE49-F238E27FC236}">
                <a16:creationId xmlns:a16="http://schemas.microsoft.com/office/drawing/2014/main" id="{F2435BAA-4F0E-131E-7489-F8F90661AA1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8715" b="27491"/>
          <a:stretch>
            <a:fillRect/>
          </a:stretch>
        </p:blipFill>
        <p:spPr>
          <a:xfrm>
            <a:off x="539549" y="1165898"/>
            <a:ext cx="3458087" cy="34163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65A2F03-6232-DFCD-0068-865EA6CFF010}"/>
              </a:ext>
            </a:extLst>
          </p:cNvPr>
          <p:cNvSpPr/>
          <p:nvPr/>
        </p:nvSpPr>
        <p:spPr>
          <a:xfrm>
            <a:off x="4464368" y="3528892"/>
            <a:ext cx="3451204" cy="1059890"/>
          </a:xfrm>
          <a:prstGeom prst="rect">
            <a:avLst/>
          </a:prstGeom>
          <a:solidFill>
            <a:srgbClr val="99B5CB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Ins="900000" rtlCol="0" anchor="ctr"/>
          <a:lstStyle/>
          <a:p>
            <a:pPr algn="ctr">
              <a:spcAft>
                <a:spcPts val="1200"/>
              </a:spcAft>
            </a:pPr>
            <a:r>
              <a:rPr lang="en-US" sz="1800" b="1" dirty="0">
                <a:solidFill>
                  <a:srgbClr val="00407A"/>
                </a:solidFill>
                <a:latin typeface="UB Scala Sans" panose="02000503050000020003" pitchFamily="2" charset="0"/>
                <a:ea typeface="Calibri" charset="0"/>
              </a:rPr>
              <a:t>English for IT </a:t>
            </a:r>
            <a:br>
              <a:rPr lang="en-US" sz="1800" b="1" dirty="0">
                <a:solidFill>
                  <a:srgbClr val="00407A"/>
                </a:solidFill>
                <a:latin typeface="UB Scala Sans" panose="02000503050000020003" pitchFamily="2" charset="0"/>
                <a:ea typeface="Calibri" charset="0"/>
              </a:rPr>
            </a:br>
            <a:r>
              <a:rPr lang="en-US" sz="1800" b="1" dirty="0">
                <a:solidFill>
                  <a:srgbClr val="00407A"/>
                </a:solidFill>
                <a:latin typeface="UB Scala Sans" panose="02000503050000020003" pitchFamily="2" charset="0"/>
                <a:ea typeface="Calibri" charset="0"/>
              </a:rPr>
              <a:t>(highly recommended!)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C095A8-F883-0CA5-906F-A5A0E8641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UB Scala Sans" panose="02000503050000020003" pitchFamily="2" charset="77"/>
              </a:rPr>
              <a:t>Language Courses at </a:t>
            </a:r>
            <a:r>
              <a:rPr lang="de-DE" dirty="0" err="1">
                <a:latin typeface="UB Scala Sans" panose="02000503050000020003" pitchFamily="2" charset="77"/>
              </a:rPr>
              <a:t>the</a:t>
            </a:r>
            <a:r>
              <a:rPr lang="de-DE" dirty="0">
                <a:latin typeface="UB Scala Sans" panose="02000503050000020003" pitchFamily="2" charset="77"/>
              </a:rPr>
              <a:t> Language Center</a:t>
            </a:r>
            <a:endParaRPr lang="de-DE" dirty="0"/>
          </a:p>
        </p:txBody>
      </p:sp>
      <p:sp>
        <p:nvSpPr>
          <p:cNvPr id="9" name="Diagonal Stripe 8">
            <a:extLst>
              <a:ext uri="{FF2B5EF4-FFF2-40B4-BE49-F238E27FC236}">
                <a16:creationId xmlns:a16="http://schemas.microsoft.com/office/drawing/2014/main" id="{48768279-9CBB-281E-3C34-EDEA157043DB}"/>
              </a:ext>
            </a:extLst>
          </p:cNvPr>
          <p:cNvSpPr/>
          <p:nvPr/>
        </p:nvSpPr>
        <p:spPr>
          <a:xfrm rot="5400000">
            <a:off x="2049643" y="930569"/>
            <a:ext cx="2044826" cy="2184688"/>
          </a:xfrm>
          <a:prstGeom prst="diagStripe">
            <a:avLst>
              <a:gd name="adj" fmla="val 41641"/>
            </a:avLst>
          </a:prstGeom>
          <a:solidFill>
            <a:srgbClr val="99B5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de-DE" sz="1600" dirty="0">
              <a:solidFill>
                <a:schemeClr val="tx1"/>
              </a:solidFill>
              <a:latin typeface="UB Scala Sans" panose="02000503050000020003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8E8FCC-7C94-2504-9352-C376175F7775}"/>
              </a:ext>
            </a:extLst>
          </p:cNvPr>
          <p:cNvSpPr/>
          <p:nvPr/>
        </p:nvSpPr>
        <p:spPr>
          <a:xfrm rot="5400000">
            <a:off x="2737892" y="915566"/>
            <a:ext cx="1774992" cy="1774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AU" sz="1600" b="1" dirty="0">
                <a:solidFill>
                  <a:srgbClr val="00457D"/>
                </a:solidFill>
                <a:latin typeface="UB Scala Sans" panose="02000503050000020003" pitchFamily="2" charset="0"/>
              </a:rPr>
              <a:t>Some </a:t>
            </a:r>
          </a:p>
          <a:p>
            <a:r>
              <a:rPr lang="en-AU" sz="1600" b="1" dirty="0">
                <a:solidFill>
                  <a:srgbClr val="00457D"/>
                </a:solidFill>
                <a:latin typeface="UB Scala Sans" panose="02000503050000020003" pitchFamily="2" charset="0"/>
              </a:rPr>
              <a:t>   deadlines </a:t>
            </a:r>
          </a:p>
          <a:p>
            <a:r>
              <a:rPr lang="en-AU" sz="1600" b="1" dirty="0">
                <a:solidFill>
                  <a:srgbClr val="00457D"/>
                </a:solidFill>
                <a:latin typeface="UB Scala Sans" panose="02000503050000020003" pitchFamily="2" charset="0"/>
              </a:rPr>
              <a:t>        end soon!</a:t>
            </a:r>
          </a:p>
          <a:p>
            <a:endParaRPr lang="en-AU" sz="1600" b="1" dirty="0">
              <a:solidFill>
                <a:srgbClr val="00457D"/>
              </a:solidFill>
              <a:latin typeface="UB Scala Sans" panose="02000503050000020003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EC6C75-9EC1-4681-824F-276D5AA8557D}"/>
              </a:ext>
            </a:extLst>
          </p:cNvPr>
          <p:cNvSpPr/>
          <p:nvPr/>
        </p:nvSpPr>
        <p:spPr>
          <a:xfrm>
            <a:off x="539552" y="3533502"/>
            <a:ext cx="3458088" cy="1055279"/>
          </a:xfrm>
          <a:prstGeom prst="rect">
            <a:avLst/>
          </a:prstGeom>
          <a:solidFill>
            <a:srgbClr val="99B5CB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ctr"/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GB" sz="1800" b="1" dirty="0">
                <a:solidFill>
                  <a:srgbClr val="00457D"/>
                </a:solidFill>
                <a:latin typeface="UB Scala Sans" panose="02000503050000020003" pitchFamily="2" charset="0"/>
              </a:rPr>
              <a:t>Do not miss: </a:t>
            </a:r>
            <a:br>
              <a:rPr lang="en-GB" sz="1800" b="1" dirty="0">
                <a:solidFill>
                  <a:srgbClr val="00457D"/>
                </a:solidFill>
                <a:latin typeface="UB Scala Sans" panose="02000503050000020003" pitchFamily="2" charset="0"/>
              </a:rPr>
            </a:br>
            <a:r>
              <a:rPr lang="en-US" sz="1800" b="1" dirty="0">
                <a:solidFill>
                  <a:srgbClr val="00457D"/>
                </a:solidFill>
                <a:latin typeface="UB Scala Sans" panose="02000503050000020003" pitchFamily="2" charset="0"/>
                <a:ea typeface="Calibri" charset="0"/>
              </a:rPr>
              <a:t>Registration deadlines for </a:t>
            </a:r>
            <a:br>
              <a:rPr lang="en-US" sz="1800" b="1" dirty="0">
                <a:solidFill>
                  <a:srgbClr val="00457D"/>
                </a:solidFill>
                <a:latin typeface="UB Scala Sans" panose="02000503050000020003" pitchFamily="2" charset="0"/>
                <a:ea typeface="Calibri" charset="0"/>
              </a:rPr>
            </a:br>
            <a:r>
              <a:rPr lang="en-US" sz="1800" b="1" dirty="0">
                <a:solidFill>
                  <a:srgbClr val="00457D"/>
                </a:solidFill>
                <a:latin typeface="UB Scala Sans" panose="02000503050000020003" pitchFamily="2" charset="0"/>
                <a:ea typeface="Calibri" charset="0"/>
              </a:rPr>
              <a:t>foreign language courses </a:t>
            </a:r>
            <a:endParaRPr lang="en-GB" sz="1800" b="1" dirty="0">
              <a:solidFill>
                <a:srgbClr val="00457D"/>
              </a:solidFill>
              <a:latin typeface="UB Scala Sans" panose="02000503050000020003" pitchFamily="2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CBB70A00-2FC3-D4C6-45D5-2484D8850156}"/>
              </a:ext>
            </a:extLst>
          </p:cNvPr>
          <p:cNvSpPr/>
          <p:nvPr/>
        </p:nvSpPr>
        <p:spPr>
          <a:xfrm>
            <a:off x="3844004" y="1114584"/>
            <a:ext cx="183604" cy="359077"/>
          </a:xfrm>
          <a:prstGeom prst="rect">
            <a:avLst/>
          </a:prstGeom>
          <a:solidFill>
            <a:srgbClr val="EDF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ctr"/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endParaRPr lang="en-GB" sz="1800" b="1" dirty="0">
              <a:solidFill>
                <a:srgbClr val="00457D"/>
              </a:solidFill>
              <a:latin typeface="UB Scala Sans" panose="02000503050000020003" pitchFamily="2" charset="0"/>
            </a:endParaRPr>
          </a:p>
        </p:txBody>
      </p:sp>
      <p:pic>
        <p:nvPicPr>
          <p:cNvPr id="18" name="Grafik 17" descr="Ein Bild, das Muster, Screenshot, Majorelle Blue, Symmetrie enthält.&#10;&#10;KI-generierte Inhalte können fehlerhaft sein.">
            <a:extLst>
              <a:ext uri="{FF2B5EF4-FFF2-40B4-BE49-F238E27FC236}">
                <a16:creationId xmlns:a16="http://schemas.microsoft.com/office/drawing/2014/main" id="{86648A33-9237-72AF-B7B7-8DA9E13027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385" y="3651870"/>
            <a:ext cx="842751" cy="84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74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485CB-21FF-098D-B939-2E05D50A1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>
            <a:extLst>
              <a:ext uri="{FF2B5EF4-FFF2-40B4-BE49-F238E27FC236}">
                <a16:creationId xmlns:a16="http://schemas.microsoft.com/office/drawing/2014/main" id="{64EDF379-846A-7B5F-6F97-A10B3F98BC08}"/>
              </a:ext>
            </a:extLst>
          </p:cNvPr>
          <p:cNvSpPr/>
          <p:nvPr/>
        </p:nvSpPr>
        <p:spPr>
          <a:xfrm>
            <a:off x="7577688" y="4515966"/>
            <a:ext cx="522704" cy="504056"/>
          </a:xfrm>
          <a:prstGeom prst="rect">
            <a:avLst/>
          </a:prstGeom>
          <a:solidFill>
            <a:srgbClr val="EDF2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 descr="Ein Bild, das draußen, Himmel, Pflanze, Baum enthält.&#10;&#10;Automatisch generierte Beschreibung">
            <a:extLst>
              <a:ext uri="{FF2B5EF4-FFF2-40B4-BE49-F238E27FC236}">
                <a16:creationId xmlns:a16="http://schemas.microsoft.com/office/drawing/2014/main" id="{EC8899A3-2522-4DB4-E9EA-D18A93EDB6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962" r="7237" b="5858"/>
          <a:stretch/>
        </p:blipFill>
        <p:spPr>
          <a:xfrm>
            <a:off x="108763" y="123478"/>
            <a:ext cx="7905009" cy="4896544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799EB56B-15B3-D4BE-B3C3-BCF8520BAB05}"/>
              </a:ext>
            </a:extLst>
          </p:cNvPr>
          <p:cNvSpPr/>
          <p:nvPr/>
        </p:nvSpPr>
        <p:spPr>
          <a:xfrm>
            <a:off x="280398" y="3291830"/>
            <a:ext cx="7571886" cy="1597544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tangle 24" hidden="1">
            <a:extLst>
              <a:ext uri="{FF2B5EF4-FFF2-40B4-BE49-F238E27FC236}">
                <a16:creationId xmlns:a16="http://schemas.microsoft.com/office/drawing/2014/main" id="{D93025D5-4881-321F-2781-507D19BE3FAC}"/>
              </a:ext>
            </a:extLst>
          </p:cNvPr>
          <p:cNvSpPr/>
          <p:nvPr/>
        </p:nvSpPr>
        <p:spPr>
          <a:xfrm>
            <a:off x="200753" y="3014566"/>
            <a:ext cx="374400" cy="3754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>
              <a:solidFill>
                <a:srgbClr val="FFFFFF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8ADE7E4-2E48-5D25-842C-582367AD636C}"/>
              </a:ext>
            </a:extLst>
          </p:cNvPr>
          <p:cNvSpPr txBox="1"/>
          <p:nvPr/>
        </p:nvSpPr>
        <p:spPr>
          <a:xfrm>
            <a:off x="437225" y="3435846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457D"/>
                </a:solidFill>
                <a:latin typeface="UB Scala Sans" charset="0"/>
                <a:ea typeface="UB Scala Sans" charset="0"/>
                <a:cs typeface="UB Scala Sans" charset="0"/>
              </a:rPr>
              <a:t>Kontakt: </a:t>
            </a:r>
            <a:r>
              <a:rPr lang="de-DE" dirty="0">
                <a:solidFill>
                  <a:srgbClr val="00457D"/>
                </a:solidFill>
                <a:latin typeface="UB Scala Sans" charset="0"/>
                <a:ea typeface="UB Scala Sans" charset="0"/>
                <a:cs typeface="UB Scala Sans" charset="0"/>
              </a:rPr>
              <a:t>N.N. (Position </a:t>
            </a:r>
            <a:r>
              <a:rPr lang="de-DE" dirty="0" err="1">
                <a:solidFill>
                  <a:srgbClr val="00457D"/>
                </a:solidFill>
                <a:latin typeface="UB Scala Sans" charset="0"/>
                <a:ea typeface="UB Scala Sans" charset="0"/>
                <a:cs typeface="UB Scala Sans" charset="0"/>
              </a:rPr>
              <a:t>currently</a:t>
            </a:r>
            <a:r>
              <a:rPr lang="de-DE" dirty="0">
                <a:solidFill>
                  <a:srgbClr val="00457D"/>
                </a:solidFill>
                <a:latin typeface="UB Scala Sans" charset="0"/>
                <a:ea typeface="UB Scala Sans" charset="0"/>
                <a:cs typeface="UB Scala Sans" charset="0"/>
              </a:rPr>
              <a:t> </a:t>
            </a:r>
            <a:r>
              <a:rPr lang="de-DE" dirty="0" err="1">
                <a:solidFill>
                  <a:srgbClr val="00457D"/>
                </a:solidFill>
                <a:latin typeface="UB Scala Sans" charset="0"/>
                <a:ea typeface="UB Scala Sans" charset="0"/>
                <a:cs typeface="UB Scala Sans" charset="0"/>
              </a:rPr>
              <a:t>unfilled</a:t>
            </a:r>
            <a:r>
              <a:rPr lang="de-DE" dirty="0">
                <a:solidFill>
                  <a:srgbClr val="00457D"/>
                </a:solidFill>
                <a:latin typeface="UB Scala Sans" charset="0"/>
                <a:ea typeface="UB Scala Sans" charset="0"/>
                <a:cs typeface="UB Scala Sans" charset="0"/>
              </a:rPr>
              <a:t>)</a:t>
            </a:r>
          </a:p>
          <a:p>
            <a:r>
              <a:rPr lang="de-DE" b="1" dirty="0">
                <a:solidFill>
                  <a:srgbClr val="00457D"/>
                </a:solidFill>
                <a:latin typeface="UB Scala Sans" charset="0"/>
                <a:ea typeface="UB Scala Sans" charset="0"/>
                <a:cs typeface="UB Scala Sans" charset="0"/>
              </a:rPr>
              <a:t>E-Mail: </a:t>
            </a:r>
            <a:r>
              <a:rPr lang="de-DE" dirty="0">
                <a:solidFill>
                  <a:srgbClr val="00457D"/>
                </a:solidFill>
                <a:latin typeface="UB Scala Sans" charset="0"/>
                <a:ea typeface="UB Scala Sans" charset="0"/>
                <a:cs typeface="UB Scala Sans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careerservice.wiai@uni-bamberg.de</a:t>
            </a:r>
            <a:endParaRPr lang="de-DE" sz="1400" dirty="0">
              <a:solidFill>
                <a:srgbClr val="00457D"/>
              </a:solidFill>
              <a:latin typeface="UB Scala Sans" charset="0"/>
              <a:ea typeface="UB Scala Sans" charset="0"/>
              <a:cs typeface="UB Scala Sans" charset="0"/>
            </a:endParaRPr>
          </a:p>
          <a:p>
            <a:r>
              <a:rPr lang="de-DE" b="1" dirty="0">
                <a:solidFill>
                  <a:srgbClr val="00457D"/>
                </a:solidFill>
                <a:latin typeface="UB Scala Sans" charset="0"/>
                <a:ea typeface="UB Scala Sans" charset="0"/>
                <a:cs typeface="UB Scala Sans" charset="0"/>
              </a:rPr>
              <a:t>Website: </a:t>
            </a:r>
            <a:r>
              <a:rPr lang="de-DE" dirty="0">
                <a:solidFill>
                  <a:srgbClr val="00457D"/>
                </a:solidFill>
                <a:latin typeface="UB Scala Sans" charset="0"/>
                <a:ea typeface="UB Scala Sans" charset="0"/>
                <a:cs typeface="UB Scala Sans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https://www.uni-bamberg.de/wiai/caree</a:t>
            </a:r>
            <a:r>
              <a:rPr lang="de-DE" dirty="0">
                <a:solidFill>
                  <a:srgbClr val="00457D"/>
                </a:solidFill>
                <a:latin typeface="UB Scala Sans" panose="02000503050000020003" pitchFamily="2" charset="0"/>
                <a:ea typeface="UB Scala Sans" charset="0"/>
                <a:cs typeface="UB Scala Sans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</a:t>
            </a:r>
            <a:r>
              <a:rPr lang="de-DE" dirty="0">
                <a:solidFill>
                  <a:srgbClr val="00457D"/>
                </a:solidFill>
                <a:latin typeface="UB Scala Sans" panose="02000503050000020003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de-DE" dirty="0">
                <a:solidFill>
                  <a:srgbClr val="00457D"/>
                </a:solidFill>
                <a:latin typeface="UB Scala Sans" panose="02000503050000020003" pitchFamily="2" charset="0"/>
              </a:rPr>
              <a:t> </a:t>
            </a:r>
            <a:endParaRPr lang="de-DE" dirty="0">
              <a:solidFill>
                <a:srgbClr val="00457D"/>
              </a:solidFill>
              <a:latin typeface="UB Scala Sans" panose="02000503050000020003" pitchFamily="2" charset="0"/>
              <a:ea typeface="UB Scala Sans" charset="0"/>
              <a:cs typeface="UB Scala Sans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CC700EC-BA0D-EE55-5982-26502DA18E22}"/>
              </a:ext>
            </a:extLst>
          </p:cNvPr>
          <p:cNvSpPr/>
          <p:nvPr/>
        </p:nvSpPr>
        <p:spPr>
          <a:xfrm>
            <a:off x="6510248" y="121631"/>
            <a:ext cx="1504428" cy="1504428"/>
          </a:xfrm>
          <a:prstGeom prst="rect">
            <a:avLst/>
          </a:prstGeom>
          <a:solidFill>
            <a:srgbClr val="FFFFF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 descr="Ein Bild, das Muster, Screenshot, Symmetrie, Quadrat enthält.&#10;&#10;KI-generierte Inhalte können fehlerhaft sein.">
            <a:extLst>
              <a:ext uri="{FF2B5EF4-FFF2-40B4-BE49-F238E27FC236}">
                <a16:creationId xmlns:a16="http://schemas.microsoft.com/office/drawing/2014/main" id="{A1CA54C5-26FD-38BD-F949-745BF16476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647" y="128030"/>
            <a:ext cx="1491630" cy="149163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210AF86-1AF6-B5CB-2769-E730259DF677}"/>
              </a:ext>
            </a:extLst>
          </p:cNvPr>
          <p:cNvSpPr txBox="1"/>
          <p:nvPr/>
        </p:nvSpPr>
        <p:spPr>
          <a:xfrm>
            <a:off x="574398" y="254126"/>
            <a:ext cx="62298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457D"/>
                </a:solidFill>
                <a:latin typeface="UB Scala Sans" panose="02000503050000020003" pitchFamily="2" charset="77"/>
              </a:rPr>
              <a:t>Have a good and successful start to the new semester!</a:t>
            </a:r>
            <a:endParaRPr lang="de-DE" dirty="0">
              <a:solidFill>
                <a:srgbClr val="0045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466218"/>
      </p:ext>
    </p:extLst>
  </p:cSld>
  <p:clrMapOvr>
    <a:masterClrMapping/>
  </p:clrMapOvr>
</p:sld>
</file>

<file path=ppt/theme/theme1.xml><?xml version="1.0" encoding="utf-8"?>
<a:theme xmlns:a="http://schemas.openxmlformats.org/drawingml/2006/main" name="16zu9_Vorlage_mit_Titelbild_deutsch_hellblau">
  <a:themeElements>
    <a:clrScheme name="ub-cd-neu-v2-4 1">
      <a:dk1>
        <a:srgbClr val="000000"/>
      </a:dk1>
      <a:lt1>
        <a:srgbClr val="C8D0E2"/>
      </a:lt1>
      <a:dk2>
        <a:srgbClr val="00457D"/>
      </a:dk2>
      <a:lt2>
        <a:srgbClr val="808080"/>
      </a:lt2>
      <a:accent1>
        <a:srgbClr val="5D7FAA"/>
      </a:accent1>
      <a:accent2>
        <a:srgbClr val="97BF0D"/>
      </a:accent2>
      <a:accent3>
        <a:srgbClr val="E0E4EE"/>
      </a:accent3>
      <a:accent4>
        <a:srgbClr val="000000"/>
      </a:accent4>
      <a:accent5>
        <a:srgbClr val="B6C0D2"/>
      </a:accent5>
      <a:accent6>
        <a:srgbClr val="88AD0B"/>
      </a:accent6>
      <a:hlink>
        <a:srgbClr val="92A5C5"/>
      </a:hlink>
      <a:folHlink>
        <a:srgbClr val="C6D982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b-cd-neu-v2-4 1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97BF0D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88AD0B"/>
        </a:accent6>
        <a:hlink>
          <a:srgbClr val="92A5C5"/>
        </a:hlink>
        <a:folHlink>
          <a:srgbClr val="C6D98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2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FFD300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E7BF00"/>
        </a:accent6>
        <a:hlink>
          <a:srgbClr val="92A5C5"/>
        </a:hlink>
        <a:folHlink>
          <a:srgbClr val="FFE3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3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E6444F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D03D47"/>
        </a:accent6>
        <a:hlink>
          <a:srgbClr val="92A5C5"/>
        </a:hlink>
        <a:folHlink>
          <a:srgbClr val="F199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4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878783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7A7A76"/>
        </a:accent6>
        <a:hlink>
          <a:srgbClr val="92A5C5"/>
        </a:hlink>
        <a:folHlink>
          <a:srgbClr val="B9BA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5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00457D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003E71"/>
        </a:accent6>
        <a:hlink>
          <a:srgbClr val="92A5C5"/>
        </a:hlink>
        <a:folHlink>
          <a:srgbClr val="C8D0E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16zu9_Vorlage_mit_Titelbild_deutsch_hellblau">
  <a:themeElements>
    <a:clrScheme name="ub-cd-neu-v2-4 1">
      <a:dk1>
        <a:srgbClr val="000000"/>
      </a:dk1>
      <a:lt1>
        <a:srgbClr val="C8D0E2"/>
      </a:lt1>
      <a:dk2>
        <a:srgbClr val="00457D"/>
      </a:dk2>
      <a:lt2>
        <a:srgbClr val="808080"/>
      </a:lt2>
      <a:accent1>
        <a:srgbClr val="5D7FAA"/>
      </a:accent1>
      <a:accent2>
        <a:srgbClr val="97BF0D"/>
      </a:accent2>
      <a:accent3>
        <a:srgbClr val="E0E4EE"/>
      </a:accent3>
      <a:accent4>
        <a:srgbClr val="000000"/>
      </a:accent4>
      <a:accent5>
        <a:srgbClr val="B6C0D2"/>
      </a:accent5>
      <a:accent6>
        <a:srgbClr val="88AD0B"/>
      </a:accent6>
      <a:hlink>
        <a:srgbClr val="92A5C5"/>
      </a:hlink>
      <a:folHlink>
        <a:srgbClr val="C6D982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b-cd-neu-v2-4 1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97BF0D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88AD0B"/>
        </a:accent6>
        <a:hlink>
          <a:srgbClr val="92A5C5"/>
        </a:hlink>
        <a:folHlink>
          <a:srgbClr val="C6D98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2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FFD300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E7BF00"/>
        </a:accent6>
        <a:hlink>
          <a:srgbClr val="92A5C5"/>
        </a:hlink>
        <a:folHlink>
          <a:srgbClr val="FFE3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3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E6444F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D03D47"/>
        </a:accent6>
        <a:hlink>
          <a:srgbClr val="92A5C5"/>
        </a:hlink>
        <a:folHlink>
          <a:srgbClr val="F199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4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878783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7A7A76"/>
        </a:accent6>
        <a:hlink>
          <a:srgbClr val="92A5C5"/>
        </a:hlink>
        <a:folHlink>
          <a:srgbClr val="B9BA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5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00457D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003E71"/>
        </a:accent6>
        <a:hlink>
          <a:srgbClr val="92A5C5"/>
        </a:hlink>
        <a:folHlink>
          <a:srgbClr val="C8D0E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16zu9_Vorlage_mit_Titelbild_deutsch</Template>
  <TotalTime>0</TotalTime>
  <Words>306</Words>
  <Application>Microsoft Office PowerPoint</Application>
  <PresentationFormat>Bildschirmpräsentation (16:9)</PresentationFormat>
  <Paragraphs>70</Paragraphs>
  <Slides>7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7</vt:i4>
      </vt:variant>
    </vt:vector>
  </HeadingPairs>
  <TitlesOfParts>
    <vt:vector size="16" baseType="lpstr">
      <vt:lpstr>맑은 고딕</vt:lpstr>
      <vt:lpstr>Arial</vt:lpstr>
      <vt:lpstr>Calibri</vt:lpstr>
      <vt:lpstr>Times New Roman</vt:lpstr>
      <vt:lpstr>UB Scala</vt:lpstr>
      <vt:lpstr>UB Scala Sans</vt:lpstr>
      <vt:lpstr>Wingdings</vt:lpstr>
      <vt:lpstr>16zu9_Vorlage_mit_Titelbild_deutsch_hellblau</vt:lpstr>
      <vt:lpstr>1_16zu9_Vorlage_mit_Titelbild_deutsch_hellblau</vt:lpstr>
      <vt:lpstr>PowerPoint-Präsentation</vt:lpstr>
      <vt:lpstr>WIAI Career Service</vt:lpstr>
      <vt:lpstr>Career Day WIAI (May 20, 2026)</vt:lpstr>
      <vt:lpstr>WIAI International Center</vt:lpstr>
      <vt:lpstr>Your Contact Points</vt:lpstr>
      <vt:lpstr>Language Courses at the Language Center</vt:lpstr>
      <vt:lpstr>PowerPoint-Präsentation</vt:lpstr>
    </vt:vector>
  </TitlesOfParts>
  <Company>Uni-Bamberg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WIAI – Fakultät Wirtschaftsinformatik und Angewandte Informatik</dc:title>
  <dc:creator>Ann-Christin Wegner</dc:creator>
  <cp:lastModifiedBy>Häuser, Ines</cp:lastModifiedBy>
  <cp:revision>336</cp:revision>
  <cp:lastPrinted>2016-04-15T09:27:56Z</cp:lastPrinted>
  <dcterms:created xsi:type="dcterms:W3CDTF">2021-08-03T09:38:30Z</dcterms:created>
  <dcterms:modified xsi:type="dcterms:W3CDTF">2026-03-30T08:35:30Z</dcterms:modified>
</cp:coreProperties>
</file>