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674" r:id="rId2"/>
    <p:sldMasterId id="2147483712" r:id="rId3"/>
    <p:sldMasterId id="2147483811" r:id="rId4"/>
    <p:sldMasterId id="2147483821" r:id="rId5"/>
    <p:sldMasterId id="2147483835" r:id="rId6"/>
    <p:sldMasterId id="2147483857" r:id="rId7"/>
  </p:sldMasterIdLst>
  <p:notesMasterIdLst>
    <p:notesMasterId r:id="rId18"/>
  </p:notesMasterIdLst>
  <p:sldIdLst>
    <p:sldId id="274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- Fachschaft" id="{C3FB9EA5-8A93-4C06-8099-22F14D11097E}">
          <p14:sldIdLst>
            <p14:sldId id="274"/>
          </p14:sldIdLst>
        </p14:section>
        <p14:section name="Fachschaft" id="{6C1081F2-2652-4436-9AB3-2C50043A5892}">
          <p14:sldIdLst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pos="5375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1088" userDrawn="1">
          <p15:clr>
            <a:srgbClr val="A4A3A4"/>
          </p15:clr>
        </p15:guide>
        <p15:guide id="9" pos="2177" userDrawn="1">
          <p15:clr>
            <a:srgbClr val="A4A3A4"/>
          </p15:clr>
        </p15:guide>
        <p15:guide id="10" orient="horz" pos="1162" userDrawn="1">
          <p15:clr>
            <a:srgbClr val="A4A3A4"/>
          </p15:clr>
        </p15:guide>
        <p15:guide id="11" orient="horz" pos="3702" userDrawn="1">
          <p15:clr>
            <a:srgbClr val="A4A3A4"/>
          </p15:clr>
        </p15:guide>
        <p15:guide id="12" orient="horz" pos="3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DDD65"/>
    <a:srgbClr val="4563C3"/>
    <a:srgbClr val="FF9900"/>
    <a:srgbClr val="BB3217"/>
    <a:srgbClr val="00457D"/>
    <a:srgbClr val="6DD6F7"/>
    <a:srgbClr val="0FBBF1"/>
    <a:srgbClr val="7B210F"/>
    <a:srgbClr val="137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066F2-554F-4153-BB71-E23A62893AEE}" v="19" dt="2025-04-13T10:14:1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70" autoAdjust="0"/>
    <p:restoredTop sz="94189" autoAdjust="0"/>
  </p:normalViewPr>
  <p:slideViewPr>
    <p:cSldViewPr snapToGrid="0">
      <p:cViewPr varScale="1">
        <p:scale>
          <a:sx n="90" d="100"/>
          <a:sy n="90" d="100"/>
        </p:scale>
        <p:origin x="653" y="58"/>
      </p:cViewPr>
      <p:guideLst>
        <p:guide orient="horz" pos="935"/>
        <p:guide pos="2880"/>
        <p:guide pos="385"/>
        <p:guide pos="5375"/>
        <p:guide orient="horz" pos="3952"/>
        <p:guide pos="1088"/>
        <p:guide pos="2177"/>
        <p:guide orient="horz" pos="1162"/>
        <p:guide orient="horz" pos="3702"/>
        <p:guide orient="horz" pos="3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7B7965-B985-405B-8F67-6358951CE3DB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F7AC4A-AD8F-4C74-91F1-65654DA9B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35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Begrüßung</a:t>
            </a:r>
          </a:p>
          <a:p>
            <a:r>
              <a:rPr lang="de-DE"/>
              <a:t>Vorstellung</a:t>
            </a:r>
          </a:p>
          <a:p>
            <a:r>
              <a:rPr lang="de-DE"/>
              <a:t>Rückblick</a:t>
            </a:r>
          </a:p>
          <a:p>
            <a:r>
              <a:rPr lang="de-DE"/>
              <a:t>Einleitung Dozenten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68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7AC4A-AD8F-4C74-91F1-65654DA9B68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7AC4A-AD8F-4C74-91F1-65654DA9B68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91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D35C6-C360-CE25-FBF8-4ABDD267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411B2F-53FA-E0A5-054D-D692E315C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34297F-9C05-F188-12F6-C9852ABD2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2A5131-AD39-A67B-5803-5BDE1B376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7AC4A-AD8F-4C74-91F1-65654DA9B68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7AC4A-AD8F-4C74-91F1-65654DA9B68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4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eine Ecke abgerundet 5">
            <a:extLst>
              <a:ext uri="{FF2B5EF4-FFF2-40B4-BE49-F238E27FC236}">
                <a16:creationId xmlns:a16="http://schemas.microsoft.com/office/drawing/2014/main" id="{7D4514EE-95B4-49B2-B2AA-2ED15CED7882}"/>
              </a:ext>
            </a:extLst>
          </p:cNvPr>
          <p:cNvSpPr/>
          <p:nvPr userDrawn="1"/>
        </p:nvSpPr>
        <p:spPr>
          <a:xfrm>
            <a:off x="0" y="-10256"/>
            <a:ext cx="9144000" cy="2536417"/>
          </a:xfrm>
          <a:prstGeom prst="round1Rect">
            <a:avLst>
              <a:gd name="adj" fmla="val 25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28A191-EB7D-4F72-AEA7-98272C741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79" y="177434"/>
            <a:ext cx="2161036" cy="216103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62E3E9A-4C65-4F47-ABC2-D2D81E57AB42}"/>
              </a:ext>
            </a:extLst>
          </p:cNvPr>
          <p:cNvSpPr/>
          <p:nvPr userDrawn="1"/>
        </p:nvSpPr>
        <p:spPr>
          <a:xfrm>
            <a:off x="0" y="2526160"/>
            <a:ext cx="9144000" cy="4331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73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2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2416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940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166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59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500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1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333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8444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5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4F0B-ABCD-4CAC-AE0B-4FDA697E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36" y="514582"/>
            <a:ext cx="7831040" cy="4987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91EA60-2978-4B35-81E6-195417D8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4/15/2020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CDD57-6071-48B7-8C20-7DA28201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336" y="6480312"/>
            <a:ext cx="6782462" cy="257066"/>
          </a:xfrm>
        </p:spPr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5BC125-C523-480D-A5E1-1438261D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166" y="6478641"/>
            <a:ext cx="643921" cy="257066"/>
          </a:xfrm>
        </p:spPr>
        <p:txBody>
          <a:bodyPr/>
          <a:lstStyle/>
          <a:p>
            <a:fld id="{2C753281-AACA-4994-9B3A-7074E696E4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928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00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23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408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419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0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1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79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388" y="477787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30388" y="5900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30388" y="534461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30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92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022410-499A-4EF9-92AB-D0A21ED86DA5}"/>
              </a:ext>
            </a:extLst>
          </p:cNvPr>
          <p:cNvSpPr/>
          <p:nvPr userDrawn="1"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002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240" y="116632"/>
            <a:ext cx="2057400" cy="633670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528" y="116632"/>
            <a:ext cx="6264696" cy="63367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41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59939-1DFB-C216-97C7-D5F2B8A13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FE069E-5379-2157-8C1E-3F6EAE3C1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54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45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8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1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572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48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5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18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1531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522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10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97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32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2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75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1526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331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11336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60229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3930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609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38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622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2206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8957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0255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77835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701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02843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011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416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7883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11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547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048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4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EDCBDC8-8A30-4F8D-B1AC-081817CC8CF9}"/>
              </a:ext>
            </a:extLst>
          </p:cNvPr>
          <p:cNvSpPr/>
          <p:nvPr userDrawn="1"/>
        </p:nvSpPr>
        <p:spPr>
          <a:xfrm>
            <a:off x="7913716" y="-2194"/>
            <a:ext cx="1230284" cy="11711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7B534D-0A04-44CE-8005-D6DFF9060EEE}"/>
              </a:ext>
            </a:extLst>
          </p:cNvPr>
          <p:cNvSpPr/>
          <p:nvPr userDrawn="1"/>
        </p:nvSpPr>
        <p:spPr>
          <a:xfrm>
            <a:off x="0" y="-10257"/>
            <a:ext cx="9144000" cy="1171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84707CF-6268-4D52-9F08-86083BB01781}"/>
              </a:ext>
            </a:extLst>
          </p:cNvPr>
          <p:cNvSpPr/>
          <p:nvPr userDrawn="1"/>
        </p:nvSpPr>
        <p:spPr>
          <a:xfrm>
            <a:off x="0" y="6356348"/>
            <a:ext cx="9144000" cy="501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eine Ecke abgerundet 6">
            <a:extLst>
              <a:ext uri="{FF2B5EF4-FFF2-40B4-BE49-F238E27FC236}">
                <a16:creationId xmlns:a16="http://schemas.microsoft.com/office/drawing/2014/main" id="{9F0755EC-38D9-4092-A85B-D18C0AF0AE4F}"/>
              </a:ext>
            </a:extLst>
          </p:cNvPr>
          <p:cNvSpPr/>
          <p:nvPr userDrawn="1"/>
        </p:nvSpPr>
        <p:spPr>
          <a:xfrm>
            <a:off x="0" y="-10256"/>
            <a:ext cx="9144000" cy="1335817"/>
          </a:xfrm>
          <a:prstGeom prst="round1Rect">
            <a:avLst>
              <a:gd name="adj" fmla="val 50000"/>
            </a:avLst>
          </a:prstGeom>
          <a:solidFill>
            <a:srgbClr val="004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14" y="1490234"/>
            <a:ext cx="8484042" cy="470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6180" y="6478641"/>
            <a:ext cx="1511908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D"/>
                </a:solidFill>
              </a:defRPr>
            </a:lvl1pPr>
          </a:lstStyle>
          <a:p>
            <a:r>
              <a:rPr lang="en-US"/>
              <a:t>4/15/2020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075" y="6480312"/>
            <a:ext cx="6782462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D"/>
                </a:solidFill>
              </a:defRPr>
            </a:lvl1pPr>
          </a:lstStyle>
          <a:p>
            <a:r>
              <a:rPr lang="de-DE"/>
              <a:t>Fachschaft WIAI - Otto-Friedrich-Universität Bamberg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418" y="6478641"/>
            <a:ext cx="610670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57D"/>
                </a:solidFill>
              </a:defRPr>
            </a:lvl1pPr>
          </a:lstStyle>
          <a:p>
            <a:fld id="{2C753281-AACA-4994-9B3A-7074E696E4C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730573-ABC1-4C6C-A77E-67F3688024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41" y="77207"/>
            <a:ext cx="996218" cy="996218"/>
          </a:xfrm>
          <a:prstGeom prst="rect">
            <a:avLst/>
          </a:prstGeom>
        </p:spPr>
      </p:pic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3E987167-9CC6-469F-B97E-EE9BDAD4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66" y="-102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65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57D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>
            <a:extLst>
              <a:ext uri="{FF2B5EF4-FFF2-40B4-BE49-F238E27FC236}">
                <a16:creationId xmlns:a16="http://schemas.microsoft.com/office/drawing/2014/main" id="{E062340E-709D-4DAD-9FEF-9CCC62EB25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>
            <a:extLst>
              <a:ext uri="{FF2B5EF4-FFF2-40B4-BE49-F238E27FC236}">
                <a16:creationId xmlns:a16="http://schemas.microsoft.com/office/drawing/2014/main" id="{82EBAD9A-2E47-417F-9FD7-CEDCF2AEA1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B1244BBD-8319-4969-9F38-A82BDC529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  <a:br>
              <a:rPr lang="de-DE" altLang="de-DE"/>
            </a:br>
            <a:r>
              <a:rPr lang="de-DE" altLang="de-DE"/>
              <a:t>zu bearbeiten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FF187C75-67A3-4D41-89D6-EC2E41DA7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23">
            <a:extLst>
              <a:ext uri="{FF2B5EF4-FFF2-40B4-BE49-F238E27FC236}">
                <a16:creationId xmlns:a16="http://schemas.microsoft.com/office/drawing/2014/main" id="{84A444D3-BB8B-4B99-AC91-A2C45B4A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57963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9474404F-7AF9-47A5-8589-EA95CF4A1AF3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AC874316-ED13-47F4-BA9A-14DF32FEB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57963"/>
            <a:ext cx="7543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900">
                <a:solidFill>
                  <a:srgbClr val="00407A"/>
                </a:solidFill>
                <a:latin typeface="Arial" charset="0"/>
              </a:rPr>
              <a:t>Otto-Friedrich-Universität Bamberg | Zentrale Studienberatung| www.uni-bamberg.de/abt-studium/studienberatung</a:t>
            </a:r>
          </a:p>
        </p:txBody>
      </p:sp>
    </p:spTree>
    <p:extLst>
      <p:ext uri="{BB962C8B-B14F-4D97-AF65-F5344CB8AC3E}">
        <p14:creationId xmlns:p14="http://schemas.microsoft.com/office/powerpoint/2010/main" val="15258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2135352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2018 Prof. Dr. U. Schmid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Begrüßung Erstsemester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2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44105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2019 Prof. Dr. Tom Gross/Prof. Dr. Daniela Nicklas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592218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Prof. Dr. Daniel Beimborn / Prof. Dr. Guido Wirtz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44105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2022 Prof. Dr. Guido Wirtz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>
            <a:extLst>
              <a:ext uri="{FF2B5EF4-FFF2-40B4-BE49-F238E27FC236}">
                <a16:creationId xmlns:a16="http://schemas.microsoft.com/office/drawing/2014/main" id="{302CA98B-A13B-BCCB-9769-2EA5A79538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>
            <a:extLst>
              <a:ext uri="{FF2B5EF4-FFF2-40B4-BE49-F238E27FC236}">
                <a16:creationId xmlns:a16="http://schemas.microsoft.com/office/drawing/2014/main" id="{6C933191-BDB3-C74C-64CC-04644539C8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D8A74500-8B9D-E4BB-E267-3810132CE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  <a:br>
              <a:rPr lang="de-DE" altLang="de-DE"/>
            </a:br>
            <a:r>
              <a:rPr lang="de-DE" altLang="de-DE"/>
              <a:t>zu bearbeiten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6038BD57-6B3B-CD9E-E31E-159921A6C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23">
            <a:extLst>
              <a:ext uri="{FF2B5EF4-FFF2-40B4-BE49-F238E27FC236}">
                <a16:creationId xmlns:a16="http://schemas.microsoft.com/office/drawing/2014/main" id="{2A44D6E3-8800-ACD8-54B6-8DAF7591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57963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760535F9-A2D2-434B-8C1E-1D6DB24D09E5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6850712E-7122-7938-6843-DE3F8A92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57963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900">
                <a:solidFill>
                  <a:srgbClr val="00407A"/>
                </a:solidFill>
                <a:latin typeface="Arial" charset="0"/>
              </a:rPr>
              <a:t>Otto-Friedrich-Universität Bamberg | Zentrale Studienberatung| www.uni-bamberg.de/studienberatung</a:t>
            </a:r>
          </a:p>
        </p:txBody>
      </p:sp>
    </p:spTree>
    <p:extLst>
      <p:ext uri="{BB962C8B-B14F-4D97-AF65-F5344CB8AC3E}">
        <p14:creationId xmlns:p14="http://schemas.microsoft.com/office/powerpoint/2010/main" val="31297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xkcd.com/1543/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10" Type="http://schemas.openxmlformats.org/officeDocument/2006/relationships/image" Target="../media/image28.jpg"/><Relationship Id="rId4" Type="http://schemas.openxmlformats.org/officeDocument/2006/relationships/image" Target="../media/image23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12.svg"/><Relationship Id="rId21" Type="http://schemas.openxmlformats.org/officeDocument/2006/relationships/image" Target="../media/image42.png"/><Relationship Id="rId7" Type="http://schemas.openxmlformats.org/officeDocument/2006/relationships/image" Target="../media/image16.svg"/><Relationship Id="rId12" Type="http://schemas.openxmlformats.org/officeDocument/2006/relationships/hyperlink" Target="mailto:fachschaft-wiai.stuve@uni-bamberg.de" TargetMode="External"/><Relationship Id="rId17" Type="http://schemas.openxmlformats.org/officeDocument/2006/relationships/hyperlink" Target="https://www.uni-bamberg.de/wiai/fs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38.sv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4.svg"/><Relationship Id="rId5" Type="http://schemas.openxmlformats.org/officeDocument/2006/relationships/image" Target="../media/image14.sv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32.svg"/><Relationship Id="rId14" Type="http://schemas.openxmlformats.org/officeDocument/2006/relationships/image" Target="../media/image36.sv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4" Type="http://schemas.openxmlformats.org/officeDocument/2006/relationships/image" Target="../media/image23.sv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4" Type="http://schemas.openxmlformats.org/officeDocument/2006/relationships/image" Target="../media/image23.sv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6.svg"/><Relationship Id="rId4" Type="http://schemas.openxmlformats.org/officeDocument/2006/relationships/image" Target="../media/image47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B141E06-D079-400F-8C0B-FC0A137439B9}"/>
              </a:ext>
            </a:extLst>
          </p:cNvPr>
          <p:cNvGrpSpPr/>
          <p:nvPr/>
        </p:nvGrpSpPr>
        <p:grpSpPr>
          <a:xfrm>
            <a:off x="611187" y="2834512"/>
            <a:ext cx="8079731" cy="3139024"/>
            <a:chOff x="513439" y="763013"/>
            <a:chExt cx="8079731" cy="313902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573C34B-D5F7-47E7-A8B5-F6FB1D1EAE08}"/>
                </a:ext>
              </a:extLst>
            </p:cNvPr>
            <p:cNvSpPr txBox="1"/>
            <p:nvPr/>
          </p:nvSpPr>
          <p:spPr>
            <a:xfrm>
              <a:off x="513439" y="2632459"/>
              <a:ext cx="518455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14th </a:t>
              </a:r>
              <a:r>
                <a:rPr lang="de-DE" sz="2400" dirty="0" err="1">
                  <a:solidFill>
                    <a:schemeClr val="bg1"/>
                  </a:solidFill>
                  <a:latin typeface="UB Scala Sans" panose="02000503050000020003" pitchFamily="2" charset="0"/>
                </a:rPr>
                <a:t>to</a:t>
              </a:r>
              <a:r>
                <a:rPr lang="de-DE" sz="2400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 17th April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4593F13-08C3-47D6-8F0E-0B08572C804D}"/>
                </a:ext>
              </a:extLst>
            </p:cNvPr>
            <p:cNvSpPr txBox="1"/>
            <p:nvPr/>
          </p:nvSpPr>
          <p:spPr>
            <a:xfrm>
              <a:off x="513439" y="763013"/>
              <a:ext cx="6510846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3600" b="1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Erstsemestereinführungstage |</a:t>
              </a:r>
            </a:p>
            <a:p>
              <a:r>
                <a:rPr lang="de-DE" sz="3600" b="1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First Semester </a:t>
              </a:r>
              <a:r>
                <a:rPr lang="de-DE" sz="3600" b="1" dirty="0" err="1">
                  <a:solidFill>
                    <a:schemeClr val="bg1"/>
                  </a:solidFill>
                  <a:latin typeface="UB Scala Sans" panose="02000503050000020003" pitchFamily="2" charset="0"/>
                </a:rPr>
                <a:t>Introductory</a:t>
              </a:r>
              <a:r>
                <a:rPr lang="de-DE" sz="3600" b="1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 Days</a:t>
              </a:r>
            </a:p>
            <a:p>
              <a:r>
                <a:rPr lang="de-DE" sz="3600" b="1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Summer Semester 2025</a:t>
              </a:r>
              <a:endParaRPr lang="de-DE" sz="3600" b="1" dirty="0">
                <a:solidFill>
                  <a:schemeClr val="bg1"/>
                </a:solidFill>
                <a:latin typeface="UB Scala Sans" panose="02000503050000020003" pitchFamily="2" charset="0"/>
                <a:ea typeface="Calibri"/>
                <a:cs typeface="Calibri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A586A0B-6FB1-4DE8-98C9-93C7BB8AA443}"/>
                </a:ext>
              </a:extLst>
            </p:cNvPr>
            <p:cNvSpPr txBox="1"/>
            <p:nvPr/>
          </p:nvSpPr>
          <p:spPr>
            <a:xfrm>
              <a:off x="513439" y="3440372"/>
              <a:ext cx="8079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AE582A47-D72E-4913-A2D9-E3D207FFB010}"/>
              </a:ext>
            </a:extLst>
          </p:cNvPr>
          <p:cNvSpPr txBox="1"/>
          <p:nvPr/>
        </p:nvSpPr>
        <p:spPr>
          <a:xfrm>
            <a:off x="611188" y="5742703"/>
            <a:ext cx="807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UB Scala Sans" panose="02000503050000020003" pitchFamily="2" charset="0"/>
              </a:rPr>
              <a:t>Information Systems and Applied Computer Sciences Faculty</a:t>
            </a:r>
            <a:endParaRPr lang="de-DE" sz="24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B15753-3F1A-49A1-8080-30B1D2152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82296"/>
            <a:ext cx="2526792" cy="2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EA68901A-950B-4D74-82F9-1BFDFC00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  <a:endParaRPr lang="en-US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AE70B2-39D6-47E9-B166-4220F31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6AEDD8-6549-4825-B45B-9C3E6459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4324D6-587A-4D0F-A3B2-17E1F576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9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16A1F63-42A8-41ED-8FD4-2D0A08BA86D5}"/>
              </a:ext>
            </a:extLst>
          </p:cNvPr>
          <p:cNvSpPr/>
          <p:nvPr/>
        </p:nvSpPr>
        <p:spPr>
          <a:xfrm>
            <a:off x="593072" y="1826030"/>
            <a:ext cx="4298893" cy="4321544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7C04429-63D8-4AC9-B2DE-39265F74C9CA}"/>
              </a:ext>
            </a:extLst>
          </p:cNvPr>
          <p:cNvSpPr/>
          <p:nvPr/>
        </p:nvSpPr>
        <p:spPr>
          <a:xfrm>
            <a:off x="709914" y="1660924"/>
            <a:ext cx="3466082" cy="205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Thanks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our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tutors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and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helpers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0D0E228-B392-474E-BA82-C7FB42F3D74E}"/>
              </a:ext>
            </a:extLst>
          </p:cNvPr>
          <p:cNvSpPr/>
          <p:nvPr/>
        </p:nvSpPr>
        <p:spPr>
          <a:xfrm>
            <a:off x="3035247" y="2672545"/>
            <a:ext cx="1764000" cy="20842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645C819-369D-49BD-A2B7-259FA20E978A}"/>
              </a:ext>
            </a:extLst>
          </p:cNvPr>
          <p:cNvSpPr/>
          <p:nvPr/>
        </p:nvSpPr>
        <p:spPr>
          <a:xfrm>
            <a:off x="4758750" y="2675318"/>
            <a:ext cx="1764000" cy="20842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3B1CE84-42BB-49EE-B7D1-6115DEAABFF8}"/>
              </a:ext>
            </a:extLst>
          </p:cNvPr>
          <p:cNvSpPr txBox="1"/>
          <p:nvPr/>
        </p:nvSpPr>
        <p:spPr>
          <a:xfrm>
            <a:off x="1016802" y="2073181"/>
            <a:ext cx="7298460" cy="2252540"/>
          </a:xfrm>
          <a:prstGeom prst="rect">
            <a:avLst/>
          </a:prstGeom>
          <a:noFill/>
        </p:spPr>
        <p:txBody>
          <a:bodyPr wrap="square" lIns="91440" tIns="45720" rIns="91440" bIns="45720" numCol="6" spcCol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Lydia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Laetitia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Theresa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Janne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Florian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Jochen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Tobias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Josi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Paul             Hannah          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Sandra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Jessi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Calibri"/>
              <a:cs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9DA592-6122-40FB-860C-69439BE6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88" y="1644873"/>
            <a:ext cx="2817778" cy="41949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5C6A8B7-309A-4E21-BB7F-980B7DDB5435}"/>
              </a:ext>
            </a:extLst>
          </p:cNvPr>
          <p:cNvSpPr txBox="1"/>
          <p:nvPr/>
        </p:nvSpPr>
        <p:spPr>
          <a:xfrm>
            <a:off x="5586388" y="5839797"/>
            <a:ext cx="2817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Source: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  <a:hlinkClick r:id="rId3"/>
              </a:rPr>
              <a:t>https://xkcd.com/1543/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14C6AD7-A295-47B9-9EDC-108FE29CEDCD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15136C4-42E6-4CFB-9960-E35603AE2DDE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F67D5EE-D217-4C9A-B740-86CCA4662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58" name="Grafik 57" descr="Lehrer">
                <a:extLst>
                  <a:ext uri="{FF2B5EF4-FFF2-40B4-BE49-F238E27FC236}">
                    <a16:creationId xmlns:a16="http://schemas.microsoft.com/office/drawing/2014/main" id="{AD7D8304-74D0-42A6-8C13-73A9097B2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954874A5-64F5-4165-B913-5DB0A90BF262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92DE1238-C2FA-4C6D-9496-03FA0A15E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56" name="Grafik 55" descr="Prüfliste">
                <a:extLst>
                  <a:ext uri="{FF2B5EF4-FFF2-40B4-BE49-F238E27FC236}">
                    <a16:creationId xmlns:a16="http://schemas.microsoft.com/office/drawing/2014/main" id="{9A76BA99-1463-4B33-91C8-AA8C5368A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F38FB12F-2A1B-4ADA-904F-5DB1585792B9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D1702297-06E8-4A25-A975-29586105B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54" name="Grafik 53" descr="Rakete">
                <a:extLst>
                  <a:ext uri="{FF2B5EF4-FFF2-40B4-BE49-F238E27FC236}">
                    <a16:creationId xmlns:a16="http://schemas.microsoft.com/office/drawing/2014/main" id="{8310B81A-3ECF-4AAE-8516-68BBD8102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F2D5A08A-2870-84F3-B899-3BE7777CB2C7}"/>
              </a:ext>
            </a:extLst>
          </p:cNvPr>
          <p:cNvSpPr txBox="1"/>
          <p:nvPr/>
        </p:nvSpPr>
        <p:spPr>
          <a:xfrm>
            <a:off x="1009892" y="4344295"/>
            <a:ext cx="7298460" cy="2252540"/>
          </a:xfrm>
          <a:prstGeom prst="rect">
            <a:avLst/>
          </a:prstGeom>
          <a:noFill/>
        </p:spPr>
        <p:txBody>
          <a:bodyPr wrap="square" lIns="91440" tIns="45720" rIns="91440" bIns="45720" numCol="6" spcCol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Niko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Laura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Alice   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Henri	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F1E71E3-37BC-1BDD-6057-1077C62E6AC4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AD6E75-FF89-B408-0B5E-BEFDBA12DFA9}"/>
              </a:ext>
            </a:extLst>
          </p:cNvPr>
          <p:cNvSpPr txBox="1"/>
          <p:nvPr/>
        </p:nvSpPr>
        <p:spPr>
          <a:xfrm>
            <a:off x="3402975" y="4494951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Clara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915FE5-4645-0A16-A62F-9FFA7A345EF9}"/>
              </a:ext>
            </a:extLst>
          </p:cNvPr>
          <p:cNvSpPr txBox="1"/>
          <p:nvPr/>
        </p:nvSpPr>
        <p:spPr>
          <a:xfrm>
            <a:off x="2217642" y="5087618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Fiona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01AF23C-B73F-616B-522B-9CE14BC557E5}"/>
              </a:ext>
            </a:extLst>
          </p:cNvPr>
          <p:cNvSpPr txBox="1"/>
          <p:nvPr/>
        </p:nvSpPr>
        <p:spPr>
          <a:xfrm>
            <a:off x="3402975" y="5087618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Tobias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16A587E-6471-E12E-D137-39E31A9C500A}"/>
              </a:ext>
            </a:extLst>
          </p:cNvPr>
          <p:cNvSpPr txBox="1"/>
          <p:nvPr/>
        </p:nvSpPr>
        <p:spPr>
          <a:xfrm>
            <a:off x="1013202" y="5673383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Kevin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6210E4-5156-035B-C936-643F8C48AC66}"/>
              </a:ext>
            </a:extLst>
          </p:cNvPr>
          <p:cNvSpPr txBox="1"/>
          <p:nvPr/>
        </p:nvSpPr>
        <p:spPr>
          <a:xfrm>
            <a:off x="3402975" y="56551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</a:t>
            </a:r>
          </a:p>
        </p:txBody>
      </p:sp>
    </p:spTree>
    <p:extLst>
      <p:ext uri="{BB962C8B-B14F-4D97-AF65-F5344CB8AC3E}">
        <p14:creationId xmlns:p14="http://schemas.microsoft.com/office/powerpoint/2010/main" val="185334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C229D-6F64-43CA-9D2D-A923BA53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83FFBA-4243-4427-AAF2-C6EE06BB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D6798C-432A-494E-A2EE-810704E6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647ECA-F838-4C6F-94C4-631119CC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91A03D-54D8-44E1-92A4-278FDEAFE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764270"/>
            <a:ext cx="3796951" cy="405093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3C618A6-1D99-4D5C-9602-6C3C77C5A31D}"/>
              </a:ext>
            </a:extLst>
          </p:cNvPr>
          <p:cNvGrpSpPr/>
          <p:nvPr/>
        </p:nvGrpSpPr>
        <p:grpSpPr>
          <a:xfrm>
            <a:off x="4579331" y="2332188"/>
            <a:ext cx="3960812" cy="2915102"/>
            <a:chOff x="619816" y="2713410"/>
            <a:chExt cx="3960812" cy="291510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A5A0CDF-6BC9-4B11-B107-E837E9BBE38A}"/>
                </a:ext>
              </a:extLst>
            </p:cNvPr>
            <p:cNvSpPr/>
            <p:nvPr/>
          </p:nvSpPr>
          <p:spPr>
            <a:xfrm>
              <a:off x="619816" y="2855532"/>
              <a:ext cx="3960812" cy="27729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students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, just like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you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!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7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elected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representatives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and a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magnificent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community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of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devoted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procrastinators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not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to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forget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: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Fooboar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,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our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mascot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1242C36-4E32-4D29-A118-B36AAE38EC0F}"/>
                </a:ext>
              </a:extLst>
            </p:cNvPr>
            <p:cNvSpPr/>
            <p:nvPr/>
          </p:nvSpPr>
          <p:spPr>
            <a:xfrm>
              <a:off x="739278" y="2713410"/>
              <a:ext cx="1802591" cy="284244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Who </a:t>
              </a:r>
              <a:r>
                <a:rPr kumimoji="0" lang="de-DE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are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we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1626DE5-1E00-4FE3-85BD-569F290368DC}"/>
              </a:ext>
            </a:extLst>
          </p:cNvPr>
          <p:cNvGrpSpPr/>
          <p:nvPr/>
        </p:nvGrpSpPr>
        <p:grpSpPr>
          <a:xfrm>
            <a:off x="8013971" y="2024310"/>
            <a:ext cx="900000" cy="900000"/>
            <a:chOff x="60416" y="1120840"/>
            <a:chExt cx="900000" cy="90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185AE2B-B155-48AD-8C95-F32054045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16" y="1120840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endParaRPr>
            </a:p>
          </p:txBody>
        </p:sp>
        <p:pic>
          <p:nvPicPr>
            <p:cNvPr id="13" name="Grafik 12" descr="Gruppe">
              <a:extLst>
                <a:ext uri="{FF2B5EF4-FFF2-40B4-BE49-F238E27FC236}">
                  <a16:creationId xmlns:a16="http://schemas.microsoft.com/office/drawing/2014/main" id="{2C6BEA1A-139C-41CA-9982-2B667EA29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416" y="1174840"/>
              <a:ext cx="792000" cy="79200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CB1C6CA-B90A-4E9D-ADED-0B7C4C1F9C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F3CCB77-72D6-46E9-85DD-DF83D7C9F7A4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6D9BBAD3-D034-4F03-B9C2-5AD913DE8B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23" name="Grafik 22" descr="Lehrer">
                <a:extLst>
                  <a:ext uri="{FF2B5EF4-FFF2-40B4-BE49-F238E27FC236}">
                    <a16:creationId xmlns:a16="http://schemas.microsoft.com/office/drawing/2014/main" id="{9B8EF3F7-8FDC-4883-B536-B3ECD4842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40B317F-D45D-4999-88C5-377D9A1FC966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B23ABB1F-8D31-4E80-82FE-A6E67DFEB6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21" name="Grafik 20" descr="Prüfliste">
                <a:extLst>
                  <a:ext uri="{FF2B5EF4-FFF2-40B4-BE49-F238E27FC236}">
                    <a16:creationId xmlns:a16="http://schemas.microsoft.com/office/drawing/2014/main" id="{4B27197D-D868-443E-AD59-31381101E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7FDA8E40-90E8-46D7-800D-51C5C1B9DE14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4619810-327B-4C7E-B984-D28AB344F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9" name="Grafik 18" descr="Rakete">
                <a:extLst>
                  <a:ext uri="{FF2B5EF4-FFF2-40B4-BE49-F238E27FC236}">
                    <a16:creationId xmlns:a16="http://schemas.microsoft.com/office/drawing/2014/main" id="{0D917001-0B93-489C-A188-33FA4FC05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pic>
        <p:nvPicPr>
          <p:cNvPr id="6" name="Grafik 5" descr="Ein Bild, das Clipart, Zeichnung, Entwurf, Animierter Cartoon enthält.&#10;&#10;Beschreibung automatisch generiert.">
            <a:extLst>
              <a:ext uri="{FF2B5EF4-FFF2-40B4-BE49-F238E27FC236}">
                <a16:creationId xmlns:a16="http://schemas.microsoft.com/office/drawing/2014/main" id="{800FA1B5-746E-513E-E53F-CAAF15B22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3960" y="4724342"/>
            <a:ext cx="1152525" cy="1228725"/>
          </a:xfrm>
          <a:prstGeom prst="rect">
            <a:avLst/>
          </a:prstGeom>
        </p:spPr>
      </p:pic>
      <p:sp>
        <p:nvSpPr>
          <p:cNvPr id="25" name="Foliennummernplatzhalter 4">
            <a:extLst>
              <a:ext uri="{FF2B5EF4-FFF2-40B4-BE49-F238E27FC236}">
                <a16:creationId xmlns:a16="http://schemas.microsoft.com/office/drawing/2014/main" id="{654559E5-0E1E-57C4-2D19-8865E9F24C17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</p:spTree>
    <p:extLst>
      <p:ext uri="{BB962C8B-B14F-4D97-AF65-F5344CB8AC3E}">
        <p14:creationId xmlns:p14="http://schemas.microsoft.com/office/powerpoint/2010/main" val="324535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3723E928-A473-4FCD-A13C-CB5BA02E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B31384-A218-46FB-9A52-1FC60004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975617-A161-4B09-911D-F184830D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CE73B-43D3-4C1B-8EAE-C2BC26F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1F25852-99E0-49AE-90C6-6A051A874400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D6F9A5F-C564-4ED7-B5AE-7C8F1747C60E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164D6DFD-078E-42AD-83C4-0027BB7BFE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6" name="Grafik 15" descr="Lehrer">
                <a:extLst>
                  <a:ext uri="{FF2B5EF4-FFF2-40B4-BE49-F238E27FC236}">
                    <a16:creationId xmlns:a16="http://schemas.microsoft.com/office/drawing/2014/main" id="{4E3D43FD-F016-4402-ACA6-7AA14E447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B8AD106-0524-40FE-B3CE-A6C45CECB565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DB7B3BED-9FE5-414F-A6CB-0A78F5DEA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4" name="Grafik 13" descr="Prüfliste">
                <a:extLst>
                  <a:ext uri="{FF2B5EF4-FFF2-40B4-BE49-F238E27FC236}">
                    <a16:creationId xmlns:a16="http://schemas.microsoft.com/office/drawing/2014/main" id="{B0678163-37AF-401B-9600-31614DE2B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633B384-26D7-4115-9ACA-29368F4897C5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EFD862C8-065B-4792-A469-5E5D70BDC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2" name="Grafik 11" descr="Rakete">
                <a:extLst>
                  <a:ext uri="{FF2B5EF4-FFF2-40B4-BE49-F238E27FC236}">
                    <a16:creationId xmlns:a16="http://schemas.microsoft.com/office/drawing/2014/main" id="{4DB0C750-1059-4523-9D40-E7DEF22CB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D22F6BC7-D575-4DF0-B0A7-79DE1A556986}"/>
              </a:ext>
            </a:extLst>
          </p:cNvPr>
          <p:cNvSpPr/>
          <p:nvPr/>
        </p:nvSpPr>
        <p:spPr>
          <a:xfrm>
            <a:off x="611189" y="2022115"/>
            <a:ext cx="7921624" cy="28137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welcome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new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students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(aka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you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)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the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faculty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provide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Mate (and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helpful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advice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)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take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on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any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problems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regarding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your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studies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represent your interests in a range of university committees.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organize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number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events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(Summer Barbecue, Christmas Party,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regulars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‘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table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provide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(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more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less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)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useful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services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your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studies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(wiai.de/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wasdalos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, …).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56541F3-80D3-4633-A526-6E4FDE14F656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 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859774A-F322-40D3-88F3-7FE7ED73D2A7}"/>
              </a:ext>
            </a:extLst>
          </p:cNvPr>
          <p:cNvSpPr/>
          <p:nvPr/>
        </p:nvSpPr>
        <p:spPr>
          <a:xfrm>
            <a:off x="779796" y="1865933"/>
            <a:ext cx="2096968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What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do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do?</a:t>
            </a:r>
          </a:p>
        </p:txBody>
      </p:sp>
      <p:pic>
        <p:nvPicPr>
          <p:cNvPr id="20" name="Grafik 19" descr="Volltreffer">
            <a:extLst>
              <a:ext uri="{FF2B5EF4-FFF2-40B4-BE49-F238E27FC236}">
                <a16:creationId xmlns:a16="http://schemas.microsoft.com/office/drawing/2014/main" id="{BF0EF391-EB40-429E-B5A7-0CF87CD4E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271" y="5199756"/>
            <a:ext cx="648000" cy="64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C6D72BC1-0C6D-40D2-B61E-06760362EBE7}"/>
              </a:ext>
            </a:extLst>
          </p:cNvPr>
          <p:cNvSpPr/>
          <p:nvPr/>
        </p:nvSpPr>
        <p:spPr>
          <a:xfrm>
            <a:off x="1907007" y="5176611"/>
            <a:ext cx="5590261" cy="68400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Our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goal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is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to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make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your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time in Bamberg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as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enjoyable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as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possible.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1DCCE6-9F32-44C2-A5CF-13ADB33F1B34}"/>
              </a:ext>
            </a:extLst>
          </p:cNvPr>
          <p:cNvSpPr>
            <a:spLocks noChangeAspect="1"/>
          </p:cNvSpPr>
          <p:nvPr/>
        </p:nvSpPr>
        <p:spPr>
          <a:xfrm>
            <a:off x="7831091" y="1550123"/>
            <a:ext cx="900000" cy="90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pic>
        <p:nvPicPr>
          <p:cNvPr id="23" name="Grafik 22" descr="Zahnräder">
            <a:extLst>
              <a:ext uri="{FF2B5EF4-FFF2-40B4-BE49-F238E27FC236}">
                <a16:creationId xmlns:a16="http://schemas.microsoft.com/office/drawing/2014/main" id="{F789E4B3-08D0-4596-877B-CBA84DFFD2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39091" y="1658123"/>
            <a:ext cx="684000" cy="684000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B7666A0-5791-9F97-E4DB-47B802DB3D71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</p:spTree>
    <p:extLst>
      <p:ext uri="{BB962C8B-B14F-4D97-AF65-F5344CB8AC3E}">
        <p14:creationId xmlns:p14="http://schemas.microsoft.com/office/powerpoint/2010/main" val="7013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latin typeface="UB Scala Sans" panose="02000503050000020003" pitchFamily="2" charset="0"/>
              </a:rPr>
              <a:t>More </a:t>
            </a:r>
            <a:r>
              <a:rPr lang="de-DE" dirty="0" err="1">
                <a:latin typeface="UB Scala Sans" panose="02000503050000020003" pitchFamily="2" charset="0"/>
              </a:rPr>
              <a:t>events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this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summer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Calibri"/>
              <a:cs typeface="Calibri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Fachschaft WIAI,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faculty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WIAI and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many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more</a:t>
            </a:r>
            <a:endParaRPr lang="de-DE" sz="20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785528EB-EF38-F99A-D795-7460819DBAED}"/>
              </a:ext>
            </a:extLst>
          </p:cNvPr>
          <p:cNvSpPr/>
          <p:nvPr/>
        </p:nvSpPr>
        <p:spPr>
          <a:xfrm>
            <a:off x="4095750" y="1984401"/>
            <a:ext cx="4308416" cy="31567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Bowling Night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Regulars‘ Table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by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Fachschaft WIAI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„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Choose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-a-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chair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“ Fair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WIAInachtsfeier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Games Night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Pub Quiz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and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many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more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FE1040-2595-AEC0-A7F6-966905A8DB61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 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D962FC8-1B8F-569A-3C9E-C7F495F90BD2}"/>
              </a:ext>
            </a:extLst>
          </p:cNvPr>
          <p:cNvSpPr/>
          <p:nvPr/>
        </p:nvSpPr>
        <p:spPr>
          <a:xfrm>
            <a:off x="4280483" y="1819706"/>
            <a:ext cx="2079416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even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more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events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A17172C-A535-FF24-7806-854182A7C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1199" y="1527161"/>
            <a:ext cx="914479" cy="91447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4E016302-1B18-1DBC-EDE1-7912B3F601CE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8F1C15C-C3BE-113D-293F-3976D9DDB4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2318">
            <a:off x="486562" y="1619980"/>
            <a:ext cx="3175481" cy="44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859EA9A7-89F1-4322-89DF-D8164F2F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BDF10C-65AD-4A9A-B41B-90C24F72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224220-C053-4B46-954F-24EA08F0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EA3463-F9F5-4DDD-B75C-64EE64DA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B8721F8-51C0-495E-A450-F70BA4B5E61A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6B6D4569-B81C-457F-90CE-75670E9CA3F9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958671CD-6CDE-49AE-A84F-846DFBBE5C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6" name="Grafik 15" descr="Lehrer">
                <a:extLst>
                  <a:ext uri="{FF2B5EF4-FFF2-40B4-BE49-F238E27FC236}">
                    <a16:creationId xmlns:a16="http://schemas.microsoft.com/office/drawing/2014/main" id="{A1EEAB6D-49AC-4694-B2C4-C121B38A4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338382F-76A1-4605-88AD-A0EF4E8FC318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CA368FD7-090A-4C96-82F1-AFD5A909D5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4" name="Grafik 13" descr="Prüfliste">
                <a:extLst>
                  <a:ext uri="{FF2B5EF4-FFF2-40B4-BE49-F238E27FC236}">
                    <a16:creationId xmlns:a16="http://schemas.microsoft.com/office/drawing/2014/main" id="{81DDB14B-437B-4971-AB04-00ADF3508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D922D14-A730-4318-B9D0-E7F13B165B30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9D257B33-C8DA-4735-A7E4-C6327EFA95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2" name="Grafik 11" descr="Rakete">
                <a:extLst>
                  <a:ext uri="{FF2B5EF4-FFF2-40B4-BE49-F238E27FC236}">
                    <a16:creationId xmlns:a16="http://schemas.microsoft.com/office/drawing/2014/main" id="{20DA8993-C806-46CB-9BC7-1FF3487B9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57B62E7E-97CA-4566-B393-CC1263CD44C9}"/>
              </a:ext>
            </a:extLst>
          </p:cNvPr>
          <p:cNvSpPr/>
          <p:nvPr/>
        </p:nvSpPr>
        <p:spPr>
          <a:xfrm>
            <a:off x="2627946" y="2269844"/>
            <a:ext cx="4266628" cy="310713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22.10.25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student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council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get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gether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11.11.25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beginner‘s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session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always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looking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for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fellow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procrastinators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C7C8B4E-2625-4F82-B5F4-F2E497CF2D58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 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F23B7E9-7752-42F0-9359-A6111AFF1A9E}"/>
              </a:ext>
            </a:extLst>
          </p:cNvPr>
          <p:cNvSpPr/>
          <p:nvPr/>
        </p:nvSpPr>
        <p:spPr>
          <a:xfrm>
            <a:off x="2887991" y="2143618"/>
            <a:ext cx="2146091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Get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to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know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us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0641F160-3407-7579-E296-C0DEBE5D21EA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3714DF53-EEC3-F1D7-D546-5068319686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5393" y="1367331"/>
            <a:ext cx="1713248" cy="21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2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7065899-037B-4F79-806E-D5AF73E5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  <a:endParaRPr lang="en-US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011080-CCB3-42DE-864B-8BE6D9B4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2AD24A-10EF-45F1-9243-7ED290D3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DEE9D0-23CF-4FBA-B079-57DCB8C0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5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EF38E35-B6A2-49BC-862E-06D4AF02C82A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E3C640A-CB4D-4AF7-99E6-DE238916C476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02B7B15D-ACB3-4EAB-B413-D6CC07043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8" name="Grafik 17" descr="Lehrer">
                <a:extLst>
                  <a:ext uri="{FF2B5EF4-FFF2-40B4-BE49-F238E27FC236}">
                    <a16:creationId xmlns:a16="http://schemas.microsoft.com/office/drawing/2014/main" id="{E77B934C-718C-4D67-A0B5-AD34EB793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060CC62-265D-4477-9DAB-E149B3483B80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87B3B18-2613-4387-8E3C-44EFFA173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6" name="Grafik 15" descr="Prüfliste">
                <a:extLst>
                  <a:ext uri="{FF2B5EF4-FFF2-40B4-BE49-F238E27FC236}">
                    <a16:creationId xmlns:a16="http://schemas.microsoft.com/office/drawing/2014/main" id="{D9FC84DC-8D0A-4C08-9988-447C09BD6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4C3AE93-2F4C-4390-AA9C-77381A7B7ED2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60E1B65-A3AD-4543-B289-53E184A5D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4" name="Grafik 13" descr="Rakete">
                <a:extLst>
                  <a:ext uri="{FF2B5EF4-FFF2-40B4-BE49-F238E27FC236}">
                    <a16:creationId xmlns:a16="http://schemas.microsoft.com/office/drawing/2014/main" id="{DAF4F2F6-DF0B-4489-88A9-38652B33F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EBA6B3B7-5AF1-4ED2-B5B5-8CFD800B1E74}"/>
              </a:ext>
            </a:extLst>
          </p:cNvPr>
          <p:cNvSpPr/>
          <p:nvPr/>
        </p:nvSpPr>
        <p:spPr>
          <a:xfrm>
            <a:off x="611188" y="1775808"/>
            <a:ext cx="7915602" cy="32929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E35F354-6CDE-485B-A1AF-BF7AC987EB26}"/>
              </a:ext>
            </a:extLst>
          </p:cNvPr>
          <p:cNvGrpSpPr/>
          <p:nvPr/>
        </p:nvGrpSpPr>
        <p:grpSpPr>
          <a:xfrm>
            <a:off x="991255" y="1914601"/>
            <a:ext cx="7239512" cy="603726"/>
            <a:chOff x="647188" y="2925820"/>
            <a:chExt cx="7239512" cy="603726"/>
          </a:xfrm>
        </p:grpSpPr>
        <p:pic>
          <p:nvPicPr>
            <p:cNvPr id="21" name="Grafik 20" descr="Markierung">
              <a:extLst>
                <a:ext uri="{FF2B5EF4-FFF2-40B4-BE49-F238E27FC236}">
                  <a16:creationId xmlns:a16="http://schemas.microsoft.com/office/drawing/2014/main" id="{91704CEC-9E96-4191-813D-628F9F3F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7188" y="2993683"/>
              <a:ext cx="468000" cy="468000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9524489-C55D-4F91-A8E0-A0CECB224C51}"/>
                </a:ext>
              </a:extLst>
            </p:cNvPr>
            <p:cNvSpPr/>
            <p:nvPr/>
          </p:nvSpPr>
          <p:spPr>
            <a:xfrm>
              <a:off x="1202178" y="2925820"/>
              <a:ext cx="6684522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WE5/02.104 (on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the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second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floor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,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next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to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the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small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staircase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640FCAFA-A202-45F4-81E0-EB958EB14043}"/>
              </a:ext>
            </a:extLst>
          </p:cNvPr>
          <p:cNvSpPr/>
          <p:nvPr/>
        </p:nvSpPr>
        <p:spPr>
          <a:xfrm>
            <a:off x="1484471" y="1637333"/>
            <a:ext cx="2712626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Where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can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you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find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us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9E06C33-55CF-42FA-B2A3-F91247E2319C}"/>
              </a:ext>
            </a:extLst>
          </p:cNvPr>
          <p:cNvSpPr/>
          <p:nvPr/>
        </p:nvSpPr>
        <p:spPr>
          <a:xfrm>
            <a:off x="1543804" y="3972384"/>
            <a:ext cx="1795762" cy="603726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@fachschaftwiai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DEF4B1A-D251-4FA5-8F8D-74F64BBCD11D}"/>
              </a:ext>
            </a:extLst>
          </p:cNvPr>
          <p:cNvSpPr/>
          <p:nvPr/>
        </p:nvSpPr>
        <p:spPr>
          <a:xfrm>
            <a:off x="1536516" y="4445554"/>
            <a:ext cx="3345720" cy="603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@fachschaftwiai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A2A6261-B89C-4672-9962-93ADEE98107E}"/>
              </a:ext>
            </a:extLst>
          </p:cNvPr>
          <p:cNvGrpSpPr/>
          <p:nvPr/>
        </p:nvGrpSpPr>
        <p:grpSpPr>
          <a:xfrm>
            <a:off x="991255" y="2934765"/>
            <a:ext cx="3130339" cy="603726"/>
            <a:chOff x="647188" y="4163881"/>
            <a:chExt cx="3130339" cy="603726"/>
          </a:xfrm>
        </p:grpSpPr>
        <p:pic>
          <p:nvPicPr>
            <p:cNvPr id="31" name="Grafik 30" descr="Hörer">
              <a:extLst>
                <a:ext uri="{FF2B5EF4-FFF2-40B4-BE49-F238E27FC236}">
                  <a16:creationId xmlns:a16="http://schemas.microsoft.com/office/drawing/2014/main" id="{B9F1D3BE-11B0-448E-9C7C-E7A82CBC0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7188" y="4231744"/>
              <a:ext cx="468000" cy="468000"/>
            </a:xfrm>
            <a:prstGeom prst="rect">
              <a:avLst/>
            </a:prstGeom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E0A271F-E349-4928-B826-AF9F54587AD9}"/>
                </a:ext>
              </a:extLst>
            </p:cNvPr>
            <p:cNvSpPr/>
            <p:nvPr/>
          </p:nvSpPr>
          <p:spPr>
            <a:xfrm>
              <a:off x="1202178" y="4163881"/>
              <a:ext cx="2575349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+49 951 863-1219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E3A0D89-B373-4073-96CE-2644907823F2}"/>
              </a:ext>
            </a:extLst>
          </p:cNvPr>
          <p:cNvGrpSpPr/>
          <p:nvPr/>
        </p:nvGrpSpPr>
        <p:grpSpPr>
          <a:xfrm>
            <a:off x="991255" y="2424683"/>
            <a:ext cx="4546326" cy="603726"/>
            <a:chOff x="647188" y="3560155"/>
            <a:chExt cx="4546326" cy="603726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18BD32AC-722E-451C-8966-120009B3F9AD}"/>
                </a:ext>
              </a:extLst>
            </p:cNvPr>
            <p:cNvSpPr/>
            <p:nvPr/>
          </p:nvSpPr>
          <p:spPr>
            <a:xfrm>
              <a:off x="1202178" y="3560155"/>
              <a:ext cx="3991336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  <a:hlinkClick r:id="rId12"/>
                </a:rPr>
                <a:t>fachschaft-wiai.stuve@uni-bamberg.de</a:t>
              </a: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endParaRPr>
            </a:p>
          </p:txBody>
        </p:sp>
        <p:pic>
          <p:nvPicPr>
            <p:cNvPr id="35" name="Grafik 34" descr="E-Mail">
              <a:extLst>
                <a:ext uri="{FF2B5EF4-FFF2-40B4-BE49-F238E27FC236}">
                  <a16:creationId xmlns:a16="http://schemas.microsoft.com/office/drawing/2014/main" id="{E4D3FF7A-AD74-414A-9441-F541C9922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7188" y="3628018"/>
              <a:ext cx="468000" cy="468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B42A123-7A7E-4AF0-A6C2-2F8F0685FCED}"/>
              </a:ext>
            </a:extLst>
          </p:cNvPr>
          <p:cNvGrpSpPr/>
          <p:nvPr/>
        </p:nvGrpSpPr>
        <p:grpSpPr>
          <a:xfrm>
            <a:off x="991255" y="3412259"/>
            <a:ext cx="3900710" cy="568451"/>
            <a:chOff x="647188" y="4735019"/>
            <a:chExt cx="3900710" cy="568451"/>
          </a:xfrm>
        </p:grpSpPr>
        <p:pic>
          <p:nvPicPr>
            <p:cNvPr id="37" name="Grafik 36" descr="Kompass">
              <a:extLst>
                <a:ext uri="{FF2B5EF4-FFF2-40B4-BE49-F238E27FC236}">
                  <a16:creationId xmlns:a16="http://schemas.microsoft.com/office/drawing/2014/main" id="{DBB1B627-B454-4258-9371-D9A0C203C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7188" y="4835470"/>
              <a:ext cx="468000" cy="468000"/>
            </a:xfrm>
            <a:prstGeom prst="rect">
              <a:avLst/>
            </a:prstGeom>
          </p:spPr>
        </p:pic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BF4F1533-16BB-42BD-9A76-9ED1AD5516B8}"/>
                </a:ext>
              </a:extLst>
            </p:cNvPr>
            <p:cNvSpPr/>
            <p:nvPr/>
          </p:nvSpPr>
          <p:spPr>
            <a:xfrm>
              <a:off x="1202178" y="4735019"/>
              <a:ext cx="3345720" cy="548761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  <a:hlinkClick r:id="rId17"/>
                </a:rPr>
                <a:t>www.uni-bamberg.de/wiai/fs</a:t>
              </a: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endParaRPr>
            </a:p>
          </p:txBody>
        </p:sp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D1322A44-6D64-4BFF-BAF6-E3CC946B06BD}"/>
              </a:ext>
            </a:extLst>
          </p:cNvPr>
          <p:cNvSpPr>
            <a:spLocks noChangeAspect="1"/>
          </p:cNvSpPr>
          <p:nvPr/>
        </p:nvSpPr>
        <p:spPr>
          <a:xfrm>
            <a:off x="8013971" y="1394675"/>
            <a:ext cx="900000" cy="90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745A32D-0B49-452F-994E-BCF5BA3D951B}"/>
              </a:ext>
            </a:extLst>
          </p:cNvPr>
          <p:cNvSpPr/>
          <p:nvPr/>
        </p:nvSpPr>
        <p:spPr>
          <a:xfrm>
            <a:off x="611188" y="5368133"/>
            <a:ext cx="7921625" cy="66785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D"/>
              </a:buClr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Join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us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at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our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introductory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meeting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on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October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22th, 6:15 p.m.!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We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are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always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looking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for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fellow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procrastinators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41" name="Grafik 40" descr="Unterhaltung">
            <a:extLst>
              <a:ext uri="{FF2B5EF4-FFF2-40B4-BE49-F238E27FC236}">
                <a16:creationId xmlns:a16="http://schemas.microsoft.com/office/drawing/2014/main" id="{19F66DFA-AF95-4D96-B6A7-25BC89975C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21971" y="1502675"/>
            <a:ext cx="684000" cy="684000"/>
          </a:xfrm>
          <a:prstGeom prst="rect">
            <a:avLst/>
          </a:prstGeom>
        </p:spPr>
      </p:pic>
      <p:pic>
        <p:nvPicPr>
          <p:cNvPr id="44" name="Grafik 43" descr="Fooboar, our mascot">
            <a:extLst>
              <a:ext uri="{FF2B5EF4-FFF2-40B4-BE49-F238E27FC236}">
                <a16:creationId xmlns:a16="http://schemas.microsoft.com/office/drawing/2014/main" id="{46853562-15E1-4817-A4ED-3FC30C47A3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55" y="2508805"/>
            <a:ext cx="2248260" cy="24727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1FCDAA-1B84-B137-EB7E-BD73BE2C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94" y="4086618"/>
            <a:ext cx="383522" cy="3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Logo, Grafiken, Symbol, Clipart enthält.&#10;&#10;Automatisch generierte Beschreibung">
            <a:extLst>
              <a:ext uri="{FF2B5EF4-FFF2-40B4-BE49-F238E27FC236}">
                <a16:creationId xmlns:a16="http://schemas.microsoft.com/office/drawing/2014/main" id="{4518933B-FBF3-4AA2-1355-F934803A62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81" y="4577510"/>
            <a:ext cx="356435" cy="382990"/>
          </a:xfrm>
          <a:prstGeom prst="rect">
            <a:avLst/>
          </a:prstGeom>
        </p:spPr>
      </p:pic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D3D8F7B-1111-0F36-49E8-26C3D8157BCE}"/>
              </a:ext>
            </a:extLst>
          </p:cNvPr>
          <p:cNvSpPr txBox="1">
            <a:spLocks/>
          </p:cNvSpPr>
          <p:nvPr/>
        </p:nvSpPr>
        <p:spPr>
          <a:xfrm>
            <a:off x="7371232" y="6461591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</p:spTree>
    <p:extLst>
      <p:ext uri="{BB962C8B-B14F-4D97-AF65-F5344CB8AC3E}">
        <p14:creationId xmlns:p14="http://schemas.microsoft.com/office/powerpoint/2010/main" val="38135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err="1">
                <a:latin typeface="UB Scala Sans" panose="02000503050000020003" pitchFamily="2" charset="0"/>
              </a:rPr>
              <a:t>Upcoming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events</a:t>
            </a:r>
            <a:r>
              <a:rPr lang="de-DE">
                <a:latin typeface="UB Scala Sans" panose="02000503050000020003" pitchFamily="2" charset="0"/>
              </a:rPr>
              <a:t> in </a:t>
            </a:r>
            <a:r>
              <a:rPr lang="de-DE" err="1">
                <a:latin typeface="UB Scala Sans" panose="02000503050000020003" pitchFamily="2" charset="0"/>
              </a:rPr>
              <a:t>the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next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days</a:t>
            </a:r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6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Fachschaft WIAI and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other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student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groups</a:t>
            </a:r>
            <a:endParaRPr lang="de-DE" sz="20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CF93B96-13D8-3F58-3396-92ED502E0F33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82B7C4D-8C88-D9B4-BC82-F30449234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6" y="1334388"/>
            <a:ext cx="8700847" cy="50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371B6-ED1A-DABA-55F8-7CC611E9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DBAE8-0216-FEDD-ACAA-67A3CB7D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err="1">
                <a:latin typeface="UB Scala Sans" panose="02000503050000020003" pitchFamily="2" charset="0"/>
              </a:rPr>
              <a:t>Upcoming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events</a:t>
            </a:r>
            <a:r>
              <a:rPr lang="de-DE">
                <a:latin typeface="UB Scala Sans" panose="02000503050000020003" pitchFamily="2" charset="0"/>
              </a:rPr>
              <a:t> in </a:t>
            </a:r>
            <a:r>
              <a:rPr lang="de-DE" err="1">
                <a:latin typeface="UB Scala Sans" panose="02000503050000020003" pitchFamily="2" charset="0"/>
              </a:rPr>
              <a:t>the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next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days</a:t>
            </a:r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05EB8B-D276-EA01-2B7F-A24B29A5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DE275E-F4A3-B154-6009-29015FDA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AC00E6-20A5-FB42-3EC0-917838C2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7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1F7518D-077B-8BFA-D534-1996060988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Fachschaft WIAI and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other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student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groups</a:t>
            </a:r>
            <a:endParaRPr lang="de-DE" sz="20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594DA3A-B564-2323-4442-F3FD83BA5079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2B2B1FAD-8385-A388-8C8A-6F39F7A7383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69F951B5-52FC-8784-0AF5-399CBE8E2B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9C39CF3E-3E65-CB99-916B-3CDB58600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8466BAC-2C01-C72E-3E4F-7C75EA18B934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CFB9D986-4FE6-E1F0-C7E4-D5BC6B568F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D5601C26-C433-5068-39B2-61E3A193A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6F1A66FB-7ED1-D35E-67A4-8B0B2F1BA7C0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9D3F588C-E865-51F2-3040-41491C5C8D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A867E6D0-8410-E89A-8DF8-60A2E42E0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34D30D7-D439-BDAB-4F0C-0836EE40D1C7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81B4F2C-5DE0-1663-92E8-2CC8112E0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61720"/>
            <a:ext cx="9144000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 err="1">
                <a:latin typeface="UB Scala Sans" panose="02000503050000020003" pitchFamily="2" charset="0"/>
              </a:rPr>
              <a:t>Upcoming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events</a:t>
            </a:r>
            <a:r>
              <a:rPr lang="de-DE" dirty="0">
                <a:latin typeface="UB Scala Sans" panose="02000503050000020003" pitchFamily="2" charset="0"/>
              </a:rPr>
              <a:t> in </a:t>
            </a:r>
            <a:r>
              <a:rPr lang="de-DE" dirty="0" err="1">
                <a:latin typeface="UB Scala Sans" panose="02000503050000020003" pitchFamily="2" charset="0"/>
              </a:rPr>
              <a:t>the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near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future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10.10.2023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UB Scala Sans" panose="02000503050000020003" pitchFamily="2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rPr>
              <a:t>8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Fachschaft WIAI and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other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student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groups</a:t>
            </a:r>
            <a:endParaRPr lang="de-DE" sz="20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CCD88B8-4B26-4B5D-8644-D80142D00B8C}"/>
              </a:ext>
            </a:extLst>
          </p:cNvPr>
          <p:cNvSpPr/>
          <p:nvPr/>
        </p:nvSpPr>
        <p:spPr>
          <a:xfrm>
            <a:off x="949628" y="2729907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 ‒ 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AEF923-825B-4AD3-9CCF-59BA89E760B1}"/>
              </a:ext>
            </a:extLst>
          </p:cNvPr>
          <p:cNvGrpSpPr/>
          <p:nvPr/>
        </p:nvGrpSpPr>
        <p:grpSpPr>
          <a:xfrm>
            <a:off x="611189" y="2602972"/>
            <a:ext cx="7831040" cy="2560044"/>
            <a:chOff x="611190" y="2075149"/>
            <a:chExt cx="3960812" cy="4174372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BA693F4A-B53F-42D2-88C6-455BE2D5B56F}"/>
                </a:ext>
              </a:extLst>
            </p:cNvPr>
            <p:cNvSpPr/>
            <p:nvPr/>
          </p:nvSpPr>
          <p:spPr>
            <a:xfrm>
              <a:off x="611190" y="2217271"/>
              <a:ext cx="3960812" cy="403225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Partycipate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(Party after „Kneipentour“), 09.10. @ Live-Club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Student Council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Introductory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Meeting, 22.10., 6:15 p.m.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Bowling Night, 27.10. @Bowlinghaus Bamberg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Calibri"/>
                <a:cs typeface="Calibri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Regulars‘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table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(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by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feki.de), 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beginning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of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the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semester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@various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bars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821FC671-1D41-447D-9A21-D656D27F9ECA}"/>
                </a:ext>
              </a:extLst>
            </p:cNvPr>
            <p:cNvSpPr/>
            <p:nvPr/>
          </p:nvSpPr>
          <p:spPr>
            <a:xfrm>
              <a:off x="739278" y="2075149"/>
              <a:ext cx="1074331" cy="26006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7D"/>
                </a:buClr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Upcoming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events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00457D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AD31DFE-BEF5-44A9-8B86-B5ABC7D3644E}"/>
              </a:ext>
            </a:extLst>
          </p:cNvPr>
          <p:cNvGrpSpPr/>
          <p:nvPr/>
        </p:nvGrpSpPr>
        <p:grpSpPr>
          <a:xfrm>
            <a:off x="7992229" y="2232717"/>
            <a:ext cx="900000" cy="900000"/>
            <a:chOff x="3329673" y="4282146"/>
            <a:chExt cx="900000" cy="90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053814E-5330-43F1-98FE-EDCC085EE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9673" y="4282146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C2920AA-A07B-4750-BBA1-DC4D044F20B0}"/>
                </a:ext>
              </a:extLst>
            </p:cNvPr>
            <p:cNvGrpSpPr/>
            <p:nvPr/>
          </p:nvGrpSpPr>
          <p:grpSpPr>
            <a:xfrm>
              <a:off x="3329673" y="4282146"/>
              <a:ext cx="900000" cy="900000"/>
              <a:chOff x="3522739" y="2311333"/>
              <a:chExt cx="900000" cy="900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4944C41-4B92-4CE5-9BF9-298C56B6C63C}"/>
                  </a:ext>
                </a:extLst>
              </p:cNvPr>
              <p:cNvSpPr/>
              <p:nvPr/>
            </p:nvSpPr>
            <p:spPr>
              <a:xfrm>
                <a:off x="3648739" y="2437333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17" name="Grafik 16" descr="Information">
                <a:extLst>
                  <a:ext uri="{FF2B5EF4-FFF2-40B4-BE49-F238E27FC236}">
                    <a16:creationId xmlns:a16="http://schemas.microsoft.com/office/drawing/2014/main" id="{DA1B2E03-2D06-4C47-8AD1-1529A8B59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22739" y="2311333"/>
                <a:ext cx="900000" cy="900000"/>
              </a:xfrm>
              <a:prstGeom prst="rect">
                <a:avLst/>
              </a:prstGeom>
            </p:spPr>
          </p:pic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7D6B3A3-4EE1-3B54-6D3A-E68EB80AB823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UB Scala Sans" panose="02000503050000020003" pitchFamily="2" charset="0"/>
                <a:ea typeface="+mn-ea"/>
                <a:cs typeface="+mn-cs"/>
              </a:rPr>
              <a:t>07.10.2025</a:t>
            </a:r>
          </a:p>
        </p:txBody>
      </p:sp>
    </p:spTree>
    <p:extLst>
      <p:ext uri="{BB962C8B-B14F-4D97-AF65-F5344CB8AC3E}">
        <p14:creationId xmlns:p14="http://schemas.microsoft.com/office/powerpoint/2010/main" val="738765751"/>
      </p:ext>
    </p:extLst>
  </p:cSld>
  <p:clrMapOvr>
    <a:masterClrMapping/>
  </p:clrMapOvr>
</p:sld>
</file>

<file path=ppt/theme/theme1.xml><?xml version="1.0" encoding="utf-8"?>
<a:theme xmlns:a="http://schemas.openxmlformats.org/drawingml/2006/main" name="Fachschaft WIAI">
  <a:themeElements>
    <a:clrScheme name="Uni Bamberg">
      <a:dk1>
        <a:sysClr val="windowText" lastClr="000000"/>
      </a:dk1>
      <a:lt1>
        <a:sysClr val="window" lastClr="FFFFFF"/>
      </a:lt1>
      <a:dk2>
        <a:srgbClr val="00457D"/>
      </a:dk2>
      <a:lt2>
        <a:srgbClr val="E7E6E6"/>
      </a:lt2>
      <a:accent1>
        <a:srgbClr val="00457D"/>
      </a:accent1>
      <a:accent2>
        <a:srgbClr val="FFD300"/>
      </a:accent2>
      <a:accent3>
        <a:srgbClr val="97BF0D"/>
      </a:accent3>
      <a:accent4>
        <a:srgbClr val="E6444F"/>
      </a:accent4>
      <a:accent5>
        <a:srgbClr val="5B9BD5"/>
      </a:accent5>
      <a:accent6>
        <a:srgbClr val="8787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rlage_mit_Titelbild-100908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Vorlage_mit_Titelbild-100908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524</Words>
  <Application>Microsoft Office PowerPoint</Application>
  <PresentationFormat>Bildschirmpräsentation (4:3)</PresentationFormat>
  <Paragraphs>140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UB Scala</vt:lpstr>
      <vt:lpstr>UB Scala Sans</vt:lpstr>
      <vt:lpstr>Wingdings</vt:lpstr>
      <vt:lpstr>Fachschaft WIAI</vt:lpstr>
      <vt:lpstr>Vorlage_mit_Titelbild-100908</vt:lpstr>
      <vt:lpstr>SWT_UBA</vt:lpstr>
      <vt:lpstr>1_SWT_UBA</vt:lpstr>
      <vt:lpstr>2_SWT_UBA</vt:lpstr>
      <vt:lpstr>3_SWT_UBA</vt:lpstr>
      <vt:lpstr>1_Vorlage_mit_Titelbild-100908</vt:lpstr>
      <vt:lpstr>PowerPoint-Präsentation</vt:lpstr>
      <vt:lpstr>Fachschaft WIAI – The Student Council</vt:lpstr>
      <vt:lpstr>Fachschaft WIAI – The Student Council</vt:lpstr>
      <vt:lpstr>More events this summer</vt:lpstr>
      <vt:lpstr>Fachschaft WIAI – The Student Council</vt:lpstr>
      <vt:lpstr>Fachschaft WIAI – The Student Council</vt:lpstr>
      <vt:lpstr>Upcoming events in the next days</vt:lpstr>
      <vt:lpstr>Upcoming events in the next days</vt:lpstr>
      <vt:lpstr>Upcoming events in the near future</vt:lpstr>
      <vt:lpstr>Fachschaft WIAI – The Student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Frank Genßler</dc:creator>
  <cp:lastModifiedBy>Henri Ganz</cp:lastModifiedBy>
  <cp:revision>191</cp:revision>
  <dcterms:created xsi:type="dcterms:W3CDTF">2017-08-30T19:18:16Z</dcterms:created>
  <dcterms:modified xsi:type="dcterms:W3CDTF">2025-10-07T10:26:37Z</dcterms:modified>
</cp:coreProperties>
</file>