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369" r:id="rId3"/>
    <p:sldId id="370" r:id="rId4"/>
    <p:sldId id="375" r:id="rId5"/>
    <p:sldId id="376" r:id="rId6"/>
    <p:sldId id="377" r:id="rId7"/>
    <p:sldId id="379" r:id="rId8"/>
    <p:sldId id="380" r:id="rId9"/>
    <p:sldId id="381" r:id="rId10"/>
    <p:sldId id="382" r:id="rId11"/>
    <p:sldId id="374" r:id="rId12"/>
    <p:sldId id="385" r:id="rId13"/>
  </p:sldIdLst>
  <p:sldSz cx="9144000" cy="5143500" type="screen16x9"/>
  <p:notesSz cx="6797675" cy="9926638"/>
  <p:defaultTex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115F4E-8F5C-FEEF-8A85-9E5A6397D896}" name="Hartmann, Romy" initials="HR" userId="S::romy.hartmann@uni-bamberg.de::a2da0696-9abe-4cf0-a08b-65eb46f30ded" providerId="AD"/>
  <p188:author id="{62C6C7B0-B27C-3F96-9DBE-AA63D079F832}" name="Oehlhorn, Caroline" initials="OC" userId="S::caroline.oehlhorn@uni-bamberg.de::edf36f31-1e38-4d6f-b6ac-53a395d502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Christin Wegner" initials="AW" lastIdx="1" clrIdx="0">
    <p:extLst>
      <p:ext uri="{19B8F6BF-5375-455C-9EA6-DF929625EA0E}">
        <p15:presenceInfo xmlns:p15="http://schemas.microsoft.com/office/powerpoint/2012/main" userId="S-1-5-21-1606980848-583907252-725345543-2967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DF2F6"/>
    <a:srgbClr val="E7434E"/>
    <a:srgbClr val="FFFFFF"/>
    <a:srgbClr val="FFFF00"/>
    <a:srgbClr val="97BF0D"/>
    <a:srgbClr val="C3F020"/>
    <a:srgbClr val="F2989E"/>
    <a:srgbClr val="00407A"/>
    <a:srgbClr val="4A8C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55FD6-A605-4325-804C-8C5A96565FA9}" v="2" dt="2022-02-01T08:29:27.934"/>
    <p1510:client id="{9D11FA73-AB45-4435-BE58-899953D53B80}" v="12" dt="2022-02-01T08:10:39.58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9" autoAdjust="0"/>
    <p:restoredTop sz="89174" autoAdjust="0"/>
  </p:normalViewPr>
  <p:slideViewPr>
    <p:cSldViewPr>
      <p:cViewPr varScale="1">
        <p:scale>
          <a:sx n="184" d="100"/>
          <a:sy n="184" d="100"/>
        </p:scale>
        <p:origin x="141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cs typeface="Arial" charset="0"/>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cs typeface="Arial" charset="0"/>
              </a:defRPr>
            </a:lvl1pPr>
          </a:lstStyle>
          <a:p>
            <a:pPr>
              <a:defRPr/>
            </a:pPr>
            <a:fld id="{35DB6B2B-AFB0-493A-9913-2CB1504B2D0B}" type="datetimeFigureOut">
              <a:rPr lang="de-DE"/>
              <a:pPr>
                <a:defRPr/>
              </a:pPr>
              <a:t>10.04.2025</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cs typeface="Arial" charset="0"/>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74A7751-1ECA-4014-8C04-E7286ABC6F7F}"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1</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020808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11</a:t>
            </a:fld>
            <a:endParaRPr lang="de-DE" altLang="de-DE"/>
          </a:p>
        </p:txBody>
      </p:sp>
    </p:spTree>
    <p:extLst>
      <p:ext uri="{BB962C8B-B14F-4D97-AF65-F5344CB8AC3E}">
        <p14:creationId xmlns:p14="http://schemas.microsoft.com/office/powerpoint/2010/main" val="390208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12</a:t>
            </a:fld>
            <a:endParaRPr lang="de-DE" altLang="de-DE"/>
          </a:p>
        </p:txBody>
      </p:sp>
    </p:spTree>
    <p:extLst>
      <p:ext uri="{BB962C8B-B14F-4D97-AF65-F5344CB8AC3E}">
        <p14:creationId xmlns:p14="http://schemas.microsoft.com/office/powerpoint/2010/main" val="184024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3</a:t>
            </a:fld>
            <a:endParaRPr lang="de-DE" altLang="de-DE"/>
          </a:p>
        </p:txBody>
      </p:sp>
    </p:spTree>
    <p:extLst>
      <p:ext uri="{BB962C8B-B14F-4D97-AF65-F5344CB8AC3E}">
        <p14:creationId xmlns:p14="http://schemas.microsoft.com/office/powerpoint/2010/main" val="60767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4</a:t>
            </a:fld>
            <a:endParaRPr lang="de-DE" altLang="de-DE"/>
          </a:p>
        </p:txBody>
      </p:sp>
    </p:spTree>
    <p:extLst>
      <p:ext uri="{BB962C8B-B14F-4D97-AF65-F5344CB8AC3E}">
        <p14:creationId xmlns:p14="http://schemas.microsoft.com/office/powerpoint/2010/main" val="74108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5</a:t>
            </a:fld>
            <a:endParaRPr lang="de-DE" altLang="de-DE"/>
          </a:p>
        </p:txBody>
      </p:sp>
    </p:spTree>
    <p:extLst>
      <p:ext uri="{BB962C8B-B14F-4D97-AF65-F5344CB8AC3E}">
        <p14:creationId xmlns:p14="http://schemas.microsoft.com/office/powerpoint/2010/main" val="290530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6</a:t>
            </a:fld>
            <a:endParaRPr lang="de-DE" altLang="de-DE"/>
          </a:p>
        </p:txBody>
      </p:sp>
    </p:spTree>
    <p:extLst>
      <p:ext uri="{BB962C8B-B14F-4D97-AF65-F5344CB8AC3E}">
        <p14:creationId xmlns:p14="http://schemas.microsoft.com/office/powerpoint/2010/main" val="190585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7</a:t>
            </a:fld>
            <a:endParaRPr lang="de-DE" altLang="de-DE"/>
          </a:p>
        </p:txBody>
      </p:sp>
    </p:spTree>
    <p:extLst>
      <p:ext uri="{BB962C8B-B14F-4D97-AF65-F5344CB8AC3E}">
        <p14:creationId xmlns:p14="http://schemas.microsoft.com/office/powerpoint/2010/main" val="154047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8</a:t>
            </a:fld>
            <a:endParaRPr lang="de-DE" altLang="de-DE"/>
          </a:p>
        </p:txBody>
      </p:sp>
    </p:spTree>
    <p:extLst>
      <p:ext uri="{BB962C8B-B14F-4D97-AF65-F5344CB8AC3E}">
        <p14:creationId xmlns:p14="http://schemas.microsoft.com/office/powerpoint/2010/main" val="212018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9</a:t>
            </a:fld>
            <a:endParaRPr lang="de-DE" altLang="de-DE"/>
          </a:p>
        </p:txBody>
      </p:sp>
    </p:spTree>
    <p:extLst>
      <p:ext uri="{BB962C8B-B14F-4D97-AF65-F5344CB8AC3E}">
        <p14:creationId xmlns:p14="http://schemas.microsoft.com/office/powerpoint/2010/main" val="27649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10</a:t>
            </a:fld>
            <a:endParaRPr lang="de-DE" altLang="de-DE"/>
          </a:p>
        </p:txBody>
      </p:sp>
    </p:spTree>
    <p:extLst>
      <p:ext uri="{BB962C8B-B14F-4D97-AF65-F5344CB8AC3E}">
        <p14:creationId xmlns:p14="http://schemas.microsoft.com/office/powerpoint/2010/main" val="114955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67494"/>
            <a:ext cx="7560840" cy="1102519"/>
          </a:xfrm>
          <a:noFill/>
        </p:spPr>
        <p:txBody>
          <a:bodyPr/>
          <a:lstStyle/>
          <a:p>
            <a:r>
              <a:rPr lang="de-DE"/>
              <a:t>Titelmasterformat durch Klicken bearbeiten</a:t>
            </a:r>
            <a:endParaRPr lang="de-DE" dirty="0"/>
          </a:p>
        </p:txBody>
      </p:sp>
      <p:sp>
        <p:nvSpPr>
          <p:cNvPr id="3" name="Untertitel 2"/>
          <p:cNvSpPr>
            <a:spLocks noGrp="1"/>
          </p:cNvSpPr>
          <p:nvPr>
            <p:ph type="subTitle" idx="1"/>
          </p:nvPr>
        </p:nvSpPr>
        <p:spPr>
          <a:xfrm>
            <a:off x="395536" y="1584325"/>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67761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Titel 1"/>
          <p:cNvSpPr>
            <a:spLocks noGrp="1"/>
          </p:cNvSpPr>
          <p:nvPr>
            <p:ph type="title"/>
          </p:nvPr>
        </p:nvSpPr>
        <p:spPr>
          <a:xfrm>
            <a:off x="395536" y="267494"/>
            <a:ext cx="7467600" cy="857250"/>
          </a:xfrm>
        </p:spPr>
        <p:txBody>
          <a:bodyPr/>
          <a:lstStyle/>
          <a:p>
            <a:r>
              <a:rPr lang="de-DE"/>
              <a:t>Titelmasterformat durch Klicken bearbeiten</a:t>
            </a:r>
            <a:endParaRPr lang="de-DE" dirty="0"/>
          </a:p>
        </p:txBody>
      </p:sp>
      <p:sp>
        <p:nvSpPr>
          <p:cNvPr id="5" name="Inhaltsplatzhalter 2"/>
          <p:cNvSpPr>
            <a:spLocks noGrp="1"/>
          </p:cNvSpPr>
          <p:nvPr>
            <p:ph idx="1"/>
          </p:nvPr>
        </p:nvSpPr>
        <p:spPr>
          <a:xfrm>
            <a:off x="395536" y="1353344"/>
            <a:ext cx="7467600" cy="266463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5268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a:spLocks noGrp="1"/>
          </p:cNvSpPr>
          <p:nvPr>
            <p:ph type="title"/>
          </p:nvPr>
        </p:nvSpPr>
        <p:spPr>
          <a:xfrm>
            <a:off x="344760" y="261427"/>
            <a:ext cx="7467600" cy="857250"/>
          </a:xfrm>
        </p:spPr>
        <p:txBody>
          <a:bodyPr/>
          <a:lstStyle/>
          <a:p>
            <a:r>
              <a:rPr lang="de-DE"/>
              <a:t>Titelmasterformat durch Klicken bearbeiten</a:t>
            </a:r>
            <a:endParaRPr lang="de-DE" dirty="0"/>
          </a:p>
        </p:txBody>
      </p:sp>
      <p:sp>
        <p:nvSpPr>
          <p:cNvPr id="6" name="Inhaltsplatzhalter 2"/>
          <p:cNvSpPr>
            <a:spLocks noGrp="1"/>
          </p:cNvSpPr>
          <p:nvPr>
            <p:ph sz="half" idx="1"/>
          </p:nvPr>
        </p:nvSpPr>
        <p:spPr>
          <a:xfrm>
            <a:off x="344760" y="1200839"/>
            <a:ext cx="3657600" cy="2811071"/>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3"/>
          <p:cNvSpPr>
            <a:spLocks noGrp="1"/>
          </p:cNvSpPr>
          <p:nvPr>
            <p:ph sz="half" idx="2"/>
          </p:nvPr>
        </p:nvSpPr>
        <p:spPr>
          <a:xfrm>
            <a:off x="4154760" y="1200839"/>
            <a:ext cx="3657600" cy="2811071"/>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53479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7" name="Titel 1"/>
          <p:cNvSpPr>
            <a:spLocks noGrp="1"/>
          </p:cNvSpPr>
          <p:nvPr>
            <p:ph type="title"/>
          </p:nvPr>
        </p:nvSpPr>
        <p:spPr>
          <a:xfrm>
            <a:off x="374847" y="195486"/>
            <a:ext cx="7653537" cy="857250"/>
          </a:xfrm>
        </p:spPr>
        <p:txBody>
          <a:bodyPr/>
          <a:lstStyle>
            <a:lvl1pPr>
              <a:defRPr/>
            </a:lvl1pPr>
          </a:lstStyle>
          <a:p>
            <a:r>
              <a:rPr lang="de-DE"/>
              <a:t>Titelmasterformat durch Klicken bearbeiten</a:t>
            </a:r>
            <a:endParaRPr lang="de-DE" dirty="0"/>
          </a:p>
        </p:txBody>
      </p:sp>
      <p:sp>
        <p:nvSpPr>
          <p:cNvPr id="8" name="Textplatzhalter 2"/>
          <p:cNvSpPr>
            <a:spLocks noGrp="1"/>
          </p:cNvSpPr>
          <p:nvPr>
            <p:ph type="body" idx="1"/>
          </p:nvPr>
        </p:nvSpPr>
        <p:spPr>
          <a:xfrm>
            <a:off x="374847" y="1140842"/>
            <a:ext cx="3765105" cy="47982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9" name="Inhaltsplatzhalter 3"/>
          <p:cNvSpPr>
            <a:spLocks noGrp="1"/>
          </p:cNvSpPr>
          <p:nvPr>
            <p:ph sz="half" idx="2"/>
          </p:nvPr>
        </p:nvSpPr>
        <p:spPr>
          <a:xfrm>
            <a:off x="374847" y="1620664"/>
            <a:ext cx="3765105" cy="2494370"/>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4"/>
          <p:cNvSpPr>
            <a:spLocks noGrp="1"/>
          </p:cNvSpPr>
          <p:nvPr>
            <p:ph type="body" sz="quarter" idx="3"/>
          </p:nvPr>
        </p:nvSpPr>
        <p:spPr>
          <a:xfrm>
            <a:off x="4283969" y="1140842"/>
            <a:ext cx="3744416" cy="47982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1" name="Inhaltsplatzhalter 5"/>
          <p:cNvSpPr>
            <a:spLocks noGrp="1"/>
          </p:cNvSpPr>
          <p:nvPr>
            <p:ph sz="quarter" idx="4"/>
          </p:nvPr>
        </p:nvSpPr>
        <p:spPr>
          <a:xfrm>
            <a:off x="4283969" y="1620664"/>
            <a:ext cx="3744416" cy="2494370"/>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4319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9552" y="267494"/>
            <a:ext cx="7344816" cy="857250"/>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3222691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6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457201" y="339502"/>
            <a:ext cx="3008313" cy="871538"/>
          </a:xfrm>
        </p:spPr>
        <p:txBody>
          <a:bodyPr anchor="b"/>
          <a:lstStyle>
            <a:lvl1pPr algn="l">
              <a:defRPr sz="2000" b="1"/>
            </a:lvl1pPr>
          </a:lstStyle>
          <a:p>
            <a:r>
              <a:rPr lang="de-DE"/>
              <a:t>Titelmasterformat durch Klicken bearbeiten</a:t>
            </a:r>
            <a:endParaRPr lang="de-DE" dirty="0"/>
          </a:p>
        </p:txBody>
      </p:sp>
      <p:sp>
        <p:nvSpPr>
          <p:cNvPr id="6" name="Inhaltsplatzhalter 2"/>
          <p:cNvSpPr>
            <a:spLocks noGrp="1"/>
          </p:cNvSpPr>
          <p:nvPr>
            <p:ph idx="1"/>
          </p:nvPr>
        </p:nvSpPr>
        <p:spPr>
          <a:xfrm>
            <a:off x="3575050" y="335133"/>
            <a:ext cx="4381326" cy="4036817"/>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3"/>
          <p:cNvSpPr>
            <a:spLocks noGrp="1"/>
          </p:cNvSpPr>
          <p:nvPr>
            <p:ph type="body" sz="half" idx="2"/>
          </p:nvPr>
        </p:nvSpPr>
        <p:spPr>
          <a:xfrm>
            <a:off x="457201" y="1275606"/>
            <a:ext cx="3008313" cy="30896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Tree>
    <p:extLst>
      <p:ext uri="{BB962C8B-B14F-4D97-AF65-F5344CB8AC3E}">
        <p14:creationId xmlns:p14="http://schemas.microsoft.com/office/powerpoint/2010/main" val="318867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95536" y="339502"/>
            <a:ext cx="7344816" cy="857250"/>
          </a:xfrm>
        </p:spPr>
        <p:txBody>
          <a:bodyPr/>
          <a:lstStyle/>
          <a:p>
            <a:r>
              <a:rPr lang="de-DE"/>
              <a:t>Titelmasterformat durch Klicken bearbeiten</a:t>
            </a:r>
          </a:p>
        </p:txBody>
      </p:sp>
      <p:sp>
        <p:nvSpPr>
          <p:cNvPr id="5" name="Inhaltsplatzhalter 4"/>
          <p:cNvSpPr>
            <a:spLocks noGrp="1"/>
          </p:cNvSpPr>
          <p:nvPr>
            <p:ph idx="1"/>
          </p:nvPr>
        </p:nvSpPr>
        <p:spPr>
          <a:xfrm>
            <a:off x="395536" y="1347291"/>
            <a:ext cx="7467600" cy="2664619"/>
          </a:xfrm>
        </p:spPr>
        <p:txBody>
          <a:bodyPr/>
          <a:lstStyle/>
          <a:p>
            <a:pPr lvl="0"/>
            <a:r>
              <a:rPr lang="de-DE"/>
              <a:t>Formatvorlagen des Textmasters bearbeiten</a:t>
            </a:r>
          </a:p>
        </p:txBody>
      </p:sp>
    </p:spTree>
    <p:extLst>
      <p:ext uri="{BB962C8B-B14F-4D97-AF65-F5344CB8AC3E}">
        <p14:creationId xmlns:p14="http://schemas.microsoft.com/office/powerpoint/2010/main" val="4151797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323528" y="3199234"/>
            <a:ext cx="5486400" cy="425054"/>
          </a:xfrm>
        </p:spPr>
        <p:txBody>
          <a:bodyPr anchor="b"/>
          <a:lstStyle>
            <a:lvl1pPr algn="l">
              <a:defRPr sz="2000" b="1"/>
            </a:lvl1pPr>
          </a:lstStyle>
          <a:p>
            <a:r>
              <a:rPr lang="de-DE"/>
              <a:t>Titelmasterformat durch Klicken bearbeiten</a:t>
            </a:r>
            <a:endParaRPr lang="de-DE" dirty="0"/>
          </a:p>
        </p:txBody>
      </p:sp>
      <p:sp>
        <p:nvSpPr>
          <p:cNvPr id="6" name="Bildplatzhalter 2"/>
          <p:cNvSpPr>
            <a:spLocks noGrp="1"/>
          </p:cNvSpPr>
          <p:nvPr>
            <p:ph type="pic" idx="1"/>
          </p:nvPr>
        </p:nvSpPr>
        <p:spPr>
          <a:xfrm>
            <a:off x="323528" y="339502"/>
            <a:ext cx="5486400" cy="2688443"/>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7" name="Textplatzhalter 3"/>
          <p:cNvSpPr>
            <a:spLocks noGrp="1"/>
          </p:cNvSpPr>
          <p:nvPr>
            <p:ph type="body" sz="half" idx="2"/>
          </p:nvPr>
        </p:nvSpPr>
        <p:spPr>
          <a:xfrm>
            <a:off x="323528" y="362428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Tree>
    <p:extLst>
      <p:ext uri="{BB962C8B-B14F-4D97-AF65-F5344CB8AC3E}">
        <p14:creationId xmlns:p14="http://schemas.microsoft.com/office/powerpoint/2010/main" val="216364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hteck 10"/>
          <p:cNvSpPr/>
          <p:nvPr/>
        </p:nvSpPr>
        <p:spPr>
          <a:xfrm>
            <a:off x="107950" y="123825"/>
            <a:ext cx="8064500" cy="4895850"/>
          </a:xfrm>
          <a:prstGeom prst="rect">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27" name="Rectangle 2"/>
          <p:cNvSpPr>
            <a:spLocks noGrp="1" noChangeArrowheads="1"/>
          </p:cNvSpPr>
          <p:nvPr>
            <p:ph type="title"/>
          </p:nvPr>
        </p:nvSpPr>
        <p:spPr bwMode="auto">
          <a:xfrm>
            <a:off x="539750" y="857250"/>
            <a:ext cx="7345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a:t>
            </a:r>
            <a:br>
              <a:rPr lang="de-DE" altLang="de-DE"/>
            </a:br>
            <a:r>
              <a:rPr lang="de-DE" altLang="de-DE"/>
              <a:t>zu bearbeiten</a:t>
            </a:r>
          </a:p>
        </p:txBody>
      </p:sp>
      <p:sp>
        <p:nvSpPr>
          <p:cNvPr id="1028" name="Rectangle 3"/>
          <p:cNvSpPr>
            <a:spLocks noGrp="1" noChangeArrowheads="1"/>
          </p:cNvSpPr>
          <p:nvPr>
            <p:ph type="body" idx="1"/>
          </p:nvPr>
        </p:nvSpPr>
        <p:spPr bwMode="auto">
          <a:xfrm>
            <a:off x="539750" y="1943100"/>
            <a:ext cx="734536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 name="Rectangle 23"/>
          <p:cNvSpPr>
            <a:spLocks noChangeArrowheads="1"/>
          </p:cNvSpPr>
          <p:nvPr/>
        </p:nvSpPr>
        <p:spPr bwMode="auto">
          <a:xfrm>
            <a:off x="7105650" y="4776788"/>
            <a:ext cx="10668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de-DE" altLang="de-DE" sz="900" dirty="0">
                <a:solidFill>
                  <a:srgbClr val="00407A"/>
                </a:solidFill>
                <a:latin typeface="UB Scala Sans" panose="02000503050000020003" pitchFamily="2" charset="77"/>
              </a:rPr>
              <a:t>S. </a:t>
            </a:r>
            <a:fld id="{8CBF98A5-3BF8-4B29-91CD-2E25AF79D350}" type="slidenum">
              <a:rPr lang="de-DE" altLang="de-DE" sz="900">
                <a:solidFill>
                  <a:srgbClr val="00407A"/>
                </a:solidFill>
                <a:latin typeface="UB Scala Sans" panose="02000503050000020003" pitchFamily="2" charset="77"/>
              </a:rPr>
              <a:pPr algn="r" eaLnBrk="1" hangingPunct="1"/>
              <a:t>‹Nr.›</a:t>
            </a:fld>
            <a:endParaRPr lang="de-DE" altLang="de-DE" sz="900" dirty="0">
              <a:solidFill>
                <a:srgbClr val="00407A"/>
              </a:solidFill>
              <a:latin typeface="UB Scala Sans" panose="02000503050000020003" pitchFamily="2" charset="77"/>
            </a:endParaRPr>
          </a:p>
        </p:txBody>
      </p:sp>
      <p:pic>
        <p:nvPicPr>
          <p:cNvPr id="3" name="Grafik 109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47050" y="123825"/>
            <a:ext cx="9001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AutoShape 8"/>
          <p:cNvSpPr>
            <a:spLocks noChangeAspect="1" noChangeArrowheads="1"/>
          </p:cNvSpPr>
          <p:nvPr/>
        </p:nvSpPr>
        <p:spPr bwMode="auto">
          <a:xfrm>
            <a:off x="8172450" y="123825"/>
            <a:ext cx="8493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charset="0"/>
        </a:defRPr>
      </a:lvl2pPr>
      <a:lvl3pPr marL="1143000" indent="-228600" algn="l" rtl="0" eaLnBrk="1" fontAlgn="base" hangingPunct="1">
        <a:spcBef>
          <a:spcPct val="20000"/>
        </a:spcBef>
        <a:spcAft>
          <a:spcPct val="0"/>
        </a:spcAft>
        <a:buFont typeface="Wingdings" panose="05000000000000000000" pitchFamily="2" charset="2"/>
        <a:buChar char="§"/>
        <a:defRPr>
          <a:solidFill>
            <a:schemeClr val="tx1"/>
          </a:solidFill>
          <a:latin typeface="Arial" charset="0"/>
        </a:defRPr>
      </a:lvl3pPr>
      <a:lvl4pPr marL="1600200" indent="-228600" algn="l" rtl="0" eaLnBrk="1" fontAlgn="base" hangingPunct="1">
        <a:spcBef>
          <a:spcPct val="20000"/>
        </a:spcBef>
        <a:spcAft>
          <a:spcPct val="0"/>
        </a:spcAft>
        <a:buChar char="+"/>
        <a:defRPr sz="1600">
          <a:solidFill>
            <a:schemeClr val="tx1"/>
          </a:solidFill>
          <a:latin typeface="Arial" charset="0"/>
        </a:defRPr>
      </a:lvl4pPr>
      <a:lvl5pPr marL="2057400" indent="-228600" algn="l" rtl="0" eaLnBrk="1" fontAlgn="base" hangingPunct="1">
        <a:spcBef>
          <a:spcPct val="20000"/>
        </a:spcBef>
        <a:spcAft>
          <a:spcPct val="0"/>
        </a:spcAft>
        <a:buChar char="–"/>
        <a:defRPr sz="1400">
          <a:solidFill>
            <a:schemeClr val="tx1"/>
          </a:solidFill>
          <a:latin typeface="Arial"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google.de/url?sa=i&amp;rct=j&amp;q=&amp;esrc=s&amp;source=images&amp;cd=&amp;ved=2ahUKEwi17LHkyvrZAhUDuxQKHcg0C2oQjRx6BAgAEAU&amp;url=https://www.viamichelin.de/web/Karten-Stadtplan/Karte_Stadtplan-Paris-75000-Ville_de_Paris-Frankreich&amp;psig=AOvVaw02OqisS5AarvMdAGjy3X2H&amp;ust=1521624395809676" TargetMode="External"/><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www.devinci.fr/en" TargetMode="Externa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hyperlink" Target="https://www.uni-bamberg.de/en/sz/about-us/sprachangebot-der-sprachabteilungen/english/technical-language-english/it-english/"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2.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4.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6.jpeg"/><Relationship Id="rId4" Type="http://schemas.microsoft.com/office/2007/relationships/hdphoto" Target="../media/hdphoto1.wdp"/><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778A3B6-E5A4-C548-8702-63F6C6142654}"/>
              </a:ext>
            </a:extLst>
          </p:cNvPr>
          <p:cNvSpPr txBox="1"/>
          <p:nvPr/>
        </p:nvSpPr>
        <p:spPr>
          <a:xfrm>
            <a:off x="61219" y="123825"/>
            <a:ext cx="7751141" cy="4939814"/>
          </a:xfrm>
          <a:prstGeom prst="rect">
            <a:avLst/>
          </a:prstGeom>
          <a:noFill/>
        </p:spPr>
        <p:txBody>
          <a:bodyPr wrap="square" rtlCol="0">
            <a:spAutoFit/>
          </a:bodyPr>
          <a:lstStyle/>
          <a:p>
            <a:r>
              <a:rPr lang="de-DE" sz="1050" dirty="0">
                <a:solidFill>
                  <a:srgbClr val="FFFFFF"/>
                </a:solidFill>
                <a:latin typeface="UB Scala" panose="02000504070000020003" pitchFamily="2" charset="77"/>
              </a:rPr>
              <a:t>01110111 01101001 01100001 01101001 00100000 01100010 01100001 01101101 01100010 01100101 01110010 01100111 00100000 01110010 01101111 01100011 01101011 01110011 00100000 01101001 01101110 01110100 01100101 01110010 01100100 01101001 01110011 01111010 01101001 01110000 01101100 01101001 01101110 11000011 10100100 01110010 00100000 01101001 01101110 01110100 01100101 01110010 01101110 01100001 01110100 01101001 01101111 01101110 01100001 01101100 00100000 01110000 01100101 01110010 01110011 11000011 10110110 01101110 01101100 01101001 01100011 01101000  01110111 01101001 01100001 01101001 00100000 01100010 01100001 01101101 01100010 01100101 01110010 01100111 00100000 01110010 01101111 01100011 01101011 01110011 00100000 01101001 01101110 01110100 01100101 01110010 01100100 01101001 01110011 01111010 01101001 01110000 01101100 01101001 01101110 11000011 10100100 01110010 00100000 01101001 01101110 01110100 01100101 01110010 01101110 01100001 01110100 01101001 01101111 01101110 01100001 01101100 00100000 01110000 01100101 01110010 01110011 11000011 10110110 01101110 01101100 01101001 01100011 01101000  01110111 01101001 01100001 01101001 00100000 01100010 01100001 01101101 01100010 01100101 01110010 01100111 00100000 01110010 01101111 01100011 01101011 01110011 00100000 01101001 01101110 01110100 01100101 01110010 01100100 01101001 01110011 01111010 01101001 01110000 01101100 01101001 01101110 11000011 10100100 01110010 00100000 01101001 01101110 01110100 01100101 01110010 01101110 01100001 01110100 01101001 01101111 01101110 01100001 01101100 00100000 01110000 01100101 01110010 01110011 11000011 10110110 01101110 01101100 01101001 01100011 01101000  01110111 01101001 01100001 01101001 00100000 01100010 01100001 01101101 01100010 01100101 01110010 01100111 00100000 01110010 01101111 01100011 01101011 01110011 00100000 01101001 01101110 01110100 01100101 01110010 01100100 01101001 01110011 01111010 01101001 01110000 01101100 01101001 01101110 11000011 10100100 01110010 00100000 01101001 01101110 01110100 01100101 01110010 01101110 01100001 01110100 01101001 01101111 01101110 01100001 01101100 00100000 01110000 01100101 01110010 01110011 11000011 10110110 01101110 01101100 01101001 01100011 01101000  01110111 01101001 01100001 01101001 00100000 01100010 01100001 01101101 01100010 01100101 01110010 01100111 00100000 01110010 01101111 01100011 01101011 01110011 00100000 01101001 01101110 01110100 01100101 01110010 01100100 01101001 01110011 01111010 01101001 01110000 01101100 01101001 01101110 11000011 10100100 01110010 00100000 01101001 01101110 01110100 01100101 01110010 01101110 01100001 01110100 01101001 01101111 01101110 01100001 01101100 00100000 01110000 01100101 01110010 01110011 11000011 10110110 01101110 01101100 01101001 01100011 01101000  01110111 01101001 01100001 01101001 00100000 01100010 01100001 01101101 01100010 01100101 01110010 01100111 00100000 01110010 01101111 01100011 01101011 01110011 00100000 01101001 01101110 01110100 01100101 01110010 01100100 01101001 01110011 01111010 01101001 01110000 01101100 01101001 01101110 11000011 10100100 01110010 00100000 01101001 01101110 01110100 01100101 01110010 01101110 01100001 01110100 01101001 01101111 01101110 01100001 01101100 00100000 01110000 01100101 01110010 01110011 11000011 10110110 01101110 01101100 01101001 01100011 01101000  01110111 01101001 01100001 01101001 00100000 01101100 01101001 01100011 01101000  01110111 01101001 01100001 01101001 00100000 01100010 01100001 01101101 01100010 </a:t>
            </a:r>
          </a:p>
        </p:txBody>
      </p:sp>
      <p:sp>
        <p:nvSpPr>
          <p:cNvPr id="12" name="Rechteck 11"/>
          <p:cNvSpPr/>
          <p:nvPr/>
        </p:nvSpPr>
        <p:spPr>
          <a:xfrm>
            <a:off x="54768" y="3231580"/>
            <a:ext cx="7109519" cy="1241425"/>
          </a:xfrm>
          <a:prstGeom prst="rect">
            <a:avLst/>
          </a:prstGeom>
          <a:solidFill>
            <a:srgbClr val="FFCC0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2052" name="Rectangle 2"/>
          <p:cNvSpPr>
            <a:spLocks noGrp="1" noChangeArrowheads="1"/>
          </p:cNvSpPr>
          <p:nvPr>
            <p:ph type="ctrTitle"/>
          </p:nvPr>
        </p:nvSpPr>
        <p:spPr>
          <a:xfrm>
            <a:off x="115989" y="3219822"/>
            <a:ext cx="7048297" cy="1241425"/>
          </a:xfrm>
        </p:spPr>
        <p:txBody>
          <a:bodyPr/>
          <a:lstStyle/>
          <a:p>
            <a:r>
              <a:rPr lang="en-US" altLang="de-DE" sz="3400" dirty="0">
                <a:solidFill>
                  <a:srgbClr val="00457D"/>
                </a:solidFill>
                <a:latin typeface="UB Scala Sans" panose="02000503050000020003" pitchFamily="2" charset="77"/>
                <a:cs typeface="Arial" panose="020B0604020202020204" pitchFamily="34" charset="0"/>
              </a:rPr>
              <a:t>WIAI INTERNATIONAL CENTER</a:t>
            </a:r>
            <a:endParaRPr lang="de-DE" altLang="de-DE" sz="2200" dirty="0">
              <a:solidFill>
                <a:srgbClr val="00457D"/>
              </a:solidFill>
              <a:latin typeface="UB Scala" panose="02000504070000020003" pitchFamily="2" charset="77"/>
              <a:cs typeface="Arial" panose="020B0604020202020204" pitchFamily="34" charset="0"/>
            </a:endParaRPr>
          </a:p>
        </p:txBody>
      </p:sp>
      <p:pic>
        <p:nvPicPr>
          <p:cNvPr id="2054" name="Grafik 6" descr="ub-cd-ppt-back01-1_l-r.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Grafik 7" descr="ub-cd-ppt-back01-1_l-r.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p:cNvPicPr>
            <a:picLocks noChangeAspect="1"/>
          </p:cNvPicPr>
          <p:nvPr/>
        </p:nvPicPr>
        <p:blipFill>
          <a:blip r:embed="rId5">
            <a:extLst>
              <a:ext uri="{28A0092B-C50C-407E-A947-70E740481C1C}">
                <a14:useLocalDpi xmlns:a14="http://schemas.microsoft.com/office/drawing/2010/main" val="0"/>
              </a:ext>
            </a:extLst>
          </a:blip>
          <a:srcRect t="2000" r="7187" b="2808"/>
          <a:stretch>
            <a:fillRect/>
          </a:stretch>
        </p:blipFill>
        <p:spPr bwMode="auto">
          <a:xfrm>
            <a:off x="7620000" y="123825"/>
            <a:ext cx="14144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57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en-US" sz="3600" dirty="0">
                <a:latin typeface="UB Scala Sans" panose="02000503050000020003" pitchFamily="2" charset="77"/>
              </a:rPr>
              <a:t>TIP: WIAI Partner Universities - F</a:t>
            </a:r>
            <a:endParaRPr lang="de-DE" sz="3600" dirty="0">
              <a:latin typeface="UB Scala Sans" panose="02000503050000020003" pitchFamily="2" charset="77"/>
            </a:endParaRPr>
          </a:p>
        </p:txBody>
      </p:sp>
      <p:pic>
        <p:nvPicPr>
          <p:cNvPr id="8" name="Picture 2" descr="https://upload.wikimedia.org/wikipedia/commons/thumb/5/5e/Logo-lonard-de-vinci-3-coles-noir_170519113818.png/128px-Logo-lonard-de-vinci-3-coles-noir_1705191138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87574"/>
            <a:ext cx="1185009" cy="1286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ôle Universitaire Léonard de Vinc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3225" y="2944968"/>
            <a:ext cx="4956200" cy="1999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upload.wikimedia.org/wikipedia/commons/a/a8/Tour_Eiffel_Wikimedia_Comm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360" y="2274420"/>
            <a:ext cx="1448865" cy="2682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ulv 2"/>
          <p:cNvPicPr>
            <a:picLocks noChangeAspect="1" noChangeArrowheads="1"/>
          </p:cNvPicPr>
          <p:nvPr/>
        </p:nvPicPr>
        <p:blipFill rotWithShape="1">
          <a:blip r:embed="rId7">
            <a:extLst>
              <a:ext uri="{28A0092B-C50C-407E-A947-70E740481C1C}">
                <a14:useLocalDpi xmlns:a14="http://schemas.microsoft.com/office/drawing/2010/main" val="0"/>
              </a:ext>
            </a:extLst>
          </a:blip>
          <a:srcRect r="22145"/>
          <a:stretch/>
        </p:blipFill>
        <p:spPr bwMode="auto">
          <a:xfrm>
            <a:off x="5940152" y="1216321"/>
            <a:ext cx="1995809" cy="1743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ildergebnis für stadtkarte paris">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70" t="10093" r="6885" b="10171"/>
          <a:stretch/>
        </p:blipFill>
        <p:spPr bwMode="auto">
          <a:xfrm>
            <a:off x="2463225" y="1203598"/>
            <a:ext cx="2796746" cy="174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000" dirty="0">
                <a:latin typeface="UB Scala Sans" panose="02000503050000020003" pitchFamily="2" charset="77"/>
              </a:rPr>
              <a:t>Language Courses at </a:t>
            </a:r>
            <a:r>
              <a:rPr lang="de-DE" sz="3000" dirty="0" err="1">
                <a:latin typeface="UB Scala Sans" panose="02000503050000020003" pitchFamily="2" charset="77"/>
              </a:rPr>
              <a:t>the</a:t>
            </a:r>
            <a:r>
              <a:rPr lang="de-DE" sz="3000" dirty="0">
                <a:latin typeface="UB Scala Sans" panose="02000503050000020003" pitchFamily="2" charset="77"/>
              </a:rPr>
              <a:t> Language Center</a:t>
            </a: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2339102"/>
          </a:xfrm>
          <a:prstGeom prst="rect">
            <a:avLst/>
          </a:prstGeom>
          <a:noFill/>
          <a:ln>
            <a:noFill/>
          </a:ln>
        </p:spPr>
        <p:txBody>
          <a:bodyPr wrap="square" rtlCol="0">
            <a:spAutoFit/>
          </a:bodyPr>
          <a:lstStyle/>
          <a:p>
            <a:pPr marL="285750" indent="-285750">
              <a:spcAft>
                <a:spcPts val="1200"/>
              </a:spcAft>
              <a:buFont typeface="Arial" panose="020B0604020202020204" pitchFamily="34" charset="0"/>
              <a:buChar char="•"/>
            </a:pPr>
            <a:r>
              <a:rPr lang="en-US" sz="1800" b="1" dirty="0">
                <a:solidFill>
                  <a:srgbClr val="00407A"/>
                </a:solidFill>
                <a:latin typeface="UB Scala Sans" panose="02000503050000020003" pitchFamily="2" charset="0"/>
                <a:ea typeface="Calibri" charset="0"/>
              </a:rPr>
              <a:t>Attention: Registration deadlines for foreign</a:t>
            </a:r>
            <a:br>
              <a:rPr lang="en-US" sz="1800" b="1" dirty="0">
                <a:solidFill>
                  <a:srgbClr val="00407A"/>
                </a:solidFill>
                <a:latin typeface="UB Scala Sans" panose="02000503050000020003" pitchFamily="2" charset="0"/>
                <a:ea typeface="Calibri" charset="0"/>
              </a:rPr>
            </a:br>
            <a:r>
              <a:rPr lang="en-US" sz="1800" b="1" dirty="0">
                <a:solidFill>
                  <a:srgbClr val="00407A"/>
                </a:solidFill>
                <a:latin typeface="UB Scala Sans" panose="02000503050000020003" pitchFamily="2" charset="0"/>
                <a:ea typeface="Calibri" charset="0"/>
              </a:rPr>
              <a:t>language courses at the Language Centre must not be missed!</a:t>
            </a:r>
          </a:p>
          <a:p>
            <a:pPr marL="285750" indent="-285750">
              <a:spcAft>
                <a:spcPts val="1200"/>
              </a:spcAft>
              <a:buFont typeface="Arial" panose="020B0604020202020204" pitchFamily="34" charset="0"/>
              <a:buChar char="•"/>
            </a:pPr>
            <a:r>
              <a:rPr lang="en-US" sz="1800" b="1" dirty="0">
                <a:solidFill>
                  <a:srgbClr val="00407A"/>
                </a:solidFill>
                <a:latin typeface="UB Scala Sans" panose="02000503050000020003" pitchFamily="2" charset="0"/>
                <a:ea typeface="Calibri" charset="0"/>
              </a:rPr>
              <a:t>Registration deadlines for some courses end</a:t>
            </a:r>
            <a:br>
              <a:rPr lang="en-US" sz="1800" b="1" dirty="0">
                <a:solidFill>
                  <a:srgbClr val="00407A"/>
                </a:solidFill>
                <a:latin typeface="UB Scala Sans" panose="02000503050000020003" pitchFamily="2" charset="0"/>
                <a:ea typeface="Calibri" charset="0"/>
              </a:rPr>
            </a:br>
            <a:r>
              <a:rPr lang="en-US" sz="1800" b="1" dirty="0">
                <a:solidFill>
                  <a:srgbClr val="00407A"/>
                </a:solidFill>
                <a:latin typeface="UB Scala Sans" panose="02000503050000020003" pitchFamily="2" charset="0"/>
                <a:ea typeface="Calibri" charset="0"/>
              </a:rPr>
              <a:t>soon!</a:t>
            </a:r>
          </a:p>
          <a:p>
            <a:pPr marL="285750" indent="-285750">
              <a:spcAft>
                <a:spcPts val="1200"/>
              </a:spcAft>
              <a:buFont typeface="Arial" panose="020B0604020202020204" pitchFamily="34" charset="0"/>
              <a:buChar char="•"/>
            </a:pPr>
            <a:r>
              <a:rPr lang="en-US" sz="1800" b="1" dirty="0">
                <a:solidFill>
                  <a:srgbClr val="00407A"/>
                </a:solidFill>
                <a:latin typeface="UB Scala Sans" panose="02000503050000020003" pitchFamily="2" charset="0"/>
                <a:ea typeface="Calibri" charset="0"/>
              </a:rPr>
              <a:t>English for IT (highly recommended!): </a:t>
            </a:r>
            <a:r>
              <a:rPr lang="en-US" sz="1800" b="1" dirty="0">
                <a:solidFill>
                  <a:srgbClr val="00407A"/>
                </a:solidFill>
                <a:latin typeface="UB Scala Sans" panose="02000503050000020003" pitchFamily="2" charset="0"/>
                <a:ea typeface="Calibri" charset="0"/>
                <a:hlinkClick r:id="rId3"/>
              </a:rPr>
              <a:t>https://www.uni-bamberg.de/en/sz/about-us/sprachangebot-der-sprachabteilungen/english/technical-language-english/it-english/</a:t>
            </a:r>
            <a:endParaRPr lang="en-US" sz="1800" b="1" dirty="0">
              <a:solidFill>
                <a:srgbClr val="00407A"/>
              </a:solidFill>
              <a:latin typeface="UB Scala Sans" panose="02000503050000020003" pitchFamily="2" charset="0"/>
              <a:ea typeface="Calibri" charset="0"/>
            </a:endParaRPr>
          </a:p>
        </p:txBody>
      </p:sp>
    </p:spTree>
    <p:extLst>
      <p:ext uri="{BB962C8B-B14F-4D97-AF65-F5344CB8AC3E}">
        <p14:creationId xmlns:p14="http://schemas.microsoft.com/office/powerpoint/2010/main" val="222319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600" dirty="0">
                <a:latin typeface="UB Scala Sans" panose="02000503050000020003" pitchFamily="2" charset="77"/>
              </a:rPr>
              <a:t>Who </a:t>
            </a:r>
            <a:r>
              <a:rPr lang="de-DE" sz="3600" dirty="0" err="1">
                <a:latin typeface="UB Scala Sans" panose="02000503050000020003" pitchFamily="2" charset="77"/>
              </a:rPr>
              <a:t>can</a:t>
            </a:r>
            <a:r>
              <a:rPr lang="de-DE" sz="3600" dirty="0">
                <a:latin typeface="UB Scala Sans" panose="02000503050000020003" pitchFamily="2" charset="77"/>
              </a:rPr>
              <a:t> </a:t>
            </a:r>
            <a:r>
              <a:rPr lang="de-DE" sz="3600" dirty="0" err="1">
                <a:latin typeface="UB Scala Sans" panose="02000503050000020003" pitchFamily="2" charset="77"/>
              </a:rPr>
              <a:t>advise</a:t>
            </a:r>
            <a:r>
              <a:rPr lang="de-DE" sz="3600" dirty="0">
                <a:latin typeface="UB Scala Sans" panose="02000503050000020003" pitchFamily="2" charset="77"/>
              </a:rPr>
              <a:t> </a:t>
            </a:r>
            <a:r>
              <a:rPr lang="de-DE" sz="3600" dirty="0" err="1">
                <a:latin typeface="UB Scala Sans" panose="02000503050000020003" pitchFamily="2" charset="77"/>
              </a:rPr>
              <a:t>me</a:t>
            </a:r>
            <a:r>
              <a:rPr lang="de-DE" sz="3600" dirty="0">
                <a:latin typeface="UB Scala Sans" panose="02000503050000020003" pitchFamily="2" charset="77"/>
              </a:rPr>
              <a:t>?</a:t>
            </a: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3693319"/>
          </a:xfrm>
          <a:prstGeom prst="rect">
            <a:avLst/>
          </a:prstGeom>
          <a:noFill/>
          <a:ln>
            <a:noFill/>
          </a:ln>
        </p:spPr>
        <p:txBody>
          <a:bodyPr wrap="square" rtlCol="0">
            <a:spAutoFit/>
          </a:bodyPr>
          <a:lstStyle/>
          <a:p>
            <a:pPr marL="285750" lvl="0" indent="-285750" latinLnBrk="1">
              <a:spcBef>
                <a:spcPts val="0"/>
              </a:spcBef>
              <a:spcAft>
                <a:spcPts val="600"/>
              </a:spcAft>
              <a:buSzPct val="68000"/>
              <a:buFont typeface="Arial" panose="020B0604020202020204" pitchFamily="34" charset="0"/>
              <a:buChar char="•"/>
            </a:pPr>
            <a:r>
              <a:rPr lang="de-DE" sz="1800" dirty="0">
                <a:solidFill>
                  <a:schemeClr val="tx2"/>
                </a:solidFill>
                <a:latin typeface="Gill Sans MT"/>
                <a:ea typeface="맑은 고딕"/>
              </a:rPr>
              <a:t>International Office</a:t>
            </a:r>
          </a:p>
          <a:p>
            <a:pPr marL="742950" lvl="1" indent="-285750" latinLnBrk="1">
              <a:spcBef>
                <a:spcPts val="0"/>
              </a:spcBef>
              <a:spcAft>
                <a:spcPts val="600"/>
              </a:spcAft>
              <a:buSzPct val="60000"/>
              <a:buFont typeface="Arial" panose="020B0604020202020204" pitchFamily="34" charset="0"/>
              <a:buChar char="•"/>
            </a:pPr>
            <a:r>
              <a:rPr lang="de-DE" sz="1400" dirty="0">
                <a:solidFill>
                  <a:schemeClr val="tx2"/>
                </a:solidFill>
                <a:latin typeface="Gill Sans MT"/>
                <a:ea typeface="맑은 고딕"/>
              </a:rPr>
              <a:t>Consulting </a:t>
            </a:r>
            <a:r>
              <a:rPr lang="de-DE" sz="1400" dirty="0" err="1">
                <a:solidFill>
                  <a:schemeClr val="tx2"/>
                </a:solidFill>
                <a:latin typeface="Gill Sans MT"/>
                <a:ea typeface="맑은 고딕"/>
              </a:rPr>
              <a:t>and</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information</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events</a:t>
            </a:r>
            <a:endParaRPr lang="de-DE" sz="1400" dirty="0">
              <a:solidFill>
                <a:schemeClr val="tx2"/>
              </a:solidFill>
              <a:latin typeface="Gill Sans MT"/>
              <a:ea typeface="맑은 고딕"/>
            </a:endParaRPr>
          </a:p>
          <a:p>
            <a:pPr marL="742950" lvl="1" indent="-285750" latinLnBrk="1">
              <a:spcBef>
                <a:spcPts val="0"/>
              </a:spcBef>
              <a:spcAft>
                <a:spcPts val="600"/>
              </a:spcAft>
              <a:buSzPct val="60000"/>
              <a:buFont typeface="Arial" panose="020B0604020202020204" pitchFamily="34" charset="0"/>
              <a:buChar char="•"/>
            </a:pPr>
            <a:r>
              <a:rPr lang="de-DE" sz="1400" dirty="0" err="1">
                <a:solidFill>
                  <a:schemeClr val="tx2"/>
                </a:solidFill>
                <a:latin typeface="Gill Sans MT"/>
                <a:ea typeface="맑은 고딕"/>
              </a:rPr>
              <a:t>weekly</a:t>
            </a:r>
            <a:r>
              <a:rPr lang="de-DE" sz="1400" dirty="0">
                <a:solidFill>
                  <a:schemeClr val="tx2"/>
                </a:solidFill>
                <a:latin typeface="Gill Sans MT"/>
                <a:ea typeface="맑은 고딕"/>
              </a:rPr>
              <a:t> initial </a:t>
            </a:r>
            <a:r>
              <a:rPr lang="de-DE" sz="1400" dirty="0" err="1">
                <a:solidFill>
                  <a:schemeClr val="tx2"/>
                </a:solidFill>
                <a:latin typeface="Gill Sans MT"/>
                <a:ea typeface="맑은 고딕"/>
              </a:rPr>
              <a:t>consultation</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appointments</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during</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the</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semester</a:t>
            </a:r>
            <a:r>
              <a:rPr lang="de-DE" sz="1400" dirty="0">
                <a:solidFill>
                  <a:schemeClr val="tx2"/>
                </a:solidFill>
                <a:latin typeface="Gill Sans MT"/>
                <a:ea typeface="맑은 고딕"/>
              </a:rPr>
              <a:t> at </a:t>
            </a:r>
            <a:r>
              <a:rPr lang="de-DE" sz="1400" dirty="0" err="1">
                <a:solidFill>
                  <a:schemeClr val="tx2"/>
                </a:solidFill>
                <a:latin typeface="Gill Sans MT"/>
                <a:ea typeface="맑은 고딕"/>
              </a:rPr>
              <a:t>the</a:t>
            </a:r>
            <a:r>
              <a:rPr lang="de-DE" sz="1400" dirty="0">
                <a:solidFill>
                  <a:schemeClr val="tx2"/>
                </a:solidFill>
                <a:latin typeface="Gill Sans MT"/>
                <a:ea typeface="맑은 고딕"/>
              </a:rPr>
              <a:t> AAA </a:t>
            </a:r>
            <a:br>
              <a:rPr lang="de-DE" sz="1400" dirty="0">
                <a:solidFill>
                  <a:schemeClr val="tx2"/>
                </a:solidFill>
                <a:latin typeface="Gill Sans MT"/>
                <a:ea typeface="맑은 고딕"/>
              </a:rPr>
            </a:br>
            <a:r>
              <a:rPr lang="de-DE" sz="1400" dirty="0">
                <a:solidFill>
                  <a:schemeClr val="tx2"/>
                </a:solidFill>
                <a:latin typeface="Gill Sans MT"/>
                <a:ea typeface="맑은 고딕"/>
              </a:rPr>
              <a:t>(via zoom/MS Teams, check </a:t>
            </a:r>
            <a:r>
              <a:rPr lang="de-DE" sz="1400" dirty="0" err="1">
                <a:solidFill>
                  <a:schemeClr val="tx2"/>
                </a:solidFill>
                <a:latin typeface="Gill Sans MT"/>
                <a:ea typeface="맑은 고딕"/>
              </a:rPr>
              <a:t>website</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of</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the</a:t>
            </a:r>
            <a:r>
              <a:rPr lang="de-DE" sz="1400" dirty="0">
                <a:solidFill>
                  <a:schemeClr val="tx2"/>
                </a:solidFill>
                <a:latin typeface="Gill Sans MT"/>
                <a:ea typeface="맑은 고딕"/>
              </a:rPr>
              <a:t> international </a:t>
            </a:r>
            <a:r>
              <a:rPr lang="de-DE" sz="1400" dirty="0" err="1">
                <a:solidFill>
                  <a:schemeClr val="tx2"/>
                </a:solidFill>
                <a:latin typeface="Gill Sans MT"/>
                <a:ea typeface="맑은 고딕"/>
              </a:rPr>
              <a:t>office</a:t>
            </a:r>
            <a:r>
              <a:rPr lang="de-DE" sz="1400" dirty="0">
                <a:solidFill>
                  <a:schemeClr val="tx2"/>
                </a:solidFill>
                <a:latin typeface="Gill Sans MT"/>
                <a:ea typeface="맑은 고딕"/>
              </a:rPr>
              <a:t>)</a:t>
            </a:r>
          </a:p>
          <a:p>
            <a:pPr marL="742950" lvl="1" indent="-285750" latinLnBrk="1">
              <a:spcBef>
                <a:spcPts val="0"/>
              </a:spcBef>
              <a:spcAft>
                <a:spcPts val="600"/>
              </a:spcAft>
              <a:buSzPct val="60000"/>
              <a:buFont typeface="Arial" panose="020B0604020202020204" pitchFamily="34" charset="0"/>
              <a:buChar char="•"/>
            </a:pPr>
            <a:r>
              <a:rPr lang="de-DE" sz="1400" dirty="0" err="1">
                <a:solidFill>
                  <a:schemeClr val="tx2"/>
                </a:solidFill>
                <a:latin typeface="Gill Sans MT"/>
                <a:ea typeface="맑은 고딕"/>
              </a:rPr>
              <a:t>Application</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office</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for</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exchange</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programmes</a:t>
            </a:r>
            <a:endParaRPr lang="de-DE" sz="1400" dirty="0">
              <a:solidFill>
                <a:schemeClr val="tx2"/>
              </a:solidFill>
              <a:latin typeface="Gill Sans MT"/>
              <a:ea typeface="맑은 고딕"/>
            </a:endParaRPr>
          </a:p>
          <a:p>
            <a:pPr marL="285750" lvl="0" indent="-285750" latinLnBrk="1">
              <a:spcBef>
                <a:spcPts val="0"/>
              </a:spcBef>
              <a:spcAft>
                <a:spcPts val="600"/>
              </a:spcAft>
              <a:buSzPct val="68000"/>
              <a:buFont typeface="Arial" panose="020B0604020202020204" pitchFamily="34" charset="0"/>
              <a:buChar char="•"/>
            </a:pPr>
            <a:r>
              <a:rPr lang="de-DE" sz="1800" dirty="0">
                <a:solidFill>
                  <a:schemeClr val="tx2"/>
                </a:solidFill>
                <a:latin typeface="Gill Sans MT"/>
                <a:ea typeface="맑은 고딕"/>
              </a:rPr>
              <a:t>International </a:t>
            </a:r>
            <a:r>
              <a:rPr lang="de-DE" sz="1800" dirty="0" err="1">
                <a:solidFill>
                  <a:schemeClr val="tx2"/>
                </a:solidFill>
                <a:latin typeface="Gill Sans MT"/>
                <a:ea typeface="맑은 고딕"/>
              </a:rPr>
              <a:t>Representative</a:t>
            </a:r>
            <a:r>
              <a:rPr lang="de-DE" sz="1800" dirty="0">
                <a:solidFill>
                  <a:schemeClr val="tx2"/>
                </a:solidFill>
                <a:latin typeface="Gill Sans MT"/>
                <a:ea typeface="맑은 고딕"/>
              </a:rPr>
              <a:t> WIAI</a:t>
            </a:r>
          </a:p>
          <a:p>
            <a:pPr marL="742950" lvl="1" indent="-285750" latinLnBrk="1">
              <a:spcBef>
                <a:spcPts val="0"/>
              </a:spcBef>
              <a:spcAft>
                <a:spcPts val="600"/>
              </a:spcAft>
              <a:buSzPct val="60000"/>
              <a:buFont typeface="Arial" panose="020B0604020202020204" pitchFamily="34" charset="0"/>
              <a:buChar char="•"/>
            </a:pPr>
            <a:r>
              <a:rPr lang="de-DE" sz="1400" dirty="0">
                <a:solidFill>
                  <a:schemeClr val="tx2"/>
                </a:solidFill>
                <a:latin typeface="Gill Sans MT"/>
                <a:ea typeface="맑은 고딕"/>
              </a:rPr>
              <a:t>VC </a:t>
            </a:r>
            <a:r>
              <a:rPr lang="de-DE" sz="1400" dirty="0" err="1">
                <a:solidFill>
                  <a:schemeClr val="tx2"/>
                </a:solidFill>
                <a:latin typeface="Gill Sans MT"/>
                <a:ea typeface="맑은 고딕"/>
              </a:rPr>
              <a:t>course</a:t>
            </a:r>
            <a:r>
              <a:rPr lang="de-DE" sz="1400" dirty="0">
                <a:solidFill>
                  <a:schemeClr val="tx2"/>
                </a:solidFill>
                <a:latin typeface="Gill Sans MT"/>
                <a:ea typeface="맑은 고딕"/>
              </a:rPr>
              <a:t> „Studium International“ </a:t>
            </a:r>
            <a:r>
              <a:rPr lang="de-DE" sz="1400" dirty="0" err="1">
                <a:solidFill>
                  <a:schemeClr val="tx2"/>
                </a:solidFill>
                <a:latin typeface="Gill Sans MT"/>
                <a:ea typeface="맑은 고딕"/>
              </a:rPr>
              <a:t>pwd</a:t>
            </a:r>
            <a:r>
              <a:rPr lang="de-DE" sz="1400" dirty="0">
                <a:solidFill>
                  <a:schemeClr val="tx2"/>
                </a:solidFill>
                <a:latin typeface="Gill Sans MT"/>
                <a:ea typeface="맑은 고딕"/>
              </a:rPr>
              <a:t>: „International“</a:t>
            </a:r>
          </a:p>
          <a:p>
            <a:pPr marL="285750" lvl="0" indent="-285750" latinLnBrk="1">
              <a:spcBef>
                <a:spcPts val="0"/>
              </a:spcBef>
              <a:spcAft>
                <a:spcPts val="600"/>
              </a:spcAft>
              <a:buSzPct val="68000"/>
              <a:buFont typeface="Arial" panose="020B0604020202020204" pitchFamily="34" charset="0"/>
              <a:buChar char="•"/>
            </a:pPr>
            <a:r>
              <a:rPr lang="de-DE" sz="1800" dirty="0">
                <a:solidFill>
                  <a:schemeClr val="tx2"/>
                </a:solidFill>
                <a:latin typeface="Gill Sans MT"/>
                <a:ea typeface="맑은 고딕"/>
              </a:rPr>
              <a:t>Career &amp; International Center</a:t>
            </a:r>
          </a:p>
          <a:p>
            <a:pPr marL="742950" lvl="1" indent="-285750" latinLnBrk="1">
              <a:spcBef>
                <a:spcPts val="0"/>
              </a:spcBef>
              <a:spcAft>
                <a:spcPts val="600"/>
              </a:spcAft>
              <a:buSzPct val="60000"/>
              <a:buFont typeface="Arial" panose="020B0604020202020204" pitchFamily="34" charset="0"/>
              <a:buChar char="•"/>
            </a:pPr>
            <a:r>
              <a:rPr lang="de-DE" sz="1400" dirty="0">
                <a:solidFill>
                  <a:schemeClr val="tx2"/>
                </a:solidFill>
                <a:latin typeface="Gill Sans MT"/>
                <a:ea typeface="맑은 고딕"/>
              </a:rPr>
              <a:t>VC </a:t>
            </a:r>
            <a:r>
              <a:rPr lang="de-DE" sz="1400" dirty="0" err="1">
                <a:solidFill>
                  <a:schemeClr val="tx2"/>
                </a:solidFill>
                <a:latin typeface="Gill Sans MT"/>
                <a:ea typeface="맑은 고딕"/>
              </a:rPr>
              <a:t>course</a:t>
            </a:r>
            <a:r>
              <a:rPr lang="de-DE" sz="1400" dirty="0">
                <a:solidFill>
                  <a:schemeClr val="tx2"/>
                </a:solidFill>
                <a:latin typeface="Gill Sans MT"/>
                <a:ea typeface="맑은 고딕"/>
              </a:rPr>
              <a:t> „Jobbörse WIAI “</a:t>
            </a:r>
          </a:p>
          <a:p>
            <a:pPr marL="742950" lvl="1" indent="-285750" latinLnBrk="1">
              <a:spcBef>
                <a:spcPts val="0"/>
              </a:spcBef>
              <a:spcAft>
                <a:spcPts val="600"/>
              </a:spcAft>
              <a:buSzPct val="60000"/>
              <a:buFont typeface="Arial" panose="020B0604020202020204" pitchFamily="34" charset="0"/>
              <a:buChar char="•"/>
            </a:pPr>
            <a:r>
              <a:rPr lang="de-DE" sz="1400" dirty="0" err="1">
                <a:solidFill>
                  <a:schemeClr val="tx2"/>
                </a:solidFill>
                <a:latin typeface="Gill Sans MT"/>
                <a:ea typeface="맑은 고딕"/>
              </a:rPr>
              <a:t>Advice</a:t>
            </a:r>
            <a:r>
              <a:rPr lang="de-DE" sz="1400" dirty="0">
                <a:solidFill>
                  <a:schemeClr val="tx2"/>
                </a:solidFill>
                <a:latin typeface="Gill Sans MT"/>
                <a:ea typeface="맑은 고딕"/>
              </a:rPr>
              <a:t> on </a:t>
            </a:r>
            <a:r>
              <a:rPr lang="de-DE" sz="1400" dirty="0" err="1">
                <a:solidFill>
                  <a:schemeClr val="tx2"/>
                </a:solidFill>
                <a:latin typeface="Gill Sans MT"/>
                <a:ea typeface="맑은 고딕"/>
              </a:rPr>
              <a:t>the</a:t>
            </a:r>
            <a:r>
              <a:rPr lang="de-DE" sz="1400" dirty="0">
                <a:solidFill>
                  <a:schemeClr val="tx2"/>
                </a:solidFill>
                <a:latin typeface="Gill Sans MT"/>
                <a:ea typeface="맑은 고딕"/>
              </a:rPr>
              <a:t> international </a:t>
            </a:r>
            <a:r>
              <a:rPr lang="de-DE" sz="1400" dirty="0" err="1">
                <a:solidFill>
                  <a:schemeClr val="tx2"/>
                </a:solidFill>
                <a:latin typeface="Gill Sans MT"/>
                <a:ea typeface="맑은 고딕"/>
              </a:rPr>
              <a:t>internship</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program</a:t>
            </a:r>
            <a:endParaRPr lang="de-DE" sz="1400" dirty="0">
              <a:solidFill>
                <a:schemeClr val="tx2"/>
              </a:solidFill>
              <a:latin typeface="Gill Sans MT"/>
              <a:ea typeface="맑은 고딕"/>
            </a:endParaRPr>
          </a:p>
          <a:p>
            <a:pPr marL="285750" lvl="0" indent="-285750" latinLnBrk="1">
              <a:spcBef>
                <a:spcPts val="0"/>
              </a:spcBef>
              <a:spcAft>
                <a:spcPts val="600"/>
              </a:spcAft>
              <a:buSzPct val="68000"/>
              <a:buFont typeface="Arial" panose="020B0604020202020204" pitchFamily="34" charset="0"/>
              <a:buChar char="•"/>
            </a:pPr>
            <a:r>
              <a:rPr lang="de-DE" sz="1800" dirty="0">
                <a:solidFill>
                  <a:schemeClr val="tx2"/>
                </a:solidFill>
                <a:latin typeface="Gill Sans MT"/>
                <a:ea typeface="맑은 고딕"/>
              </a:rPr>
              <a:t>Fachschaft WIAI: </a:t>
            </a:r>
          </a:p>
          <a:p>
            <a:pPr marL="742950" lvl="1" indent="-285750" latinLnBrk="1">
              <a:spcBef>
                <a:spcPts val="0"/>
              </a:spcBef>
              <a:spcAft>
                <a:spcPts val="600"/>
              </a:spcAft>
              <a:buSzPct val="60000"/>
              <a:buFont typeface="Arial" panose="020B0604020202020204" pitchFamily="34" charset="0"/>
              <a:buChar char="•"/>
            </a:pPr>
            <a:r>
              <a:rPr lang="de-DE" sz="1400" dirty="0">
                <a:solidFill>
                  <a:schemeClr val="tx2"/>
                </a:solidFill>
                <a:latin typeface="Gill Sans MT"/>
                <a:ea typeface="맑은 고딕"/>
              </a:rPr>
              <a:t>Info Event „Study </a:t>
            </a:r>
            <a:r>
              <a:rPr lang="de-DE" sz="1400" dirty="0" err="1">
                <a:solidFill>
                  <a:schemeClr val="tx2"/>
                </a:solidFill>
                <a:latin typeface="Gill Sans MT"/>
                <a:ea typeface="맑은 고딕"/>
              </a:rPr>
              <a:t>Abroad</a:t>
            </a:r>
            <a:r>
              <a:rPr lang="de-DE" sz="1400" dirty="0">
                <a:solidFill>
                  <a:schemeClr val="tx2"/>
                </a:solidFill>
                <a:latin typeface="Gill Sans MT"/>
                <a:ea typeface="맑은 고딕"/>
              </a:rPr>
              <a:t>“:  TBA (</a:t>
            </a:r>
            <a:r>
              <a:rPr lang="de-DE" sz="1400" dirty="0" err="1">
                <a:solidFill>
                  <a:schemeClr val="tx2"/>
                </a:solidFill>
                <a:latin typeface="Gill Sans MT"/>
                <a:ea typeface="맑은 고딕"/>
              </a:rPr>
              <a:t>summer</a:t>
            </a:r>
            <a:r>
              <a:rPr lang="de-DE" sz="1400" dirty="0">
                <a:solidFill>
                  <a:schemeClr val="tx2"/>
                </a:solidFill>
                <a:latin typeface="Gill Sans MT"/>
                <a:ea typeface="맑은 고딕"/>
              </a:rPr>
              <a:t> </a:t>
            </a:r>
            <a:r>
              <a:rPr lang="de-DE" sz="1400" dirty="0" err="1">
                <a:solidFill>
                  <a:schemeClr val="tx2"/>
                </a:solidFill>
                <a:latin typeface="Gill Sans MT"/>
                <a:ea typeface="맑은 고딕"/>
              </a:rPr>
              <a:t>term</a:t>
            </a:r>
            <a:r>
              <a:rPr lang="de-DE" sz="1400" dirty="0">
                <a:solidFill>
                  <a:schemeClr val="tx2"/>
                </a:solidFill>
                <a:latin typeface="Gill Sans MT"/>
                <a:ea typeface="맑은 고딕"/>
              </a:rPr>
              <a:t>)</a:t>
            </a:r>
          </a:p>
        </p:txBody>
      </p:sp>
    </p:spTree>
    <p:extLst>
      <p:ext uri="{BB962C8B-B14F-4D97-AF65-F5344CB8AC3E}">
        <p14:creationId xmlns:p14="http://schemas.microsoft.com/office/powerpoint/2010/main" val="240048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600" dirty="0">
                <a:latin typeface="UB Scala Sans" panose="02000503050000020003" pitchFamily="2" charset="77"/>
              </a:rPr>
              <a:t>WIAI INTERNATIONAL CENTER</a:t>
            </a: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4001095"/>
          </a:xfrm>
          <a:prstGeom prst="rect">
            <a:avLst/>
          </a:prstGeom>
          <a:noFill/>
          <a:ln>
            <a:noFill/>
          </a:ln>
        </p:spPr>
        <p:txBody>
          <a:bodyPr wrap="square" rtlCol="0">
            <a:spAutoFit/>
          </a:bodyPr>
          <a:lstStyle/>
          <a:p>
            <a:pPr>
              <a:spcAft>
                <a:spcPts val="1200"/>
              </a:spcAft>
            </a:pPr>
            <a:r>
              <a:rPr lang="de-DE" sz="1800" b="1" dirty="0">
                <a:solidFill>
                  <a:srgbClr val="00407A"/>
                </a:solidFill>
                <a:latin typeface="UB Scala" panose="02000504070000020003" pitchFamily="2" charset="77"/>
                <a:ea typeface="Calibri" charset="0"/>
              </a:rPr>
              <a:t>FIRST POINT OF CONTACT REGARDING A SEMESTER ABROAD</a:t>
            </a:r>
          </a:p>
          <a:p>
            <a:pPr>
              <a:spcAft>
                <a:spcPts val="1200"/>
              </a:spcAft>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360363"/>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Arial" panose="020B0604020202020204" pitchFamily="34" charset="0"/>
              <a:buChar char="•"/>
            </a:pPr>
            <a:endParaRPr lang="de-DE" sz="1800" b="1" dirty="0">
              <a:solidFill>
                <a:srgbClr val="00407A"/>
              </a:solidFill>
              <a:latin typeface="UB Scala" panose="02000504070000020003" pitchFamily="2" charset="77"/>
              <a:ea typeface="Calibri" charset="0"/>
            </a:endParaRPr>
          </a:p>
          <a:p>
            <a:pPr marL="715963" indent="-355600">
              <a:buFont typeface="Wingdings" panose="05000000000000000000" pitchFamily="2" charset="2"/>
              <a:buChar char="Ø"/>
            </a:pPr>
            <a:r>
              <a:rPr lang="de-DE" sz="1800" b="1" dirty="0">
                <a:solidFill>
                  <a:srgbClr val="00407A"/>
                </a:solidFill>
                <a:latin typeface="UB Scala" panose="02000504070000020003" pitchFamily="2" charset="77"/>
                <a:ea typeface="Calibri" charset="0"/>
              </a:rPr>
              <a:t>mail </a:t>
            </a:r>
            <a:r>
              <a:rPr lang="de-DE" sz="1800" b="1" dirty="0" err="1">
                <a:solidFill>
                  <a:srgbClr val="00407A"/>
                </a:solidFill>
                <a:latin typeface="UB Scala" panose="02000504070000020003" pitchFamily="2" charset="77"/>
                <a:ea typeface="Calibri" charset="0"/>
              </a:rPr>
              <a:t>to</a:t>
            </a:r>
            <a:r>
              <a:rPr lang="de-DE" sz="1800" b="1" dirty="0">
                <a:solidFill>
                  <a:srgbClr val="00407A"/>
                </a:solidFill>
                <a:latin typeface="UB Scala" panose="02000504070000020003" pitchFamily="2" charset="77"/>
                <a:ea typeface="Calibri" charset="0"/>
              </a:rPr>
              <a:t>: studium-international.wiai@uni-bamberg.de</a:t>
            </a:r>
          </a:p>
          <a:p>
            <a:endParaRPr lang="de-DE" sz="1800" b="1" dirty="0">
              <a:solidFill>
                <a:srgbClr val="00407A"/>
              </a:solidFill>
              <a:latin typeface="UB Scala" panose="02000504070000020003" pitchFamily="2" charset="77"/>
              <a:ea typeface="Calibri" charset="0"/>
            </a:endParaRPr>
          </a:p>
        </p:txBody>
      </p:sp>
      <p:sp>
        <p:nvSpPr>
          <p:cNvPr id="21" name="Textfeld 20"/>
          <p:cNvSpPr txBox="1"/>
          <p:nvPr/>
        </p:nvSpPr>
        <p:spPr>
          <a:xfrm>
            <a:off x="1691680" y="3941166"/>
            <a:ext cx="1682940" cy="369332"/>
          </a:xfrm>
          <a:prstGeom prst="rect">
            <a:avLst/>
          </a:prstGeom>
          <a:noFill/>
        </p:spPr>
        <p:txBody>
          <a:bodyPr wrap="square" rtlCol="0">
            <a:spAutoFit/>
          </a:bodyPr>
          <a:lstStyle/>
          <a:p>
            <a:pPr algn="ctr"/>
            <a:r>
              <a:rPr lang="de-DE" sz="900" dirty="0">
                <a:solidFill>
                  <a:schemeClr val="tx2"/>
                </a:solidFill>
                <a:latin typeface="UB Scala Sans" panose="02000503050000020003" pitchFamily="2" charset="0"/>
                <a:ea typeface="맑은 고딕"/>
              </a:rPr>
              <a:t>Prof. Michael Mendler (</a:t>
            </a:r>
            <a:r>
              <a:rPr lang="de-DE" sz="900" dirty="0" err="1">
                <a:solidFill>
                  <a:schemeClr val="tx2"/>
                </a:solidFill>
                <a:latin typeface="UB Scala Sans" panose="02000503050000020003" pitchFamily="2" charset="0"/>
                <a:ea typeface="맑은 고딕"/>
              </a:rPr>
              <a:t>PhD</a:t>
            </a:r>
            <a:r>
              <a:rPr lang="de-DE" sz="900" dirty="0">
                <a:solidFill>
                  <a:schemeClr val="tx2"/>
                </a:solidFill>
                <a:latin typeface="UB Scala Sans" panose="02000503050000020003" pitchFamily="2" charset="0"/>
                <a:ea typeface="맑은 고딕"/>
              </a:rPr>
              <a:t>)</a:t>
            </a:r>
          </a:p>
          <a:p>
            <a:pPr algn="ctr"/>
            <a:r>
              <a:rPr lang="de-DE" sz="900" dirty="0">
                <a:solidFill>
                  <a:schemeClr val="tx2"/>
                </a:solidFill>
                <a:latin typeface="UB Scala Sans" panose="02000503050000020003" pitchFamily="2" charset="0"/>
                <a:ea typeface="맑은 고딕"/>
              </a:rPr>
              <a:t>International </a:t>
            </a:r>
            <a:r>
              <a:rPr lang="de-DE" sz="900" dirty="0" err="1">
                <a:solidFill>
                  <a:schemeClr val="tx2"/>
                </a:solidFill>
                <a:latin typeface="UB Scala Sans" panose="02000503050000020003" pitchFamily="2" charset="0"/>
                <a:ea typeface="맑은 고딕"/>
              </a:rPr>
              <a:t>Affairs</a:t>
            </a:r>
            <a:r>
              <a:rPr lang="de-DE" sz="900" dirty="0">
                <a:solidFill>
                  <a:schemeClr val="tx2"/>
                </a:solidFill>
                <a:latin typeface="UB Scala Sans" panose="02000503050000020003" pitchFamily="2" charset="0"/>
                <a:ea typeface="맑은 고딕"/>
              </a:rPr>
              <a:t> Officer </a:t>
            </a:r>
          </a:p>
        </p:txBody>
      </p:sp>
      <p:sp>
        <p:nvSpPr>
          <p:cNvPr id="22" name="Textfeld 21"/>
          <p:cNvSpPr txBox="1"/>
          <p:nvPr/>
        </p:nvSpPr>
        <p:spPr>
          <a:xfrm>
            <a:off x="4414394" y="3931463"/>
            <a:ext cx="2482032" cy="369332"/>
          </a:xfrm>
          <a:prstGeom prst="rect">
            <a:avLst/>
          </a:prstGeom>
          <a:noFill/>
        </p:spPr>
        <p:txBody>
          <a:bodyPr wrap="square" rtlCol="0">
            <a:spAutoFit/>
          </a:bodyPr>
          <a:lstStyle/>
          <a:p>
            <a:pPr algn="ctr"/>
            <a:r>
              <a:rPr lang="de-DE" sz="900" dirty="0">
                <a:solidFill>
                  <a:schemeClr val="tx2"/>
                </a:solidFill>
                <a:latin typeface="UB Scala Sans" panose="02000503050000020003" pitchFamily="2" charset="0"/>
                <a:ea typeface="맑은 고딕"/>
              </a:rPr>
              <a:t>Tim Kipphan, M.A.</a:t>
            </a:r>
          </a:p>
          <a:p>
            <a:pPr algn="ctr"/>
            <a:r>
              <a:rPr lang="de-DE" sz="900" dirty="0" err="1">
                <a:solidFill>
                  <a:schemeClr val="tx2"/>
                </a:solidFill>
                <a:latin typeface="UB Scala Sans" panose="02000503050000020003" pitchFamily="2" charset="0"/>
                <a:ea typeface="맑은 고딕"/>
              </a:rPr>
              <a:t>Assistant</a:t>
            </a:r>
            <a:r>
              <a:rPr lang="de-DE" sz="900" dirty="0">
                <a:solidFill>
                  <a:schemeClr val="tx2"/>
                </a:solidFill>
                <a:latin typeface="UB Scala Sans" panose="02000503050000020003" pitchFamily="2" charset="0"/>
                <a:ea typeface="맑은 고딕"/>
              </a:rPr>
              <a:t> </a:t>
            </a:r>
            <a:r>
              <a:rPr lang="de-DE" sz="900" dirty="0" err="1">
                <a:solidFill>
                  <a:schemeClr val="tx2"/>
                </a:solidFill>
                <a:latin typeface="UB Scala Sans" panose="02000503050000020003" pitchFamily="2" charset="0"/>
                <a:ea typeface="맑은 고딕"/>
              </a:rPr>
              <a:t>to</a:t>
            </a:r>
            <a:r>
              <a:rPr lang="de-DE" sz="900" dirty="0">
                <a:solidFill>
                  <a:schemeClr val="tx2"/>
                </a:solidFill>
                <a:latin typeface="UB Scala Sans" panose="02000503050000020003" pitchFamily="2" charset="0"/>
                <a:ea typeface="맑은 고딕"/>
              </a:rPr>
              <a:t> </a:t>
            </a:r>
            <a:r>
              <a:rPr lang="de-DE" sz="900" dirty="0" err="1">
                <a:solidFill>
                  <a:schemeClr val="tx2"/>
                </a:solidFill>
                <a:latin typeface="UB Scala Sans" panose="02000503050000020003" pitchFamily="2" charset="0"/>
                <a:ea typeface="맑은 고딕"/>
              </a:rPr>
              <a:t>the</a:t>
            </a:r>
            <a:r>
              <a:rPr lang="de-DE" sz="900" dirty="0">
                <a:solidFill>
                  <a:schemeClr val="tx2"/>
                </a:solidFill>
                <a:latin typeface="UB Scala Sans" panose="02000503050000020003" pitchFamily="2" charset="0"/>
                <a:ea typeface="맑은 고딕"/>
              </a:rPr>
              <a:t> International </a:t>
            </a:r>
            <a:r>
              <a:rPr lang="de-DE" sz="900" dirty="0" err="1">
                <a:solidFill>
                  <a:schemeClr val="tx2"/>
                </a:solidFill>
                <a:latin typeface="UB Scala Sans" panose="02000503050000020003" pitchFamily="2" charset="0"/>
                <a:ea typeface="맑은 고딕"/>
              </a:rPr>
              <a:t>Affairs</a:t>
            </a:r>
            <a:r>
              <a:rPr lang="de-DE" sz="900" dirty="0">
                <a:solidFill>
                  <a:schemeClr val="tx2"/>
                </a:solidFill>
                <a:latin typeface="UB Scala Sans" panose="02000503050000020003" pitchFamily="2" charset="0"/>
                <a:ea typeface="맑은 고딕"/>
              </a:rPr>
              <a:t> Officer </a:t>
            </a:r>
          </a:p>
        </p:txBody>
      </p:sp>
      <p:pic>
        <p:nvPicPr>
          <p:cNvPr id="23" name="Bild 1"/>
          <p:cNvPicPr/>
          <p:nvPr/>
        </p:nvPicPr>
        <p:blipFill>
          <a:blip r:embed="rId2" cstate="print">
            <a:extLst>
              <a:ext uri="{28A0092B-C50C-407E-A947-70E740481C1C}">
                <a14:useLocalDpi xmlns:a14="http://schemas.microsoft.com/office/drawing/2010/main" val="0"/>
              </a:ext>
            </a:extLst>
          </a:blip>
          <a:stretch>
            <a:fillRect/>
          </a:stretch>
        </p:blipFill>
        <p:spPr>
          <a:xfrm>
            <a:off x="5045022" y="2472166"/>
            <a:ext cx="1220776" cy="1469000"/>
          </a:xfrm>
          <a:prstGeom prst="rect">
            <a:avLst/>
          </a:prstGeom>
        </p:spPr>
      </p:pic>
      <p:pic>
        <p:nvPicPr>
          <p:cNvPr id="24" name="Grafik 23"/>
          <p:cNvPicPr>
            <a:picLocks noChangeAspect="1"/>
          </p:cNvPicPr>
          <p:nvPr/>
        </p:nvPicPr>
        <p:blipFill rotWithShape="1">
          <a:blip r:embed="rId3" cstate="print">
            <a:extLst>
              <a:ext uri="{28A0092B-C50C-407E-A947-70E740481C1C}">
                <a14:useLocalDpi xmlns:a14="http://schemas.microsoft.com/office/drawing/2010/main" val="0"/>
              </a:ext>
            </a:extLst>
          </a:blip>
          <a:srcRect l="22348" r="21464" b="10925"/>
          <a:stretch/>
        </p:blipFill>
        <p:spPr>
          <a:xfrm>
            <a:off x="1915873" y="2473430"/>
            <a:ext cx="1234553" cy="1467736"/>
          </a:xfrm>
          <a:prstGeom prst="rect">
            <a:avLst/>
          </a:prstGeom>
        </p:spPr>
      </p:pic>
    </p:spTree>
    <p:extLst>
      <p:ext uri="{BB962C8B-B14F-4D97-AF65-F5344CB8AC3E}">
        <p14:creationId xmlns:p14="http://schemas.microsoft.com/office/powerpoint/2010/main" val="6768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600" dirty="0" err="1">
                <a:latin typeface="UB Scala Sans" panose="02000503050000020003" pitchFamily="2" charset="77"/>
              </a:rPr>
              <a:t>Spending</a:t>
            </a:r>
            <a:r>
              <a:rPr lang="de-DE" sz="3600" dirty="0">
                <a:latin typeface="UB Scala Sans" panose="02000503050000020003" pitchFamily="2" charset="77"/>
              </a:rPr>
              <a:t> time </a:t>
            </a:r>
            <a:r>
              <a:rPr lang="de-DE" sz="3600" dirty="0" err="1">
                <a:latin typeface="UB Scala Sans" panose="02000503050000020003" pitchFamily="2" charset="77"/>
              </a:rPr>
              <a:t>abroad</a:t>
            </a:r>
            <a:endParaRPr lang="de-DE" sz="3600" dirty="0">
              <a:latin typeface="UB Scala Sans" panose="02000503050000020003" pitchFamily="2" charset="77"/>
            </a:endParaRP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1200329"/>
          </a:xfrm>
          <a:prstGeom prst="rect">
            <a:avLst/>
          </a:prstGeom>
          <a:noFill/>
          <a:ln>
            <a:noFill/>
          </a:ln>
        </p:spPr>
        <p:txBody>
          <a:bodyPr wrap="square" rtlCol="0">
            <a:spAutoFit/>
          </a:bodyPr>
          <a:lstStyle/>
          <a:p>
            <a:pPr marL="285750" indent="-285750">
              <a:lnSpc>
                <a:spcPct val="80000"/>
              </a:lnSpc>
              <a:buFont typeface="Arial" panose="020B0604020202020204" pitchFamily="34" charset="0"/>
              <a:buChar char="•"/>
            </a:pPr>
            <a:r>
              <a:rPr lang="de-DE" sz="1800" b="1" dirty="0" err="1">
                <a:solidFill>
                  <a:schemeClr val="tx2"/>
                </a:solidFill>
                <a:latin typeface="UB Scala Sans" panose="02000503050000020003" pitchFamily="2" charset="0"/>
                <a:cs typeface="Gill Sans MT" pitchFamily="34" charset="0"/>
              </a:rPr>
              <a:t>During</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your</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studies</a:t>
            </a:r>
            <a:r>
              <a:rPr lang="de-DE" sz="1800" b="1" dirty="0">
                <a:solidFill>
                  <a:schemeClr val="tx2"/>
                </a:solidFill>
                <a:latin typeface="UB Scala Sans" panose="02000503050000020003" pitchFamily="2" charset="0"/>
                <a:cs typeface="Gill Sans MT" pitchFamily="34" charset="0"/>
              </a:rPr>
              <a:t>!</a:t>
            </a:r>
          </a:p>
          <a:p>
            <a:pPr marL="285750" indent="-285750">
              <a:lnSpc>
                <a:spcPct val="80000"/>
              </a:lnSpc>
              <a:buFont typeface="Arial" panose="020B0604020202020204" pitchFamily="34" charset="0"/>
              <a:buChar char="•"/>
            </a:pPr>
            <a:endParaRPr lang="de-DE" sz="1800" b="1" dirty="0">
              <a:solidFill>
                <a:schemeClr val="tx2"/>
              </a:solidFill>
              <a:latin typeface="UB Scala Sans" panose="02000503050000020003" pitchFamily="2" charset="0"/>
              <a:cs typeface="Gill Sans MT" pitchFamily="34" charset="0"/>
            </a:endParaRPr>
          </a:p>
          <a:p>
            <a:pPr marL="285750" indent="-285750">
              <a:lnSpc>
                <a:spcPct val="80000"/>
              </a:lnSpc>
              <a:buFont typeface="Arial" panose="020B0604020202020204" pitchFamily="34" charset="0"/>
              <a:buChar char="•"/>
            </a:pPr>
            <a:r>
              <a:rPr lang="de-DE" sz="1800" b="1" dirty="0">
                <a:solidFill>
                  <a:schemeClr val="tx2"/>
                </a:solidFill>
                <a:latin typeface="UB Scala Sans" panose="02000503050000020003" pitchFamily="2" charset="0"/>
                <a:cs typeface="Gill Sans MT" pitchFamily="34" charset="0"/>
              </a:rPr>
              <a:t>Every </a:t>
            </a:r>
            <a:r>
              <a:rPr lang="de-DE" sz="1800" b="1" dirty="0" err="1">
                <a:solidFill>
                  <a:schemeClr val="tx2"/>
                </a:solidFill>
                <a:latin typeface="UB Scala Sans" panose="02000503050000020003" pitchFamily="2" charset="0"/>
                <a:cs typeface="Gill Sans MT" pitchFamily="34" charset="0"/>
              </a:rPr>
              <a:t>fourth</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student</a:t>
            </a:r>
            <a:r>
              <a:rPr lang="de-DE" sz="1800" b="1" dirty="0">
                <a:solidFill>
                  <a:schemeClr val="tx2"/>
                </a:solidFill>
                <a:latin typeface="UB Scala Sans" panose="02000503050000020003" pitchFamily="2" charset="0"/>
                <a:cs typeface="Gill Sans MT" pitchFamily="34" charset="0"/>
              </a:rPr>
              <a:t> in Bamberg </a:t>
            </a:r>
            <a:r>
              <a:rPr lang="de-DE" sz="1800" b="1" dirty="0" err="1">
                <a:solidFill>
                  <a:schemeClr val="tx2"/>
                </a:solidFill>
                <a:latin typeface="UB Scala Sans" panose="02000503050000020003" pitchFamily="2" charset="0"/>
                <a:cs typeface="Gill Sans MT" pitchFamily="34" charset="0"/>
              </a:rPr>
              <a:t>spends</a:t>
            </a:r>
            <a:r>
              <a:rPr lang="de-DE" sz="1800" b="1" dirty="0">
                <a:solidFill>
                  <a:schemeClr val="tx2"/>
                </a:solidFill>
                <a:latin typeface="UB Scala Sans" panose="02000503050000020003" pitchFamily="2" charset="0"/>
                <a:cs typeface="Gill Sans MT" pitchFamily="34" charset="0"/>
              </a:rPr>
              <a:t> time </a:t>
            </a:r>
            <a:r>
              <a:rPr lang="de-DE" sz="1800" b="1" dirty="0" err="1">
                <a:solidFill>
                  <a:schemeClr val="tx2"/>
                </a:solidFill>
                <a:latin typeface="UB Scala Sans" panose="02000503050000020003" pitchFamily="2" charset="0"/>
                <a:cs typeface="Gill Sans MT" pitchFamily="34" charset="0"/>
              </a:rPr>
              <a:t>studying</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abroad</a:t>
            </a:r>
            <a:r>
              <a:rPr lang="de-DE" sz="1800" b="1" dirty="0">
                <a:solidFill>
                  <a:schemeClr val="tx2"/>
                </a:solidFill>
                <a:latin typeface="UB Scala Sans" panose="02000503050000020003" pitchFamily="2" charset="0"/>
                <a:cs typeface="Gill Sans MT" pitchFamily="34" charset="0"/>
              </a:rPr>
              <a:t>.</a:t>
            </a:r>
          </a:p>
          <a:p>
            <a:pPr marL="285750" indent="-285750">
              <a:lnSpc>
                <a:spcPct val="80000"/>
              </a:lnSpc>
              <a:buFont typeface="Arial" panose="020B0604020202020204" pitchFamily="34" charset="0"/>
              <a:buChar char="•"/>
            </a:pPr>
            <a:endParaRPr lang="de-DE" sz="1800" b="1" dirty="0">
              <a:solidFill>
                <a:schemeClr val="tx2"/>
              </a:solidFill>
              <a:latin typeface="UB Scala Sans" panose="02000503050000020003" pitchFamily="2" charset="0"/>
              <a:cs typeface="Gill Sans MT" pitchFamily="34" charset="0"/>
            </a:endParaRPr>
          </a:p>
          <a:p>
            <a:pPr marL="285750" indent="-285750">
              <a:lnSpc>
                <a:spcPct val="80000"/>
              </a:lnSpc>
              <a:buFont typeface="Wingdings" panose="05000000000000000000" pitchFamily="2" charset="2"/>
              <a:buChar char="Ø"/>
            </a:pPr>
            <a:r>
              <a:rPr lang="de-DE" sz="1800" b="1" dirty="0" err="1">
                <a:solidFill>
                  <a:schemeClr val="tx2"/>
                </a:solidFill>
                <a:latin typeface="UB Scala Sans" panose="02000503050000020003" pitchFamily="2" charset="0"/>
                <a:cs typeface="Gill Sans MT" pitchFamily="34" charset="0"/>
              </a:rPr>
              <a:t>Why</a:t>
            </a:r>
            <a:r>
              <a:rPr lang="de-DE" sz="1800" b="1" dirty="0">
                <a:solidFill>
                  <a:schemeClr val="tx2"/>
                </a:solidFill>
                <a:latin typeface="UB Scala Sans" panose="02000503050000020003" pitchFamily="2" charset="0"/>
                <a:cs typeface="Gill Sans MT" pitchFamily="34" charset="0"/>
              </a:rPr>
              <a:t> not </a:t>
            </a:r>
            <a:r>
              <a:rPr lang="de-DE" sz="1800" b="1" dirty="0" err="1">
                <a:solidFill>
                  <a:schemeClr val="tx2"/>
                </a:solidFill>
                <a:latin typeface="UB Scala Sans" panose="02000503050000020003" pitchFamily="2" charset="0"/>
                <a:cs typeface="Gill Sans MT" pitchFamily="34" charset="0"/>
              </a:rPr>
              <a:t>you</a:t>
            </a:r>
            <a:r>
              <a:rPr lang="de-DE" sz="1800" b="1" dirty="0">
                <a:solidFill>
                  <a:schemeClr val="tx2"/>
                </a:solidFill>
                <a:latin typeface="UB Scala Sans" panose="02000503050000020003" pitchFamily="2" charset="0"/>
                <a:cs typeface="Gill Sans MT" pitchFamily="34" charset="0"/>
              </a:rPr>
              <a:t>? </a:t>
            </a:r>
          </a:p>
        </p:txBody>
      </p:sp>
      <p:pic>
        <p:nvPicPr>
          <p:cNvPr id="7" name="Picture 9" descr="D:\Clipart\Trans\Planes\B43388.JPG"/>
          <p:cNvPicPr>
            <a:picLocks noChangeAspect="1" noChangeArrowheads="1"/>
          </p:cNvPicPr>
          <p:nvPr/>
        </p:nvPicPr>
        <p:blipFill>
          <a:blip r:embed="rId3" cstate="print"/>
          <a:srcRect/>
          <a:stretch>
            <a:fillRect/>
          </a:stretch>
        </p:blipFill>
        <p:spPr bwMode="auto">
          <a:xfrm>
            <a:off x="7108038" y="3291118"/>
            <a:ext cx="857250" cy="642937"/>
          </a:xfrm>
          <a:prstGeom prst="rect">
            <a:avLst/>
          </a:prstGeom>
          <a:noFill/>
          <a:ln w="9525">
            <a:noFill/>
            <a:miter lim="800000"/>
            <a:headEnd/>
            <a:tailEnd/>
          </a:ln>
        </p:spPr>
      </p:pic>
      <p:pic>
        <p:nvPicPr>
          <p:cNvPr id="8" name="Picture 16" descr="D:\Clipart\Structs2\Cityscap\B9532.JPG"/>
          <p:cNvPicPr>
            <a:picLocks noChangeAspect="1" noChangeArrowheads="1"/>
          </p:cNvPicPr>
          <p:nvPr/>
        </p:nvPicPr>
        <p:blipFill>
          <a:blip r:embed="rId4" cstate="print"/>
          <a:srcRect/>
          <a:stretch>
            <a:fillRect/>
          </a:stretch>
        </p:blipFill>
        <p:spPr bwMode="auto">
          <a:xfrm>
            <a:off x="1461306" y="3291830"/>
            <a:ext cx="857250" cy="642938"/>
          </a:xfrm>
          <a:prstGeom prst="rect">
            <a:avLst/>
          </a:prstGeom>
          <a:noFill/>
          <a:ln w="9525">
            <a:noFill/>
            <a:miter lim="800000"/>
            <a:headEnd/>
            <a:tailEnd/>
          </a:ln>
        </p:spPr>
      </p:pic>
      <p:pic>
        <p:nvPicPr>
          <p:cNvPr id="9" name="Picture 17" descr="D:\Clipart\Structs2\Cityscap\B43814.JPG"/>
          <p:cNvPicPr>
            <a:picLocks noChangeAspect="1" noChangeArrowheads="1"/>
          </p:cNvPicPr>
          <p:nvPr/>
        </p:nvPicPr>
        <p:blipFill>
          <a:blip r:embed="rId5" cstate="print"/>
          <a:srcRect/>
          <a:stretch>
            <a:fillRect/>
          </a:stretch>
        </p:blipFill>
        <p:spPr bwMode="auto">
          <a:xfrm>
            <a:off x="323528" y="3291830"/>
            <a:ext cx="857250" cy="642938"/>
          </a:xfrm>
          <a:prstGeom prst="rect">
            <a:avLst/>
          </a:prstGeom>
          <a:noFill/>
          <a:ln w="9525">
            <a:noFill/>
            <a:miter lim="800000"/>
            <a:headEnd/>
            <a:tailEnd/>
          </a:ln>
        </p:spPr>
      </p:pic>
      <p:pic>
        <p:nvPicPr>
          <p:cNvPr id="10" name="Picture 18" descr="D:\Clipart\Structs2\Monums\517800.JPG"/>
          <p:cNvPicPr>
            <a:picLocks noChangeAspect="1" noChangeArrowheads="1"/>
          </p:cNvPicPr>
          <p:nvPr/>
        </p:nvPicPr>
        <p:blipFill>
          <a:blip r:embed="rId6" cstate="print"/>
          <a:srcRect/>
          <a:stretch>
            <a:fillRect/>
          </a:stretch>
        </p:blipFill>
        <p:spPr bwMode="auto">
          <a:xfrm>
            <a:off x="4872523" y="3314055"/>
            <a:ext cx="827087" cy="620713"/>
          </a:xfrm>
          <a:prstGeom prst="rect">
            <a:avLst/>
          </a:prstGeom>
          <a:noFill/>
          <a:ln w="9525">
            <a:noFill/>
            <a:miter lim="800000"/>
            <a:headEnd/>
            <a:tailEnd/>
          </a:ln>
        </p:spPr>
      </p:pic>
      <p:pic>
        <p:nvPicPr>
          <p:cNvPr id="11" name="Picture 20" descr="D:\Clipart\Structs2\Monums\186600.JPG"/>
          <p:cNvPicPr>
            <a:picLocks noChangeAspect="1" noChangeArrowheads="1"/>
          </p:cNvPicPr>
          <p:nvPr/>
        </p:nvPicPr>
        <p:blipFill>
          <a:blip r:embed="rId7" cstate="print"/>
          <a:srcRect/>
          <a:stretch>
            <a:fillRect/>
          </a:stretch>
        </p:blipFill>
        <p:spPr bwMode="auto">
          <a:xfrm>
            <a:off x="2594145" y="3291830"/>
            <a:ext cx="869950" cy="652463"/>
          </a:xfrm>
          <a:prstGeom prst="rect">
            <a:avLst/>
          </a:prstGeom>
          <a:noFill/>
          <a:ln w="9525">
            <a:noFill/>
            <a:miter lim="800000"/>
            <a:headEnd/>
            <a:tailEnd/>
          </a:ln>
        </p:spPr>
      </p:pic>
      <p:pic>
        <p:nvPicPr>
          <p:cNvPr id="12" name="Picture 21" descr="D:\Clipart\Structs2\Monums\B30194.JPG"/>
          <p:cNvPicPr>
            <a:picLocks noChangeAspect="1" noChangeArrowheads="1"/>
          </p:cNvPicPr>
          <p:nvPr/>
        </p:nvPicPr>
        <p:blipFill>
          <a:blip r:embed="rId8" cstate="print"/>
          <a:srcRect/>
          <a:stretch>
            <a:fillRect/>
          </a:stretch>
        </p:blipFill>
        <p:spPr bwMode="auto">
          <a:xfrm>
            <a:off x="310606" y="4084425"/>
            <a:ext cx="852488" cy="639762"/>
          </a:xfrm>
          <a:prstGeom prst="rect">
            <a:avLst/>
          </a:prstGeom>
          <a:noFill/>
          <a:ln w="9525">
            <a:noFill/>
            <a:miter lim="800000"/>
            <a:headEnd/>
            <a:tailEnd/>
          </a:ln>
        </p:spPr>
      </p:pic>
      <p:pic>
        <p:nvPicPr>
          <p:cNvPr id="13" name="Picture 22" descr="D:\Clipart\Structs2\Monums\B30384.JPG"/>
          <p:cNvPicPr>
            <a:picLocks noChangeAspect="1" noChangeArrowheads="1"/>
          </p:cNvPicPr>
          <p:nvPr/>
        </p:nvPicPr>
        <p:blipFill>
          <a:blip r:embed="rId9" cstate="print"/>
          <a:srcRect/>
          <a:stretch>
            <a:fillRect/>
          </a:stretch>
        </p:blipFill>
        <p:spPr bwMode="auto">
          <a:xfrm>
            <a:off x="5975199" y="4097405"/>
            <a:ext cx="857250" cy="642937"/>
          </a:xfrm>
          <a:prstGeom prst="rect">
            <a:avLst/>
          </a:prstGeom>
          <a:noFill/>
          <a:ln w="9525">
            <a:noFill/>
            <a:miter lim="800000"/>
            <a:headEnd/>
            <a:tailEnd/>
          </a:ln>
        </p:spPr>
      </p:pic>
      <p:pic>
        <p:nvPicPr>
          <p:cNvPr id="14" name="Picture 24" descr="D:\Clipart\Structs2\Monums\B45357.JPG"/>
          <p:cNvPicPr>
            <a:picLocks noChangeAspect="1" noChangeArrowheads="1"/>
          </p:cNvPicPr>
          <p:nvPr/>
        </p:nvPicPr>
        <p:blipFill>
          <a:blip r:embed="rId10" cstate="print"/>
          <a:srcRect/>
          <a:stretch>
            <a:fillRect/>
          </a:stretch>
        </p:blipFill>
        <p:spPr bwMode="auto">
          <a:xfrm>
            <a:off x="1457354" y="4081249"/>
            <a:ext cx="857250" cy="642938"/>
          </a:xfrm>
          <a:prstGeom prst="rect">
            <a:avLst/>
          </a:prstGeom>
          <a:noFill/>
          <a:ln w="9525">
            <a:noFill/>
            <a:miter lim="800000"/>
            <a:headEnd/>
            <a:tailEnd/>
          </a:ln>
        </p:spPr>
      </p:pic>
      <p:pic>
        <p:nvPicPr>
          <p:cNvPr id="15" name="Picture 29" descr="D:\Clipart\Structs2\Bridges\B9652.JPG"/>
          <p:cNvPicPr>
            <a:picLocks noChangeAspect="1" noChangeArrowheads="1"/>
          </p:cNvPicPr>
          <p:nvPr/>
        </p:nvPicPr>
        <p:blipFill>
          <a:blip r:embed="rId11" cstate="print"/>
          <a:srcRect/>
          <a:stretch>
            <a:fillRect/>
          </a:stretch>
        </p:blipFill>
        <p:spPr bwMode="auto">
          <a:xfrm>
            <a:off x="5975199" y="3313546"/>
            <a:ext cx="857250" cy="642938"/>
          </a:xfrm>
          <a:prstGeom prst="rect">
            <a:avLst/>
          </a:prstGeom>
          <a:noFill/>
          <a:ln w="9525">
            <a:noFill/>
            <a:miter lim="800000"/>
            <a:headEnd/>
            <a:tailEnd/>
          </a:ln>
        </p:spPr>
      </p:pic>
      <p:pic>
        <p:nvPicPr>
          <p:cNvPr id="16" name="Picture 30" descr="D:\Clipart\Structs2\Bridges\B30414.JPG"/>
          <p:cNvPicPr>
            <a:picLocks noChangeAspect="1" noChangeArrowheads="1"/>
          </p:cNvPicPr>
          <p:nvPr/>
        </p:nvPicPr>
        <p:blipFill>
          <a:blip r:embed="rId12" cstate="print"/>
          <a:srcRect/>
          <a:stretch>
            <a:fillRect/>
          </a:stretch>
        </p:blipFill>
        <p:spPr bwMode="auto">
          <a:xfrm>
            <a:off x="2608864" y="4081249"/>
            <a:ext cx="857250" cy="642938"/>
          </a:xfrm>
          <a:prstGeom prst="rect">
            <a:avLst/>
          </a:prstGeom>
          <a:noFill/>
          <a:ln w="9525">
            <a:noFill/>
            <a:miter lim="800000"/>
            <a:headEnd/>
            <a:tailEnd/>
          </a:ln>
        </p:spPr>
      </p:pic>
      <p:pic>
        <p:nvPicPr>
          <p:cNvPr id="17" name="Picture 33" descr="D:\Clipart\People\People\B8060.JPG"/>
          <p:cNvPicPr>
            <a:picLocks noChangeAspect="1" noChangeArrowheads="1"/>
          </p:cNvPicPr>
          <p:nvPr/>
        </p:nvPicPr>
        <p:blipFill>
          <a:blip r:embed="rId13" cstate="print"/>
          <a:srcRect/>
          <a:stretch>
            <a:fillRect/>
          </a:stretch>
        </p:blipFill>
        <p:spPr bwMode="auto">
          <a:xfrm>
            <a:off x="4837597" y="4094230"/>
            <a:ext cx="862013" cy="646112"/>
          </a:xfrm>
          <a:prstGeom prst="rect">
            <a:avLst/>
          </a:prstGeom>
          <a:noFill/>
          <a:ln w="9525">
            <a:noFill/>
            <a:miter lim="800000"/>
            <a:headEnd/>
            <a:tailEnd/>
          </a:ln>
        </p:spPr>
      </p:pic>
      <p:pic>
        <p:nvPicPr>
          <p:cNvPr id="18" name="Picture 35" descr="D:\Clipart\People\People\B30222.JPG"/>
          <p:cNvPicPr>
            <a:picLocks noChangeAspect="1" noChangeArrowheads="1"/>
          </p:cNvPicPr>
          <p:nvPr/>
        </p:nvPicPr>
        <p:blipFill>
          <a:blip r:embed="rId14" cstate="print"/>
          <a:srcRect/>
          <a:stretch>
            <a:fillRect/>
          </a:stretch>
        </p:blipFill>
        <p:spPr bwMode="auto">
          <a:xfrm>
            <a:off x="3739684" y="4080032"/>
            <a:ext cx="857250" cy="642938"/>
          </a:xfrm>
          <a:prstGeom prst="rect">
            <a:avLst/>
          </a:prstGeom>
          <a:noFill/>
          <a:ln w="9525">
            <a:noFill/>
            <a:miter lim="800000"/>
            <a:headEnd/>
            <a:tailEnd/>
          </a:ln>
        </p:spPr>
      </p:pic>
      <p:pic>
        <p:nvPicPr>
          <p:cNvPr id="19" name="Picture 37" descr="D:\Clipart\People\People\B35517.JPG"/>
          <p:cNvPicPr>
            <a:picLocks noChangeAspect="1" noChangeArrowheads="1"/>
          </p:cNvPicPr>
          <p:nvPr/>
        </p:nvPicPr>
        <p:blipFill>
          <a:blip r:embed="rId15" cstate="print"/>
          <a:srcRect/>
          <a:stretch>
            <a:fillRect/>
          </a:stretch>
        </p:blipFill>
        <p:spPr bwMode="auto">
          <a:xfrm>
            <a:off x="3739684" y="3301355"/>
            <a:ext cx="857250" cy="642937"/>
          </a:xfrm>
          <a:prstGeom prst="rect">
            <a:avLst/>
          </a:prstGeom>
          <a:noFill/>
          <a:ln w="9525">
            <a:noFill/>
            <a:miter lim="800000"/>
            <a:headEnd/>
            <a:tailEnd/>
          </a:ln>
        </p:spPr>
      </p:pic>
      <p:pic>
        <p:nvPicPr>
          <p:cNvPr id="20" name="Picture 12" descr="D:\Clipart\Trans\Trains\B35781.JPG"/>
          <p:cNvPicPr>
            <a:picLocks noChangeAspect="1" noChangeArrowheads="1"/>
          </p:cNvPicPr>
          <p:nvPr/>
        </p:nvPicPr>
        <p:blipFill>
          <a:blip r:embed="rId16" cstate="print"/>
          <a:srcRect/>
          <a:stretch>
            <a:fillRect/>
          </a:stretch>
        </p:blipFill>
        <p:spPr bwMode="auto">
          <a:xfrm>
            <a:off x="7108038" y="4080032"/>
            <a:ext cx="857250" cy="642937"/>
          </a:xfrm>
          <a:prstGeom prst="rect">
            <a:avLst/>
          </a:prstGeom>
          <a:noFill/>
          <a:ln w="9525">
            <a:noFill/>
            <a:miter lim="800000"/>
            <a:headEnd/>
            <a:tailEnd/>
          </a:ln>
        </p:spPr>
      </p:pic>
    </p:spTree>
    <p:extLst>
      <p:ext uri="{BB962C8B-B14F-4D97-AF65-F5344CB8AC3E}">
        <p14:creationId xmlns:p14="http://schemas.microsoft.com/office/powerpoint/2010/main" val="375781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600" dirty="0">
                <a:latin typeface="UB Scala Sans" panose="02000503050000020003" pitchFamily="2" charset="77"/>
              </a:rPr>
              <a:t>Motivation</a:t>
            </a: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1965538"/>
          </a:xfrm>
          <a:prstGeom prst="rect">
            <a:avLst/>
          </a:prstGeom>
          <a:noFill/>
          <a:ln>
            <a:noFill/>
          </a:ln>
        </p:spPr>
        <p:txBody>
          <a:bodyPr wrap="square" rtlCol="0">
            <a:spAutoFit/>
          </a:bodyPr>
          <a:lstStyle/>
          <a:p>
            <a:pPr marL="285750" indent="-285750">
              <a:lnSpc>
                <a:spcPct val="75000"/>
              </a:lnSpc>
              <a:spcBef>
                <a:spcPts val="0"/>
              </a:spcBef>
              <a:spcAft>
                <a:spcPts val="1200"/>
              </a:spcAft>
              <a:buFont typeface="Arial" panose="020B0604020202020204" pitchFamily="34" charset="0"/>
              <a:buChar char="•"/>
            </a:pPr>
            <a:r>
              <a:rPr lang="de-DE" sz="1800" b="1" dirty="0" err="1">
                <a:solidFill>
                  <a:schemeClr val="tx2"/>
                </a:solidFill>
                <a:latin typeface="UB Scala Sans" panose="02000503050000020003" pitchFamily="2" charset="0"/>
                <a:cs typeface="Gill Sans MT" pitchFamily="34" charset="0"/>
              </a:rPr>
              <a:t>prepare</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for</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the</a:t>
            </a:r>
            <a:r>
              <a:rPr lang="de-DE" sz="1800" b="1" dirty="0">
                <a:solidFill>
                  <a:schemeClr val="tx2"/>
                </a:solidFill>
                <a:latin typeface="UB Scala Sans" panose="02000503050000020003" pitchFamily="2" charset="0"/>
                <a:cs typeface="Gill Sans MT" pitchFamily="34" charset="0"/>
              </a:rPr>
              <a:t> global professional </a:t>
            </a:r>
            <a:r>
              <a:rPr lang="de-DE" sz="1800" b="1" dirty="0" err="1">
                <a:solidFill>
                  <a:schemeClr val="tx2"/>
                </a:solidFill>
                <a:latin typeface="UB Scala Sans" panose="02000503050000020003" pitchFamily="2" charset="0"/>
                <a:cs typeface="Gill Sans MT" pitchFamily="34" charset="0"/>
              </a:rPr>
              <a:t>world</a:t>
            </a:r>
            <a:endParaRPr lang="de-DE" sz="1800" b="1" dirty="0">
              <a:solidFill>
                <a:schemeClr val="tx2"/>
              </a:solidFill>
              <a:latin typeface="UB Scala Sans" panose="02000503050000020003" pitchFamily="2" charset="0"/>
              <a:cs typeface="Gill Sans MT" pitchFamily="34" charset="0"/>
            </a:endParaRPr>
          </a:p>
          <a:p>
            <a:pPr marL="285750" indent="-285750">
              <a:lnSpc>
                <a:spcPct val="75000"/>
              </a:lnSpc>
              <a:spcBef>
                <a:spcPts val="0"/>
              </a:spcBef>
              <a:spcAft>
                <a:spcPts val="1200"/>
              </a:spcAft>
              <a:buFont typeface="Arial" panose="020B0604020202020204" pitchFamily="34" charset="0"/>
              <a:buChar char="•"/>
            </a:pPr>
            <a:r>
              <a:rPr lang="de-DE" sz="1800" b="1" dirty="0" err="1">
                <a:solidFill>
                  <a:schemeClr val="tx2"/>
                </a:solidFill>
                <a:latin typeface="UB Scala Sans" panose="02000503050000020003" pitchFamily="2" charset="0"/>
                <a:cs typeface="Gill Sans MT" pitchFamily="34" charset="0"/>
              </a:rPr>
              <a:t>master</a:t>
            </a:r>
            <a:r>
              <a:rPr lang="de-DE" sz="1800" b="1" dirty="0">
                <a:solidFill>
                  <a:schemeClr val="tx2"/>
                </a:solidFill>
                <a:latin typeface="UB Scala Sans" panose="02000503050000020003" pitchFamily="2" charset="0"/>
                <a:cs typeface="Gill Sans MT" pitchFamily="34" charset="0"/>
              </a:rPr>
              <a:t> a </a:t>
            </a:r>
            <a:r>
              <a:rPr lang="de-DE" sz="1800" b="1" dirty="0" err="1">
                <a:solidFill>
                  <a:schemeClr val="tx2"/>
                </a:solidFill>
                <a:latin typeface="UB Scala Sans" panose="02000503050000020003" pitchFamily="2" charset="0"/>
                <a:cs typeface="Gill Sans MT" pitchFamily="34" charset="0"/>
              </a:rPr>
              <a:t>foreign</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language</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perfectly</a:t>
            </a:r>
            <a:endParaRPr lang="de-DE" sz="1800" b="1" dirty="0">
              <a:solidFill>
                <a:schemeClr val="tx2"/>
              </a:solidFill>
              <a:latin typeface="UB Scala Sans" panose="02000503050000020003" pitchFamily="2" charset="0"/>
              <a:cs typeface="Gill Sans MT" pitchFamily="34" charset="0"/>
            </a:endParaRPr>
          </a:p>
          <a:p>
            <a:pPr marL="285750" indent="-285750">
              <a:lnSpc>
                <a:spcPct val="75000"/>
              </a:lnSpc>
              <a:spcBef>
                <a:spcPts val="0"/>
              </a:spcBef>
              <a:spcAft>
                <a:spcPts val="1200"/>
              </a:spcAft>
              <a:buFont typeface="Arial" panose="020B0604020202020204" pitchFamily="34" charset="0"/>
              <a:buChar char="•"/>
            </a:pPr>
            <a:r>
              <a:rPr lang="de-DE" sz="1800" b="1" dirty="0">
                <a:solidFill>
                  <a:schemeClr val="tx2"/>
                </a:solidFill>
                <a:latin typeface="UB Scala Sans" panose="02000503050000020003" pitchFamily="2" charset="0"/>
                <a:cs typeface="Gill Sans MT" pitchFamily="34" charset="0"/>
              </a:rPr>
              <a:t>do an international </a:t>
            </a:r>
            <a:r>
              <a:rPr lang="de-DE" sz="1800" b="1" dirty="0" err="1">
                <a:solidFill>
                  <a:schemeClr val="tx2"/>
                </a:solidFill>
                <a:latin typeface="UB Scala Sans" panose="02000503050000020003" pitchFamily="2" charset="0"/>
                <a:cs typeface="Gill Sans MT" pitchFamily="34" charset="0"/>
              </a:rPr>
              <a:t>internship</a:t>
            </a:r>
            <a:endParaRPr lang="de-DE" sz="1800" b="1" dirty="0">
              <a:solidFill>
                <a:schemeClr val="tx2"/>
              </a:solidFill>
              <a:latin typeface="UB Scala Sans" panose="02000503050000020003" pitchFamily="2" charset="0"/>
              <a:cs typeface="Gill Sans MT" pitchFamily="34" charset="0"/>
            </a:endParaRPr>
          </a:p>
          <a:p>
            <a:pPr marL="285750" indent="-285750">
              <a:lnSpc>
                <a:spcPct val="75000"/>
              </a:lnSpc>
              <a:spcBef>
                <a:spcPts val="0"/>
              </a:spcBef>
              <a:spcAft>
                <a:spcPts val="1200"/>
              </a:spcAft>
              <a:buFont typeface="Arial" panose="020B0604020202020204" pitchFamily="34" charset="0"/>
              <a:buChar char="•"/>
            </a:pPr>
            <a:r>
              <a:rPr lang="de-DE" sz="1800" b="1" dirty="0" err="1">
                <a:solidFill>
                  <a:schemeClr val="tx2"/>
                </a:solidFill>
                <a:latin typeface="UB Scala Sans" panose="02000503050000020003" pitchFamily="2" charset="0"/>
                <a:cs typeface="Gill Sans MT" pitchFamily="34" charset="0"/>
              </a:rPr>
              <a:t>experience</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other</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cultures</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gain</a:t>
            </a:r>
            <a:r>
              <a:rPr lang="de-DE" sz="1800" b="1" dirty="0">
                <a:solidFill>
                  <a:schemeClr val="tx2"/>
                </a:solidFill>
                <a:latin typeface="UB Scala Sans" panose="02000503050000020003" pitchFamily="2" charset="0"/>
                <a:cs typeface="Gill Sans MT" pitchFamily="34" charset="0"/>
              </a:rPr>
              <a:t> additional</a:t>
            </a:r>
            <a:br>
              <a:rPr lang="de-DE" sz="1800" b="1" dirty="0">
                <a:solidFill>
                  <a:schemeClr val="tx2"/>
                </a:solidFill>
                <a:latin typeface="UB Scala Sans" panose="02000503050000020003" pitchFamily="2" charset="0"/>
                <a:cs typeface="Gill Sans MT" pitchFamily="34" charset="0"/>
              </a:rPr>
            </a:br>
            <a:r>
              <a:rPr lang="de-DE" sz="1800" b="1" dirty="0" err="1">
                <a:solidFill>
                  <a:schemeClr val="tx2"/>
                </a:solidFill>
                <a:latin typeface="UB Scala Sans" panose="02000503050000020003" pitchFamily="2" charset="0"/>
                <a:cs typeface="Gill Sans MT" pitchFamily="34" charset="0"/>
              </a:rPr>
              <a:t>perspectives</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and</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social</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competence</a:t>
            </a:r>
            <a:endParaRPr lang="de-DE" sz="1800" b="1" dirty="0">
              <a:solidFill>
                <a:schemeClr val="tx2"/>
              </a:solidFill>
              <a:latin typeface="UB Scala Sans" panose="02000503050000020003" pitchFamily="2" charset="0"/>
              <a:cs typeface="Gill Sans MT" pitchFamily="34" charset="0"/>
            </a:endParaRPr>
          </a:p>
          <a:p>
            <a:pPr marL="285750" indent="-285750">
              <a:lnSpc>
                <a:spcPct val="75000"/>
              </a:lnSpc>
              <a:spcBef>
                <a:spcPts val="0"/>
              </a:spcBef>
              <a:spcAft>
                <a:spcPts val="1200"/>
              </a:spcAft>
              <a:buFont typeface="Arial" panose="020B0604020202020204" pitchFamily="34" charset="0"/>
              <a:buChar char="•"/>
            </a:pPr>
            <a:r>
              <a:rPr lang="de-DE" sz="1800" b="1" dirty="0" err="1">
                <a:solidFill>
                  <a:schemeClr val="tx2"/>
                </a:solidFill>
                <a:latin typeface="UB Scala Sans" panose="02000503050000020003" pitchFamily="2" charset="0"/>
                <a:cs typeface="Gill Sans MT" pitchFamily="34" charset="0"/>
              </a:rPr>
              <a:t>make</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friends</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abroad</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make</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interesting</a:t>
            </a:r>
            <a:r>
              <a:rPr lang="de-DE" sz="1800" b="1" dirty="0">
                <a:solidFill>
                  <a:schemeClr val="tx2"/>
                </a:solidFill>
                <a:latin typeface="UB Scala Sans" panose="02000503050000020003" pitchFamily="2" charset="0"/>
                <a:cs typeface="Gill Sans MT" pitchFamily="34" charset="0"/>
              </a:rPr>
              <a:t> </a:t>
            </a:r>
            <a:r>
              <a:rPr lang="de-DE" sz="1800" b="1" dirty="0" err="1">
                <a:solidFill>
                  <a:schemeClr val="tx2"/>
                </a:solidFill>
                <a:latin typeface="UB Scala Sans" panose="02000503050000020003" pitchFamily="2" charset="0"/>
                <a:cs typeface="Gill Sans MT" pitchFamily="34" charset="0"/>
              </a:rPr>
              <a:t>contacts</a:t>
            </a:r>
            <a:endParaRPr lang="de-DE" sz="1800" b="1" dirty="0">
              <a:solidFill>
                <a:schemeClr val="tx2"/>
              </a:solidFill>
              <a:latin typeface="UB Scala Sans" panose="02000503050000020003" pitchFamily="2" charset="0"/>
              <a:cs typeface="Gill Sans MT" pitchFamily="34" charset="0"/>
            </a:endParaRPr>
          </a:p>
        </p:txBody>
      </p:sp>
      <p:pic>
        <p:nvPicPr>
          <p:cNvPr id="7" name="Picture 9" descr="D:\Clipart\Trans\Planes\B43388.JPG"/>
          <p:cNvPicPr>
            <a:picLocks noChangeAspect="1" noChangeArrowheads="1"/>
          </p:cNvPicPr>
          <p:nvPr/>
        </p:nvPicPr>
        <p:blipFill>
          <a:blip r:embed="rId3" cstate="print"/>
          <a:srcRect/>
          <a:stretch>
            <a:fillRect/>
          </a:stretch>
        </p:blipFill>
        <p:spPr bwMode="auto">
          <a:xfrm>
            <a:off x="7108038" y="3291118"/>
            <a:ext cx="857250" cy="642937"/>
          </a:xfrm>
          <a:prstGeom prst="rect">
            <a:avLst/>
          </a:prstGeom>
          <a:noFill/>
          <a:ln w="9525">
            <a:noFill/>
            <a:miter lim="800000"/>
            <a:headEnd/>
            <a:tailEnd/>
          </a:ln>
        </p:spPr>
      </p:pic>
      <p:pic>
        <p:nvPicPr>
          <p:cNvPr id="8" name="Picture 16" descr="D:\Clipart\Structs2\Cityscap\B9532.JPG"/>
          <p:cNvPicPr>
            <a:picLocks noChangeAspect="1" noChangeArrowheads="1"/>
          </p:cNvPicPr>
          <p:nvPr/>
        </p:nvPicPr>
        <p:blipFill>
          <a:blip r:embed="rId4" cstate="print"/>
          <a:srcRect/>
          <a:stretch>
            <a:fillRect/>
          </a:stretch>
        </p:blipFill>
        <p:spPr bwMode="auto">
          <a:xfrm>
            <a:off x="1461306" y="3291830"/>
            <a:ext cx="857250" cy="642938"/>
          </a:xfrm>
          <a:prstGeom prst="rect">
            <a:avLst/>
          </a:prstGeom>
          <a:noFill/>
          <a:ln w="9525">
            <a:noFill/>
            <a:miter lim="800000"/>
            <a:headEnd/>
            <a:tailEnd/>
          </a:ln>
        </p:spPr>
      </p:pic>
      <p:pic>
        <p:nvPicPr>
          <p:cNvPr id="9" name="Picture 17" descr="D:\Clipart\Structs2\Cityscap\B43814.JPG"/>
          <p:cNvPicPr>
            <a:picLocks noChangeAspect="1" noChangeArrowheads="1"/>
          </p:cNvPicPr>
          <p:nvPr/>
        </p:nvPicPr>
        <p:blipFill>
          <a:blip r:embed="rId5" cstate="print"/>
          <a:srcRect/>
          <a:stretch>
            <a:fillRect/>
          </a:stretch>
        </p:blipFill>
        <p:spPr bwMode="auto">
          <a:xfrm>
            <a:off x="323528" y="3291830"/>
            <a:ext cx="857250" cy="642938"/>
          </a:xfrm>
          <a:prstGeom prst="rect">
            <a:avLst/>
          </a:prstGeom>
          <a:noFill/>
          <a:ln w="9525">
            <a:noFill/>
            <a:miter lim="800000"/>
            <a:headEnd/>
            <a:tailEnd/>
          </a:ln>
        </p:spPr>
      </p:pic>
      <p:pic>
        <p:nvPicPr>
          <p:cNvPr id="10" name="Picture 18" descr="D:\Clipart\Structs2\Monums\517800.JPG"/>
          <p:cNvPicPr>
            <a:picLocks noChangeAspect="1" noChangeArrowheads="1"/>
          </p:cNvPicPr>
          <p:nvPr/>
        </p:nvPicPr>
        <p:blipFill>
          <a:blip r:embed="rId6" cstate="print"/>
          <a:srcRect/>
          <a:stretch>
            <a:fillRect/>
          </a:stretch>
        </p:blipFill>
        <p:spPr bwMode="auto">
          <a:xfrm>
            <a:off x="4872523" y="3314055"/>
            <a:ext cx="827087" cy="620713"/>
          </a:xfrm>
          <a:prstGeom prst="rect">
            <a:avLst/>
          </a:prstGeom>
          <a:noFill/>
          <a:ln w="9525">
            <a:noFill/>
            <a:miter lim="800000"/>
            <a:headEnd/>
            <a:tailEnd/>
          </a:ln>
        </p:spPr>
      </p:pic>
      <p:pic>
        <p:nvPicPr>
          <p:cNvPr id="11" name="Picture 20" descr="D:\Clipart\Structs2\Monums\186600.JPG"/>
          <p:cNvPicPr>
            <a:picLocks noChangeAspect="1" noChangeArrowheads="1"/>
          </p:cNvPicPr>
          <p:nvPr/>
        </p:nvPicPr>
        <p:blipFill>
          <a:blip r:embed="rId7" cstate="print"/>
          <a:srcRect/>
          <a:stretch>
            <a:fillRect/>
          </a:stretch>
        </p:blipFill>
        <p:spPr bwMode="auto">
          <a:xfrm>
            <a:off x="2594145" y="3291830"/>
            <a:ext cx="869950" cy="652463"/>
          </a:xfrm>
          <a:prstGeom prst="rect">
            <a:avLst/>
          </a:prstGeom>
          <a:noFill/>
          <a:ln w="9525">
            <a:noFill/>
            <a:miter lim="800000"/>
            <a:headEnd/>
            <a:tailEnd/>
          </a:ln>
        </p:spPr>
      </p:pic>
      <p:pic>
        <p:nvPicPr>
          <p:cNvPr id="12" name="Picture 21" descr="D:\Clipart\Structs2\Monums\B30194.JPG"/>
          <p:cNvPicPr>
            <a:picLocks noChangeAspect="1" noChangeArrowheads="1"/>
          </p:cNvPicPr>
          <p:nvPr/>
        </p:nvPicPr>
        <p:blipFill>
          <a:blip r:embed="rId8" cstate="print"/>
          <a:srcRect/>
          <a:stretch>
            <a:fillRect/>
          </a:stretch>
        </p:blipFill>
        <p:spPr bwMode="auto">
          <a:xfrm>
            <a:off x="310606" y="4084425"/>
            <a:ext cx="852488" cy="639762"/>
          </a:xfrm>
          <a:prstGeom prst="rect">
            <a:avLst/>
          </a:prstGeom>
          <a:noFill/>
          <a:ln w="9525">
            <a:noFill/>
            <a:miter lim="800000"/>
            <a:headEnd/>
            <a:tailEnd/>
          </a:ln>
        </p:spPr>
      </p:pic>
      <p:pic>
        <p:nvPicPr>
          <p:cNvPr id="13" name="Picture 22" descr="D:\Clipart\Structs2\Monums\B30384.JPG"/>
          <p:cNvPicPr>
            <a:picLocks noChangeAspect="1" noChangeArrowheads="1"/>
          </p:cNvPicPr>
          <p:nvPr/>
        </p:nvPicPr>
        <p:blipFill>
          <a:blip r:embed="rId9" cstate="print"/>
          <a:srcRect/>
          <a:stretch>
            <a:fillRect/>
          </a:stretch>
        </p:blipFill>
        <p:spPr bwMode="auto">
          <a:xfrm>
            <a:off x="5975199" y="4097405"/>
            <a:ext cx="857250" cy="642937"/>
          </a:xfrm>
          <a:prstGeom prst="rect">
            <a:avLst/>
          </a:prstGeom>
          <a:noFill/>
          <a:ln w="9525">
            <a:noFill/>
            <a:miter lim="800000"/>
            <a:headEnd/>
            <a:tailEnd/>
          </a:ln>
        </p:spPr>
      </p:pic>
      <p:pic>
        <p:nvPicPr>
          <p:cNvPr id="14" name="Picture 24" descr="D:\Clipart\Structs2\Monums\B45357.JPG"/>
          <p:cNvPicPr>
            <a:picLocks noChangeAspect="1" noChangeArrowheads="1"/>
          </p:cNvPicPr>
          <p:nvPr/>
        </p:nvPicPr>
        <p:blipFill>
          <a:blip r:embed="rId10" cstate="print"/>
          <a:srcRect/>
          <a:stretch>
            <a:fillRect/>
          </a:stretch>
        </p:blipFill>
        <p:spPr bwMode="auto">
          <a:xfrm>
            <a:off x="1457354" y="4081249"/>
            <a:ext cx="857250" cy="642938"/>
          </a:xfrm>
          <a:prstGeom prst="rect">
            <a:avLst/>
          </a:prstGeom>
          <a:noFill/>
          <a:ln w="9525">
            <a:noFill/>
            <a:miter lim="800000"/>
            <a:headEnd/>
            <a:tailEnd/>
          </a:ln>
        </p:spPr>
      </p:pic>
      <p:pic>
        <p:nvPicPr>
          <p:cNvPr id="15" name="Picture 29" descr="D:\Clipart\Structs2\Bridges\B9652.JPG"/>
          <p:cNvPicPr>
            <a:picLocks noChangeAspect="1" noChangeArrowheads="1"/>
          </p:cNvPicPr>
          <p:nvPr/>
        </p:nvPicPr>
        <p:blipFill>
          <a:blip r:embed="rId11" cstate="print"/>
          <a:srcRect/>
          <a:stretch>
            <a:fillRect/>
          </a:stretch>
        </p:blipFill>
        <p:spPr bwMode="auto">
          <a:xfrm>
            <a:off x="5975199" y="3313546"/>
            <a:ext cx="857250" cy="642938"/>
          </a:xfrm>
          <a:prstGeom prst="rect">
            <a:avLst/>
          </a:prstGeom>
          <a:noFill/>
          <a:ln w="9525">
            <a:noFill/>
            <a:miter lim="800000"/>
            <a:headEnd/>
            <a:tailEnd/>
          </a:ln>
        </p:spPr>
      </p:pic>
      <p:pic>
        <p:nvPicPr>
          <p:cNvPr id="16" name="Picture 30" descr="D:\Clipart\Structs2\Bridges\B30414.JPG"/>
          <p:cNvPicPr>
            <a:picLocks noChangeAspect="1" noChangeArrowheads="1"/>
          </p:cNvPicPr>
          <p:nvPr/>
        </p:nvPicPr>
        <p:blipFill>
          <a:blip r:embed="rId12" cstate="print"/>
          <a:srcRect/>
          <a:stretch>
            <a:fillRect/>
          </a:stretch>
        </p:blipFill>
        <p:spPr bwMode="auto">
          <a:xfrm>
            <a:off x="2608864" y="4081249"/>
            <a:ext cx="857250" cy="642938"/>
          </a:xfrm>
          <a:prstGeom prst="rect">
            <a:avLst/>
          </a:prstGeom>
          <a:noFill/>
          <a:ln w="9525">
            <a:noFill/>
            <a:miter lim="800000"/>
            <a:headEnd/>
            <a:tailEnd/>
          </a:ln>
        </p:spPr>
      </p:pic>
      <p:pic>
        <p:nvPicPr>
          <p:cNvPr id="17" name="Picture 33" descr="D:\Clipart\People\People\B8060.JPG"/>
          <p:cNvPicPr>
            <a:picLocks noChangeAspect="1" noChangeArrowheads="1"/>
          </p:cNvPicPr>
          <p:nvPr/>
        </p:nvPicPr>
        <p:blipFill>
          <a:blip r:embed="rId13" cstate="print"/>
          <a:srcRect/>
          <a:stretch>
            <a:fillRect/>
          </a:stretch>
        </p:blipFill>
        <p:spPr bwMode="auto">
          <a:xfrm>
            <a:off x="4837597" y="4094230"/>
            <a:ext cx="862013" cy="646112"/>
          </a:xfrm>
          <a:prstGeom prst="rect">
            <a:avLst/>
          </a:prstGeom>
          <a:noFill/>
          <a:ln w="9525">
            <a:noFill/>
            <a:miter lim="800000"/>
            <a:headEnd/>
            <a:tailEnd/>
          </a:ln>
        </p:spPr>
      </p:pic>
      <p:pic>
        <p:nvPicPr>
          <p:cNvPr id="18" name="Picture 35" descr="D:\Clipart\People\People\B30222.JPG"/>
          <p:cNvPicPr>
            <a:picLocks noChangeAspect="1" noChangeArrowheads="1"/>
          </p:cNvPicPr>
          <p:nvPr/>
        </p:nvPicPr>
        <p:blipFill>
          <a:blip r:embed="rId14" cstate="print"/>
          <a:srcRect/>
          <a:stretch>
            <a:fillRect/>
          </a:stretch>
        </p:blipFill>
        <p:spPr bwMode="auto">
          <a:xfrm>
            <a:off x="3739684" y="4080032"/>
            <a:ext cx="857250" cy="642938"/>
          </a:xfrm>
          <a:prstGeom prst="rect">
            <a:avLst/>
          </a:prstGeom>
          <a:noFill/>
          <a:ln w="9525">
            <a:noFill/>
            <a:miter lim="800000"/>
            <a:headEnd/>
            <a:tailEnd/>
          </a:ln>
        </p:spPr>
      </p:pic>
      <p:pic>
        <p:nvPicPr>
          <p:cNvPr id="19" name="Picture 37" descr="D:\Clipart\People\People\B35517.JPG"/>
          <p:cNvPicPr>
            <a:picLocks noChangeAspect="1" noChangeArrowheads="1"/>
          </p:cNvPicPr>
          <p:nvPr/>
        </p:nvPicPr>
        <p:blipFill>
          <a:blip r:embed="rId15" cstate="print"/>
          <a:srcRect/>
          <a:stretch>
            <a:fillRect/>
          </a:stretch>
        </p:blipFill>
        <p:spPr bwMode="auto">
          <a:xfrm>
            <a:off x="3739684" y="3301355"/>
            <a:ext cx="857250" cy="642937"/>
          </a:xfrm>
          <a:prstGeom prst="rect">
            <a:avLst/>
          </a:prstGeom>
          <a:noFill/>
          <a:ln w="9525">
            <a:noFill/>
            <a:miter lim="800000"/>
            <a:headEnd/>
            <a:tailEnd/>
          </a:ln>
        </p:spPr>
      </p:pic>
      <p:pic>
        <p:nvPicPr>
          <p:cNvPr id="20" name="Picture 12" descr="D:\Clipart\Trans\Trains\B35781.JPG"/>
          <p:cNvPicPr>
            <a:picLocks noChangeAspect="1" noChangeArrowheads="1"/>
          </p:cNvPicPr>
          <p:nvPr/>
        </p:nvPicPr>
        <p:blipFill>
          <a:blip r:embed="rId16" cstate="print"/>
          <a:srcRect/>
          <a:stretch>
            <a:fillRect/>
          </a:stretch>
        </p:blipFill>
        <p:spPr bwMode="auto">
          <a:xfrm>
            <a:off x="7108038" y="4080032"/>
            <a:ext cx="857250" cy="642937"/>
          </a:xfrm>
          <a:prstGeom prst="rect">
            <a:avLst/>
          </a:prstGeom>
          <a:noFill/>
          <a:ln w="9525">
            <a:noFill/>
            <a:miter lim="800000"/>
            <a:headEnd/>
            <a:tailEnd/>
          </a:ln>
        </p:spPr>
      </p:pic>
    </p:spTree>
    <p:extLst>
      <p:ext uri="{BB962C8B-B14F-4D97-AF65-F5344CB8AC3E}">
        <p14:creationId xmlns:p14="http://schemas.microsoft.com/office/powerpoint/2010/main" val="488069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600" dirty="0" err="1">
                <a:latin typeface="UB Scala Sans" panose="02000503050000020003" pitchFamily="2" charset="77"/>
              </a:rPr>
              <a:t>Going</a:t>
            </a:r>
            <a:r>
              <a:rPr lang="de-DE" sz="3600" dirty="0">
                <a:latin typeface="UB Scala Sans" panose="02000503050000020003" pitchFamily="2" charset="77"/>
              </a:rPr>
              <a:t> </a:t>
            </a:r>
            <a:r>
              <a:rPr lang="de-DE" sz="3600" dirty="0" err="1">
                <a:latin typeface="UB Scala Sans" panose="02000503050000020003" pitchFamily="2" charset="77"/>
              </a:rPr>
              <a:t>abroad</a:t>
            </a:r>
            <a:r>
              <a:rPr lang="de-DE" sz="3600" dirty="0">
                <a:latin typeface="UB Scala Sans" panose="02000503050000020003" pitchFamily="2" charset="77"/>
              </a:rPr>
              <a:t> </a:t>
            </a:r>
            <a:r>
              <a:rPr lang="de-DE" sz="3600" dirty="0" err="1">
                <a:latin typeface="UB Scala Sans" panose="02000503050000020003" pitchFamily="2" charset="77"/>
              </a:rPr>
              <a:t>as</a:t>
            </a:r>
            <a:r>
              <a:rPr lang="de-DE" sz="3600" dirty="0">
                <a:latin typeface="UB Scala Sans" panose="02000503050000020003" pitchFamily="2" charset="77"/>
              </a:rPr>
              <a:t> a </a:t>
            </a:r>
            <a:r>
              <a:rPr lang="de-DE" sz="3600" dirty="0" err="1">
                <a:latin typeface="UB Scala Sans" panose="02000503050000020003" pitchFamily="2" charset="77"/>
              </a:rPr>
              <a:t>student</a:t>
            </a:r>
            <a:endParaRPr lang="de-DE" sz="3600" dirty="0">
              <a:latin typeface="UB Scala Sans" panose="02000503050000020003" pitchFamily="2" charset="77"/>
            </a:endParaRP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2000548"/>
          </a:xfrm>
          <a:prstGeom prst="rect">
            <a:avLst/>
          </a:prstGeom>
          <a:noFill/>
          <a:ln>
            <a:noFill/>
          </a:ln>
        </p:spPr>
        <p:txBody>
          <a:bodyPr wrap="square" rtlCol="0">
            <a:spAutoFit/>
          </a:bodyPr>
          <a:lstStyle/>
          <a:p>
            <a:pPr marL="285750" indent="-285750">
              <a:lnSpc>
                <a:spcPct val="75000"/>
              </a:lnSpc>
              <a:spcBef>
                <a:spcPts val="0"/>
              </a:spcBef>
              <a:spcAft>
                <a:spcPts val="1200"/>
              </a:spcAft>
              <a:buFont typeface="Arial" panose="020B0604020202020204" pitchFamily="34" charset="0"/>
              <a:buChar char="•"/>
            </a:pPr>
            <a:r>
              <a:rPr lang="en-US" sz="1800" b="1" dirty="0">
                <a:solidFill>
                  <a:schemeClr val="tx2"/>
                </a:solidFill>
                <a:latin typeface="UB Scala Sans" panose="02000503050000020003" pitchFamily="2" charset="0"/>
                <a:cs typeface="Gill Sans MT" pitchFamily="34" charset="0"/>
              </a:rPr>
              <a:t>International scholarships (e.g. for the USA: Fulbright Commission</a:t>
            </a:r>
            <a:br>
              <a:rPr lang="en-US" sz="1800" b="1" dirty="0">
                <a:solidFill>
                  <a:schemeClr val="tx2"/>
                </a:solidFill>
                <a:latin typeface="UB Scala Sans" panose="02000503050000020003" pitchFamily="2" charset="0"/>
                <a:cs typeface="Gill Sans MT" pitchFamily="34" charset="0"/>
              </a:rPr>
            </a:br>
            <a:r>
              <a:rPr lang="en-US" sz="1800" b="1" dirty="0">
                <a:solidFill>
                  <a:schemeClr val="tx2"/>
                </a:solidFill>
                <a:latin typeface="UB Scala Sans" panose="02000503050000020003" pitchFamily="2" charset="0"/>
                <a:cs typeface="Gill Sans MT" pitchFamily="34" charset="0"/>
              </a:rPr>
              <a:t>Federation of German-American Clubs</a:t>
            </a:r>
          </a:p>
          <a:p>
            <a:pPr marL="285750" indent="-285750">
              <a:lnSpc>
                <a:spcPct val="75000"/>
              </a:lnSpc>
              <a:spcBef>
                <a:spcPts val="0"/>
              </a:spcBef>
              <a:spcAft>
                <a:spcPts val="1200"/>
              </a:spcAft>
              <a:buFont typeface="Arial" panose="020B0604020202020204" pitchFamily="34" charset="0"/>
              <a:buChar char="•"/>
            </a:pPr>
            <a:r>
              <a:rPr lang="en-US" sz="1800" b="1" dirty="0">
                <a:solidFill>
                  <a:schemeClr val="tx2"/>
                </a:solidFill>
                <a:latin typeface="UB Scala Sans" panose="02000503050000020003" pitchFamily="2" charset="0"/>
                <a:cs typeface="Gill Sans MT" pitchFamily="34" charset="0"/>
              </a:rPr>
              <a:t>DAAD </a:t>
            </a:r>
            <a:r>
              <a:rPr lang="en-US" sz="1800" b="1" dirty="0" err="1">
                <a:solidFill>
                  <a:schemeClr val="tx2"/>
                </a:solidFill>
                <a:latin typeface="UB Scala Sans" panose="02000503050000020003" pitchFamily="2" charset="0"/>
                <a:cs typeface="Gill Sans MT" pitchFamily="34" charset="0"/>
              </a:rPr>
              <a:t>Programmes</a:t>
            </a:r>
            <a:endParaRPr lang="en-US" sz="1800" b="1" dirty="0">
              <a:solidFill>
                <a:schemeClr val="tx2"/>
              </a:solidFill>
              <a:latin typeface="UB Scala Sans" panose="02000503050000020003" pitchFamily="2" charset="0"/>
              <a:cs typeface="Gill Sans MT" pitchFamily="34" charset="0"/>
            </a:endParaRPr>
          </a:p>
          <a:p>
            <a:pPr marL="285750" indent="-285750">
              <a:lnSpc>
                <a:spcPct val="75000"/>
              </a:lnSpc>
              <a:spcBef>
                <a:spcPts val="0"/>
              </a:spcBef>
              <a:spcAft>
                <a:spcPts val="600"/>
              </a:spcAft>
              <a:buFont typeface="Arial" panose="020B0604020202020204" pitchFamily="34" charset="0"/>
              <a:buChar char="•"/>
            </a:pPr>
            <a:r>
              <a:rPr lang="en-US" sz="1800" b="1" dirty="0">
                <a:solidFill>
                  <a:schemeClr val="tx2"/>
                </a:solidFill>
                <a:latin typeface="UB Scala Sans" panose="02000503050000020003" pitchFamily="2" charset="0"/>
                <a:cs typeface="Gill Sans MT" pitchFamily="34" charset="0"/>
              </a:rPr>
              <a:t>ERASMUS+! Bamberg’s Academic International European- and Oversea </a:t>
            </a:r>
            <a:r>
              <a:rPr lang="en-US" sz="1800" b="1" dirty="0" err="1">
                <a:solidFill>
                  <a:schemeClr val="tx2"/>
                </a:solidFill>
                <a:latin typeface="UB Scala Sans" panose="02000503050000020003" pitchFamily="2" charset="0"/>
                <a:cs typeface="Gill Sans MT" pitchFamily="34" charset="0"/>
              </a:rPr>
              <a:t>Programmes</a:t>
            </a:r>
            <a:r>
              <a:rPr lang="en-US" sz="1800" b="1" dirty="0">
                <a:solidFill>
                  <a:schemeClr val="tx2"/>
                </a:solidFill>
                <a:latin typeface="UB Scala Sans" panose="02000503050000020003" pitchFamily="2" charset="0"/>
                <a:cs typeface="Gill Sans MT" pitchFamily="34" charset="0"/>
              </a:rPr>
              <a:t> from the International Office</a:t>
            </a:r>
            <a:br>
              <a:rPr lang="en-US" sz="1800" b="1" dirty="0">
                <a:solidFill>
                  <a:schemeClr val="tx2"/>
                </a:solidFill>
                <a:latin typeface="UB Scala Sans" panose="02000503050000020003" pitchFamily="2" charset="0"/>
                <a:cs typeface="Gill Sans MT" pitchFamily="34" charset="0"/>
              </a:rPr>
            </a:br>
            <a:endParaRPr lang="en-US" sz="1800" b="1" dirty="0">
              <a:solidFill>
                <a:schemeClr val="tx2"/>
              </a:solidFill>
              <a:latin typeface="UB Scala Sans" panose="02000503050000020003" pitchFamily="2" charset="0"/>
              <a:cs typeface="Gill Sans MT" pitchFamily="34" charset="0"/>
            </a:endParaRPr>
          </a:p>
          <a:p>
            <a:pPr>
              <a:lnSpc>
                <a:spcPct val="75000"/>
              </a:lnSpc>
              <a:spcBef>
                <a:spcPts val="0"/>
              </a:spcBef>
              <a:spcAft>
                <a:spcPts val="1200"/>
              </a:spcAft>
            </a:pPr>
            <a:r>
              <a:rPr lang="en-US" b="1" dirty="0">
                <a:solidFill>
                  <a:srgbClr val="FF0000"/>
                </a:solidFill>
                <a:latin typeface="UB Scala Sans" panose="02000503050000020003" pitchFamily="2" charset="0"/>
                <a:cs typeface="Gill Sans MT" pitchFamily="34" charset="0"/>
                <a:sym typeface="Wingdings" panose="05000000000000000000" pitchFamily="2" charset="2"/>
              </a:rPr>
              <a:t> </a:t>
            </a:r>
            <a:r>
              <a:rPr lang="en-US" b="1" dirty="0">
                <a:solidFill>
                  <a:srgbClr val="FF0000"/>
                </a:solidFill>
                <a:latin typeface="UB Scala Sans" panose="02000503050000020003" pitchFamily="2" charset="0"/>
                <a:cs typeface="Gill Sans MT" pitchFamily="34" charset="0"/>
              </a:rPr>
              <a:t>https://www.uni-bamberg.de/international-office/</a:t>
            </a:r>
          </a:p>
        </p:txBody>
      </p:sp>
      <p:pic>
        <p:nvPicPr>
          <p:cNvPr id="7" name="Picture 9" descr="D:\Clipart\Trans\Planes\B43388.JPG"/>
          <p:cNvPicPr>
            <a:picLocks noChangeAspect="1" noChangeArrowheads="1"/>
          </p:cNvPicPr>
          <p:nvPr/>
        </p:nvPicPr>
        <p:blipFill>
          <a:blip r:embed="rId3" cstate="print"/>
          <a:srcRect/>
          <a:stretch>
            <a:fillRect/>
          </a:stretch>
        </p:blipFill>
        <p:spPr bwMode="auto">
          <a:xfrm>
            <a:off x="7108038" y="3291118"/>
            <a:ext cx="857250" cy="642937"/>
          </a:xfrm>
          <a:prstGeom prst="rect">
            <a:avLst/>
          </a:prstGeom>
          <a:noFill/>
          <a:ln w="9525">
            <a:noFill/>
            <a:miter lim="800000"/>
            <a:headEnd/>
            <a:tailEnd/>
          </a:ln>
        </p:spPr>
      </p:pic>
      <p:pic>
        <p:nvPicPr>
          <p:cNvPr id="8" name="Picture 16" descr="D:\Clipart\Structs2\Cityscap\B9532.JPG"/>
          <p:cNvPicPr>
            <a:picLocks noChangeAspect="1" noChangeArrowheads="1"/>
          </p:cNvPicPr>
          <p:nvPr/>
        </p:nvPicPr>
        <p:blipFill>
          <a:blip r:embed="rId4" cstate="print"/>
          <a:srcRect/>
          <a:stretch>
            <a:fillRect/>
          </a:stretch>
        </p:blipFill>
        <p:spPr bwMode="auto">
          <a:xfrm>
            <a:off x="1461306" y="3291830"/>
            <a:ext cx="857250" cy="642938"/>
          </a:xfrm>
          <a:prstGeom prst="rect">
            <a:avLst/>
          </a:prstGeom>
          <a:noFill/>
          <a:ln w="9525">
            <a:noFill/>
            <a:miter lim="800000"/>
            <a:headEnd/>
            <a:tailEnd/>
          </a:ln>
        </p:spPr>
      </p:pic>
      <p:pic>
        <p:nvPicPr>
          <p:cNvPr id="9" name="Picture 17" descr="D:\Clipart\Structs2\Cityscap\B43814.JPG"/>
          <p:cNvPicPr>
            <a:picLocks noChangeAspect="1" noChangeArrowheads="1"/>
          </p:cNvPicPr>
          <p:nvPr/>
        </p:nvPicPr>
        <p:blipFill>
          <a:blip r:embed="rId5" cstate="print"/>
          <a:srcRect/>
          <a:stretch>
            <a:fillRect/>
          </a:stretch>
        </p:blipFill>
        <p:spPr bwMode="auto">
          <a:xfrm>
            <a:off x="323528" y="3291830"/>
            <a:ext cx="857250" cy="642938"/>
          </a:xfrm>
          <a:prstGeom prst="rect">
            <a:avLst/>
          </a:prstGeom>
          <a:noFill/>
          <a:ln w="9525">
            <a:noFill/>
            <a:miter lim="800000"/>
            <a:headEnd/>
            <a:tailEnd/>
          </a:ln>
        </p:spPr>
      </p:pic>
      <p:pic>
        <p:nvPicPr>
          <p:cNvPr id="10" name="Picture 18" descr="D:\Clipart\Structs2\Monums\517800.JPG"/>
          <p:cNvPicPr>
            <a:picLocks noChangeAspect="1" noChangeArrowheads="1"/>
          </p:cNvPicPr>
          <p:nvPr/>
        </p:nvPicPr>
        <p:blipFill>
          <a:blip r:embed="rId6" cstate="print"/>
          <a:srcRect/>
          <a:stretch>
            <a:fillRect/>
          </a:stretch>
        </p:blipFill>
        <p:spPr bwMode="auto">
          <a:xfrm>
            <a:off x="4872523" y="3314055"/>
            <a:ext cx="827087" cy="620713"/>
          </a:xfrm>
          <a:prstGeom prst="rect">
            <a:avLst/>
          </a:prstGeom>
          <a:noFill/>
          <a:ln w="9525">
            <a:noFill/>
            <a:miter lim="800000"/>
            <a:headEnd/>
            <a:tailEnd/>
          </a:ln>
        </p:spPr>
      </p:pic>
      <p:pic>
        <p:nvPicPr>
          <p:cNvPr id="11" name="Picture 20" descr="D:\Clipart\Structs2\Monums\186600.JPG"/>
          <p:cNvPicPr>
            <a:picLocks noChangeAspect="1" noChangeArrowheads="1"/>
          </p:cNvPicPr>
          <p:nvPr/>
        </p:nvPicPr>
        <p:blipFill>
          <a:blip r:embed="rId7" cstate="print"/>
          <a:srcRect/>
          <a:stretch>
            <a:fillRect/>
          </a:stretch>
        </p:blipFill>
        <p:spPr bwMode="auto">
          <a:xfrm>
            <a:off x="2594145" y="3291830"/>
            <a:ext cx="869950" cy="652463"/>
          </a:xfrm>
          <a:prstGeom prst="rect">
            <a:avLst/>
          </a:prstGeom>
          <a:noFill/>
          <a:ln w="9525">
            <a:noFill/>
            <a:miter lim="800000"/>
            <a:headEnd/>
            <a:tailEnd/>
          </a:ln>
        </p:spPr>
      </p:pic>
      <p:pic>
        <p:nvPicPr>
          <p:cNvPr id="12" name="Picture 21" descr="D:\Clipart\Structs2\Monums\B30194.JPG"/>
          <p:cNvPicPr>
            <a:picLocks noChangeAspect="1" noChangeArrowheads="1"/>
          </p:cNvPicPr>
          <p:nvPr/>
        </p:nvPicPr>
        <p:blipFill>
          <a:blip r:embed="rId8" cstate="print"/>
          <a:srcRect/>
          <a:stretch>
            <a:fillRect/>
          </a:stretch>
        </p:blipFill>
        <p:spPr bwMode="auto">
          <a:xfrm>
            <a:off x="310606" y="4084425"/>
            <a:ext cx="852488" cy="639762"/>
          </a:xfrm>
          <a:prstGeom prst="rect">
            <a:avLst/>
          </a:prstGeom>
          <a:noFill/>
          <a:ln w="9525">
            <a:noFill/>
            <a:miter lim="800000"/>
            <a:headEnd/>
            <a:tailEnd/>
          </a:ln>
        </p:spPr>
      </p:pic>
      <p:pic>
        <p:nvPicPr>
          <p:cNvPr id="13" name="Picture 22" descr="D:\Clipart\Structs2\Monums\B30384.JPG"/>
          <p:cNvPicPr>
            <a:picLocks noChangeAspect="1" noChangeArrowheads="1"/>
          </p:cNvPicPr>
          <p:nvPr/>
        </p:nvPicPr>
        <p:blipFill>
          <a:blip r:embed="rId9" cstate="print"/>
          <a:srcRect/>
          <a:stretch>
            <a:fillRect/>
          </a:stretch>
        </p:blipFill>
        <p:spPr bwMode="auto">
          <a:xfrm>
            <a:off x="5975199" y="4097405"/>
            <a:ext cx="857250" cy="642937"/>
          </a:xfrm>
          <a:prstGeom prst="rect">
            <a:avLst/>
          </a:prstGeom>
          <a:noFill/>
          <a:ln w="9525">
            <a:noFill/>
            <a:miter lim="800000"/>
            <a:headEnd/>
            <a:tailEnd/>
          </a:ln>
        </p:spPr>
      </p:pic>
      <p:pic>
        <p:nvPicPr>
          <p:cNvPr id="14" name="Picture 24" descr="D:\Clipart\Structs2\Monums\B45357.JPG"/>
          <p:cNvPicPr>
            <a:picLocks noChangeAspect="1" noChangeArrowheads="1"/>
          </p:cNvPicPr>
          <p:nvPr/>
        </p:nvPicPr>
        <p:blipFill>
          <a:blip r:embed="rId10" cstate="print"/>
          <a:srcRect/>
          <a:stretch>
            <a:fillRect/>
          </a:stretch>
        </p:blipFill>
        <p:spPr bwMode="auto">
          <a:xfrm>
            <a:off x="1457354" y="4081249"/>
            <a:ext cx="857250" cy="642938"/>
          </a:xfrm>
          <a:prstGeom prst="rect">
            <a:avLst/>
          </a:prstGeom>
          <a:noFill/>
          <a:ln w="9525">
            <a:noFill/>
            <a:miter lim="800000"/>
            <a:headEnd/>
            <a:tailEnd/>
          </a:ln>
        </p:spPr>
      </p:pic>
      <p:pic>
        <p:nvPicPr>
          <p:cNvPr id="15" name="Picture 29" descr="D:\Clipart\Structs2\Bridges\B9652.JPG"/>
          <p:cNvPicPr>
            <a:picLocks noChangeAspect="1" noChangeArrowheads="1"/>
          </p:cNvPicPr>
          <p:nvPr/>
        </p:nvPicPr>
        <p:blipFill>
          <a:blip r:embed="rId11" cstate="print"/>
          <a:srcRect/>
          <a:stretch>
            <a:fillRect/>
          </a:stretch>
        </p:blipFill>
        <p:spPr bwMode="auto">
          <a:xfrm>
            <a:off x="5975199" y="3313546"/>
            <a:ext cx="857250" cy="642938"/>
          </a:xfrm>
          <a:prstGeom prst="rect">
            <a:avLst/>
          </a:prstGeom>
          <a:noFill/>
          <a:ln w="9525">
            <a:noFill/>
            <a:miter lim="800000"/>
            <a:headEnd/>
            <a:tailEnd/>
          </a:ln>
        </p:spPr>
      </p:pic>
      <p:pic>
        <p:nvPicPr>
          <p:cNvPr id="16" name="Picture 30" descr="D:\Clipart\Structs2\Bridges\B30414.JPG"/>
          <p:cNvPicPr>
            <a:picLocks noChangeAspect="1" noChangeArrowheads="1"/>
          </p:cNvPicPr>
          <p:nvPr/>
        </p:nvPicPr>
        <p:blipFill>
          <a:blip r:embed="rId12" cstate="print"/>
          <a:srcRect/>
          <a:stretch>
            <a:fillRect/>
          </a:stretch>
        </p:blipFill>
        <p:spPr bwMode="auto">
          <a:xfrm>
            <a:off x="2608864" y="4081249"/>
            <a:ext cx="857250" cy="642938"/>
          </a:xfrm>
          <a:prstGeom prst="rect">
            <a:avLst/>
          </a:prstGeom>
          <a:noFill/>
          <a:ln w="9525">
            <a:noFill/>
            <a:miter lim="800000"/>
            <a:headEnd/>
            <a:tailEnd/>
          </a:ln>
        </p:spPr>
      </p:pic>
      <p:pic>
        <p:nvPicPr>
          <p:cNvPr id="17" name="Picture 33" descr="D:\Clipart\People\People\B8060.JPG"/>
          <p:cNvPicPr>
            <a:picLocks noChangeAspect="1" noChangeArrowheads="1"/>
          </p:cNvPicPr>
          <p:nvPr/>
        </p:nvPicPr>
        <p:blipFill>
          <a:blip r:embed="rId13" cstate="print"/>
          <a:srcRect/>
          <a:stretch>
            <a:fillRect/>
          </a:stretch>
        </p:blipFill>
        <p:spPr bwMode="auto">
          <a:xfrm>
            <a:off x="4837597" y="4094230"/>
            <a:ext cx="862013" cy="646112"/>
          </a:xfrm>
          <a:prstGeom prst="rect">
            <a:avLst/>
          </a:prstGeom>
          <a:noFill/>
          <a:ln w="9525">
            <a:noFill/>
            <a:miter lim="800000"/>
            <a:headEnd/>
            <a:tailEnd/>
          </a:ln>
        </p:spPr>
      </p:pic>
      <p:pic>
        <p:nvPicPr>
          <p:cNvPr id="18" name="Picture 35" descr="D:\Clipart\People\People\B30222.JPG"/>
          <p:cNvPicPr>
            <a:picLocks noChangeAspect="1" noChangeArrowheads="1"/>
          </p:cNvPicPr>
          <p:nvPr/>
        </p:nvPicPr>
        <p:blipFill>
          <a:blip r:embed="rId14" cstate="print"/>
          <a:srcRect/>
          <a:stretch>
            <a:fillRect/>
          </a:stretch>
        </p:blipFill>
        <p:spPr bwMode="auto">
          <a:xfrm>
            <a:off x="3739684" y="4080032"/>
            <a:ext cx="857250" cy="642938"/>
          </a:xfrm>
          <a:prstGeom prst="rect">
            <a:avLst/>
          </a:prstGeom>
          <a:noFill/>
          <a:ln w="9525">
            <a:noFill/>
            <a:miter lim="800000"/>
            <a:headEnd/>
            <a:tailEnd/>
          </a:ln>
        </p:spPr>
      </p:pic>
      <p:pic>
        <p:nvPicPr>
          <p:cNvPr id="19" name="Picture 37" descr="D:\Clipart\People\People\B35517.JPG"/>
          <p:cNvPicPr>
            <a:picLocks noChangeAspect="1" noChangeArrowheads="1"/>
          </p:cNvPicPr>
          <p:nvPr/>
        </p:nvPicPr>
        <p:blipFill>
          <a:blip r:embed="rId15" cstate="print"/>
          <a:srcRect/>
          <a:stretch>
            <a:fillRect/>
          </a:stretch>
        </p:blipFill>
        <p:spPr bwMode="auto">
          <a:xfrm>
            <a:off x="3739684" y="3301355"/>
            <a:ext cx="857250" cy="642937"/>
          </a:xfrm>
          <a:prstGeom prst="rect">
            <a:avLst/>
          </a:prstGeom>
          <a:noFill/>
          <a:ln w="9525">
            <a:noFill/>
            <a:miter lim="800000"/>
            <a:headEnd/>
            <a:tailEnd/>
          </a:ln>
        </p:spPr>
      </p:pic>
      <p:pic>
        <p:nvPicPr>
          <p:cNvPr id="20" name="Picture 12" descr="D:\Clipart\Trans\Trains\B35781.JPG"/>
          <p:cNvPicPr>
            <a:picLocks noChangeAspect="1" noChangeArrowheads="1"/>
          </p:cNvPicPr>
          <p:nvPr/>
        </p:nvPicPr>
        <p:blipFill>
          <a:blip r:embed="rId16" cstate="print"/>
          <a:srcRect/>
          <a:stretch>
            <a:fillRect/>
          </a:stretch>
        </p:blipFill>
        <p:spPr bwMode="auto">
          <a:xfrm>
            <a:off x="7108038" y="4080032"/>
            <a:ext cx="857250" cy="642937"/>
          </a:xfrm>
          <a:prstGeom prst="rect">
            <a:avLst/>
          </a:prstGeom>
          <a:noFill/>
          <a:ln w="9525">
            <a:noFill/>
            <a:miter lim="800000"/>
            <a:headEnd/>
            <a:tailEnd/>
          </a:ln>
        </p:spPr>
      </p:pic>
    </p:spTree>
    <p:extLst>
      <p:ext uri="{BB962C8B-B14F-4D97-AF65-F5344CB8AC3E}">
        <p14:creationId xmlns:p14="http://schemas.microsoft.com/office/powerpoint/2010/main" val="395542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de-DE" sz="3600" dirty="0">
                <a:latin typeface="UB Scala Sans" panose="02000503050000020003" pitchFamily="2" charset="77"/>
              </a:rPr>
              <a:t>International Studies Bamberg</a:t>
            </a:r>
          </a:p>
        </p:txBody>
      </p:sp>
      <p:sp>
        <p:nvSpPr>
          <p:cNvPr id="6" name="Textfeld 5">
            <a:extLst>
              <a:ext uri="{FF2B5EF4-FFF2-40B4-BE49-F238E27FC236}">
                <a16:creationId xmlns:a16="http://schemas.microsoft.com/office/drawing/2014/main" id="{4C5D5146-BC5A-E847-99F5-F1FE08FEF4DF}"/>
              </a:ext>
            </a:extLst>
          </p:cNvPr>
          <p:cNvSpPr txBox="1"/>
          <p:nvPr/>
        </p:nvSpPr>
        <p:spPr>
          <a:xfrm>
            <a:off x="395536" y="1131590"/>
            <a:ext cx="7632848" cy="1035283"/>
          </a:xfrm>
          <a:prstGeom prst="rect">
            <a:avLst/>
          </a:prstGeom>
          <a:noFill/>
          <a:ln>
            <a:noFill/>
          </a:ln>
        </p:spPr>
        <p:txBody>
          <a:bodyPr wrap="square" rtlCol="0">
            <a:spAutoFit/>
          </a:bodyPr>
          <a:lstStyle/>
          <a:p>
            <a:pPr marL="285750" indent="-285750">
              <a:lnSpc>
                <a:spcPct val="75000"/>
              </a:lnSpc>
              <a:spcBef>
                <a:spcPts val="0"/>
              </a:spcBef>
              <a:spcAft>
                <a:spcPts val="1200"/>
              </a:spcAft>
              <a:buFont typeface="Arial" panose="020B0604020202020204" pitchFamily="34" charset="0"/>
              <a:buChar char="•"/>
            </a:pPr>
            <a:r>
              <a:rPr lang="en-US" sz="1800" b="1" dirty="0">
                <a:solidFill>
                  <a:schemeClr val="tx2"/>
                </a:solidFill>
                <a:latin typeface="UB Scala Sans" panose="02000503050000020003" pitchFamily="2" charset="0"/>
                <a:cs typeface="Gill Sans MT" pitchFamily="34" charset="0"/>
              </a:rPr>
              <a:t>over 300 exchange </a:t>
            </a:r>
            <a:r>
              <a:rPr lang="en-US" sz="1800" b="1" dirty="0" err="1">
                <a:solidFill>
                  <a:schemeClr val="tx2"/>
                </a:solidFill>
                <a:latin typeface="UB Scala Sans" panose="02000503050000020003" pitchFamily="2" charset="0"/>
                <a:cs typeface="Gill Sans MT" pitchFamily="34" charset="0"/>
              </a:rPr>
              <a:t>programmes</a:t>
            </a:r>
            <a:endParaRPr lang="en-US" sz="1800" b="1" dirty="0">
              <a:solidFill>
                <a:schemeClr val="tx2"/>
              </a:solidFill>
              <a:latin typeface="UB Scala Sans" panose="02000503050000020003" pitchFamily="2" charset="0"/>
              <a:cs typeface="Gill Sans MT" pitchFamily="34" charset="0"/>
            </a:endParaRPr>
          </a:p>
          <a:p>
            <a:pPr marL="285750" indent="-285750">
              <a:lnSpc>
                <a:spcPct val="75000"/>
              </a:lnSpc>
              <a:spcBef>
                <a:spcPts val="0"/>
              </a:spcBef>
              <a:spcAft>
                <a:spcPts val="1200"/>
              </a:spcAft>
              <a:buFont typeface="Arial" panose="020B0604020202020204" pitchFamily="34" charset="0"/>
              <a:buChar char="•"/>
            </a:pPr>
            <a:r>
              <a:rPr lang="en-US" sz="1800" b="1" dirty="0">
                <a:solidFill>
                  <a:schemeClr val="tx2"/>
                </a:solidFill>
                <a:latin typeface="UB Scala Sans" panose="02000503050000020003" pitchFamily="2" charset="0"/>
                <a:cs typeface="Gill Sans MT" pitchFamily="34" charset="0"/>
              </a:rPr>
              <a:t>60 countries in Europe and Overseas</a:t>
            </a:r>
          </a:p>
          <a:p>
            <a:pPr marL="285750" indent="-285750">
              <a:lnSpc>
                <a:spcPct val="75000"/>
              </a:lnSpc>
              <a:spcBef>
                <a:spcPts val="0"/>
              </a:spcBef>
              <a:spcAft>
                <a:spcPts val="1200"/>
              </a:spcAft>
              <a:buFont typeface="Arial" panose="020B0604020202020204" pitchFamily="34" charset="0"/>
              <a:buChar char="•"/>
            </a:pPr>
            <a:endParaRPr lang="en-US" sz="1800" b="1" dirty="0">
              <a:solidFill>
                <a:srgbClr val="FF0000"/>
              </a:solidFill>
              <a:latin typeface="UB Scala Sans" panose="02000503050000020003" pitchFamily="2" charset="0"/>
              <a:cs typeface="Gill Sans MT" pitchFamily="34" charset="0"/>
            </a:endParaRPr>
          </a:p>
        </p:txBody>
      </p:sp>
      <p:sp>
        <p:nvSpPr>
          <p:cNvPr id="41" name="Flussdiagramm: Prozess 40"/>
          <p:cNvSpPr/>
          <p:nvPr/>
        </p:nvSpPr>
        <p:spPr>
          <a:xfrm>
            <a:off x="2411760" y="2499742"/>
            <a:ext cx="3213579" cy="1728192"/>
          </a:xfrm>
          <a:prstGeom prst="flowChartProcess">
            <a:avLst/>
          </a:prstGeom>
          <a:solidFill>
            <a:schemeClr val="bg1">
              <a:alpha val="50000"/>
            </a:schemeClr>
          </a:solidFill>
          <a:ln>
            <a:solidFill>
              <a:srgbClr val="032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2"/>
                </a:solidFill>
                <a:effectLst>
                  <a:outerShdw blurRad="38100" dist="38100" dir="2700000" algn="tl">
                    <a:srgbClr val="000000">
                      <a:alpha val="43137"/>
                    </a:srgbClr>
                  </a:outerShdw>
                </a:effectLst>
              </a:rPr>
              <a:t>Application</a:t>
            </a:r>
            <a:r>
              <a:rPr lang="de-DE" sz="2000" dirty="0">
                <a:solidFill>
                  <a:schemeClr val="tx2"/>
                </a:solidFill>
                <a:effectLst>
                  <a:outerShdw blurRad="38100" dist="38100" dir="2700000" algn="tl">
                    <a:srgbClr val="000000">
                      <a:alpha val="43137"/>
                    </a:srgbClr>
                  </a:outerShdw>
                </a:effectLst>
              </a:rPr>
              <a:t> </a:t>
            </a:r>
            <a:r>
              <a:rPr lang="de-DE" sz="2000" dirty="0" err="1">
                <a:solidFill>
                  <a:schemeClr val="tx2"/>
                </a:solidFill>
                <a:effectLst>
                  <a:outerShdw blurRad="38100" dist="38100" dir="2700000" algn="tl">
                    <a:srgbClr val="000000">
                      <a:alpha val="43137"/>
                    </a:srgbClr>
                  </a:outerShdw>
                </a:effectLst>
              </a:rPr>
              <a:t>deadline</a:t>
            </a:r>
            <a:endParaRPr lang="de-DE" sz="2000" dirty="0">
              <a:solidFill>
                <a:schemeClr val="tx2"/>
              </a:solidFill>
              <a:effectLst>
                <a:outerShdw blurRad="38100" dist="38100" dir="2700000" algn="tl">
                  <a:srgbClr val="000000">
                    <a:alpha val="43137"/>
                  </a:srgbClr>
                </a:outerShdw>
              </a:effectLst>
            </a:endParaRPr>
          </a:p>
          <a:p>
            <a:pPr algn="ctr"/>
            <a:r>
              <a:rPr lang="de-DE" sz="2000" dirty="0">
                <a:solidFill>
                  <a:schemeClr val="tx2"/>
                </a:solidFill>
                <a:effectLst>
                  <a:outerShdw blurRad="38100" dist="38100" dir="2700000" algn="tl">
                    <a:srgbClr val="000000">
                      <a:alpha val="43137"/>
                    </a:srgbClr>
                  </a:outerShdw>
                </a:effectLst>
              </a:rPr>
              <a:t>Europe + </a:t>
            </a:r>
            <a:r>
              <a:rPr lang="de-DE" sz="2000" dirty="0" err="1">
                <a:solidFill>
                  <a:schemeClr val="tx2"/>
                </a:solidFill>
                <a:effectLst>
                  <a:outerShdw blurRad="38100" dist="38100" dir="2700000" algn="tl">
                    <a:srgbClr val="000000">
                      <a:alpha val="43137"/>
                    </a:srgbClr>
                  </a:outerShdw>
                </a:effectLst>
              </a:rPr>
              <a:t>Overseas</a:t>
            </a:r>
            <a:r>
              <a:rPr lang="de-DE" sz="2000" dirty="0">
                <a:solidFill>
                  <a:schemeClr val="tx2"/>
                </a:solidFill>
                <a:effectLst>
                  <a:outerShdw blurRad="38100" dist="38100" dir="2700000" algn="tl">
                    <a:srgbClr val="000000">
                      <a:alpha val="43137"/>
                    </a:srgbClr>
                  </a:outerShdw>
                </a:effectLst>
              </a:rPr>
              <a:t> </a:t>
            </a:r>
            <a:r>
              <a:rPr lang="de-DE" sz="2000" dirty="0" err="1">
                <a:solidFill>
                  <a:schemeClr val="tx2"/>
                </a:solidFill>
                <a:effectLst>
                  <a:outerShdw blurRad="38100" dist="38100" dir="2700000" algn="tl">
                    <a:srgbClr val="000000">
                      <a:alpha val="43137"/>
                    </a:srgbClr>
                  </a:outerShdw>
                </a:effectLst>
              </a:rPr>
              <a:t>for</a:t>
            </a:r>
            <a:r>
              <a:rPr lang="de-DE" sz="2000" dirty="0">
                <a:solidFill>
                  <a:schemeClr val="tx2"/>
                </a:solidFill>
                <a:effectLst>
                  <a:outerShdw blurRad="38100" dist="38100" dir="2700000" algn="tl">
                    <a:srgbClr val="000000">
                      <a:alpha val="43137"/>
                    </a:srgbClr>
                  </a:outerShdw>
                </a:effectLst>
              </a:rPr>
              <a:t> 26/27:</a:t>
            </a:r>
          </a:p>
          <a:p>
            <a:pPr algn="ctr"/>
            <a:r>
              <a:rPr lang="de-DE" sz="2000" dirty="0">
                <a:solidFill>
                  <a:srgbClr val="FFCC00"/>
                </a:solidFill>
                <a:effectLst>
                  <a:outerShdw blurRad="38100" dist="38100" dir="2700000" algn="tl">
                    <a:srgbClr val="000000">
                      <a:alpha val="43137"/>
                    </a:srgbClr>
                  </a:outerShdw>
                </a:effectLst>
              </a:rPr>
              <a:t>November 28/11/2025</a:t>
            </a:r>
          </a:p>
        </p:txBody>
      </p:sp>
    </p:spTree>
    <p:extLst>
      <p:ext uri="{BB962C8B-B14F-4D97-AF65-F5344CB8AC3E}">
        <p14:creationId xmlns:p14="http://schemas.microsoft.com/office/powerpoint/2010/main" val="399281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en-US" sz="3600" dirty="0">
                <a:latin typeface="UB Scala Sans" panose="02000503050000020003" pitchFamily="2" charset="77"/>
              </a:rPr>
              <a:t>TIP: WIAI Partner Universities - ES</a:t>
            </a:r>
            <a:endParaRPr lang="de-DE" sz="3600" dirty="0">
              <a:latin typeface="UB Scala Sans" panose="02000503050000020003" pitchFamily="2" charset="77"/>
            </a:endParaRPr>
          </a:p>
        </p:txBody>
      </p:sp>
      <p:pic>
        <p:nvPicPr>
          <p:cNvPr id="42" name="Grafik 4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40466" y="1491630"/>
            <a:ext cx="1921326" cy="1440995"/>
          </a:xfrm>
          <a:prstGeom prst="rect">
            <a:avLst/>
          </a:prstGeom>
        </p:spPr>
      </p:pic>
      <p:pic>
        <p:nvPicPr>
          <p:cNvPr id="47" name="Grafik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676151"/>
            <a:ext cx="3090077" cy="1176223"/>
          </a:xfrm>
          <a:prstGeom prst="rect">
            <a:avLst/>
          </a:prstGeom>
        </p:spPr>
      </p:pic>
      <p:pic>
        <p:nvPicPr>
          <p:cNvPr id="48" name="Grafik 47"/>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7718" t="32360" r="36345" b="26690"/>
          <a:stretch/>
        </p:blipFill>
        <p:spPr>
          <a:xfrm>
            <a:off x="4543948" y="2565739"/>
            <a:ext cx="2304256" cy="2273712"/>
          </a:xfrm>
          <a:prstGeom prst="rect">
            <a:avLst/>
          </a:prstGeom>
        </p:spPr>
      </p:pic>
      <p:pic>
        <p:nvPicPr>
          <p:cNvPr id="49" name="Grafik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1379" y="1119931"/>
            <a:ext cx="2168712" cy="1445808"/>
          </a:xfrm>
          <a:prstGeom prst="rect">
            <a:avLst/>
          </a:prstGeom>
        </p:spPr>
      </p:pic>
      <p:pic>
        <p:nvPicPr>
          <p:cNvPr id="50" name="Grafik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9792" y="1124744"/>
            <a:ext cx="2094998" cy="1303353"/>
          </a:xfrm>
          <a:prstGeom prst="rect">
            <a:avLst/>
          </a:prstGeom>
        </p:spPr>
      </p:pic>
      <p:pic>
        <p:nvPicPr>
          <p:cNvPr id="51" name="Grafik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1792" y="2428097"/>
            <a:ext cx="2282156" cy="1248054"/>
          </a:xfrm>
          <a:prstGeom prst="rect">
            <a:avLst/>
          </a:prstGeom>
        </p:spPr>
      </p:pic>
    </p:spTree>
    <p:extLst>
      <p:ext uri="{BB962C8B-B14F-4D97-AF65-F5344CB8AC3E}">
        <p14:creationId xmlns:p14="http://schemas.microsoft.com/office/powerpoint/2010/main" val="2283110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en-US" sz="3600" dirty="0">
                <a:latin typeface="UB Scala Sans" panose="02000503050000020003" pitchFamily="2" charset="77"/>
              </a:rPr>
              <a:t>TIP: WIAI Partner Universities - GB</a:t>
            </a:r>
            <a:endParaRPr lang="de-DE" sz="3600" dirty="0">
              <a:latin typeface="UB Scala Sans" panose="02000503050000020003" pitchFamily="2" charset="77"/>
            </a:endParaRPr>
          </a:p>
        </p:txBody>
      </p:sp>
      <p:pic>
        <p:nvPicPr>
          <p:cNvPr id="9" name="Picture 8"/>
          <p:cNvPicPr>
            <a:picLocks noChangeAspect="1" noChangeArrowheads="1"/>
          </p:cNvPicPr>
          <p:nvPr/>
        </p:nvPicPr>
        <p:blipFill>
          <a:blip r:embed="rId3" cstate="print"/>
          <a:srcRect/>
          <a:stretch>
            <a:fillRect/>
          </a:stretch>
        </p:blipFill>
        <p:spPr bwMode="auto">
          <a:xfrm>
            <a:off x="4371000" y="1147994"/>
            <a:ext cx="2752285" cy="1196282"/>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4304174" y="2725626"/>
            <a:ext cx="2967011" cy="1885700"/>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1619672" y="3106976"/>
            <a:ext cx="2684502" cy="1703971"/>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a:stretch>
            <a:fillRect/>
          </a:stretch>
        </p:blipFill>
        <p:spPr bwMode="auto">
          <a:xfrm>
            <a:off x="868202" y="2068642"/>
            <a:ext cx="1633742" cy="1038334"/>
          </a:xfrm>
          <a:prstGeom prst="rect">
            <a:avLst/>
          </a:prstGeom>
          <a:noFill/>
          <a:ln w="9525">
            <a:noFill/>
            <a:miter lim="800000"/>
            <a:headEnd/>
            <a:tailEnd/>
          </a:ln>
        </p:spPr>
      </p:pic>
      <p:pic>
        <p:nvPicPr>
          <p:cNvPr id="13" name="Picture 6"/>
          <p:cNvPicPr>
            <a:picLocks noChangeAspect="1" noChangeArrowheads="1"/>
          </p:cNvPicPr>
          <p:nvPr/>
        </p:nvPicPr>
        <p:blipFill>
          <a:blip r:embed="rId7" cstate="print"/>
          <a:srcRect/>
          <a:stretch>
            <a:fillRect/>
          </a:stretch>
        </p:blipFill>
        <p:spPr bwMode="auto">
          <a:xfrm>
            <a:off x="2511673" y="1347614"/>
            <a:ext cx="1859327" cy="1378012"/>
          </a:xfrm>
          <a:prstGeom prst="rect">
            <a:avLst/>
          </a:prstGeom>
          <a:noFill/>
          <a:ln w="9525">
            <a:noFill/>
            <a:miter lim="800000"/>
            <a:headEnd/>
            <a:tailEnd/>
          </a:ln>
        </p:spPr>
      </p:pic>
      <p:pic>
        <p:nvPicPr>
          <p:cNvPr id="14" name="Picture 7"/>
          <p:cNvPicPr>
            <a:picLocks noChangeAspect="1" noChangeArrowheads="1"/>
          </p:cNvPicPr>
          <p:nvPr/>
        </p:nvPicPr>
        <p:blipFill>
          <a:blip r:embed="rId8" cstate="print"/>
          <a:srcRect/>
          <a:stretch>
            <a:fillRect/>
          </a:stretch>
        </p:blipFill>
        <p:spPr bwMode="auto">
          <a:xfrm>
            <a:off x="557728" y="1260525"/>
            <a:ext cx="1944216" cy="626379"/>
          </a:xfrm>
          <a:prstGeom prst="rect">
            <a:avLst/>
          </a:prstGeom>
          <a:noFill/>
          <a:ln w="9525">
            <a:noFill/>
            <a:miter lim="800000"/>
            <a:headEnd/>
            <a:tailEnd/>
          </a:ln>
        </p:spPr>
      </p:pic>
    </p:spTree>
    <p:extLst>
      <p:ext uri="{BB962C8B-B14F-4D97-AF65-F5344CB8AC3E}">
        <p14:creationId xmlns:p14="http://schemas.microsoft.com/office/powerpoint/2010/main" val="1582462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5D0CA98-0388-4F45-8631-E667DBF7C463}"/>
              </a:ext>
            </a:extLst>
          </p:cNvPr>
          <p:cNvSpPr>
            <a:spLocks noGrp="1"/>
          </p:cNvSpPr>
          <p:nvPr>
            <p:ph type="title"/>
          </p:nvPr>
        </p:nvSpPr>
        <p:spPr>
          <a:xfrm>
            <a:off x="395536" y="267494"/>
            <a:ext cx="7467600" cy="857250"/>
          </a:xfrm>
        </p:spPr>
        <p:txBody>
          <a:bodyPr/>
          <a:lstStyle/>
          <a:p>
            <a:r>
              <a:rPr lang="en-US" sz="3600" dirty="0">
                <a:latin typeface="UB Scala Sans" panose="02000503050000020003" pitchFamily="2" charset="77"/>
              </a:rPr>
              <a:t>TIP: WIAI Partner Universities - DK</a:t>
            </a:r>
            <a:endParaRPr lang="de-DE" sz="3600" dirty="0">
              <a:latin typeface="UB Scala Sans" panose="02000503050000020003" pitchFamily="2" charset="77"/>
            </a:endParaRPr>
          </a:p>
        </p:txBody>
      </p:sp>
      <p:pic>
        <p:nvPicPr>
          <p:cNvPr id="15" name="Grafik 14"/>
          <p:cNvPicPr>
            <a:picLocks noChangeAspect="1"/>
          </p:cNvPicPr>
          <p:nvPr/>
        </p:nvPicPr>
        <p:blipFill rotWithShape="1">
          <a:blip r:embed="rId3"/>
          <a:srcRect t="24275" b="3748"/>
          <a:stretch/>
        </p:blipFill>
        <p:spPr>
          <a:xfrm>
            <a:off x="1331640" y="3851766"/>
            <a:ext cx="3068982" cy="980229"/>
          </a:xfrm>
          <a:prstGeom prst="rect">
            <a:avLst/>
          </a:prstGeom>
        </p:spPr>
      </p:pic>
      <p:pic>
        <p:nvPicPr>
          <p:cNvPr id="16" name="Grafik 15"/>
          <p:cNvPicPr>
            <a:picLocks noChangeAspect="1"/>
          </p:cNvPicPr>
          <p:nvPr/>
        </p:nvPicPr>
        <p:blipFill>
          <a:blip r:embed="rId4"/>
          <a:stretch>
            <a:fillRect/>
          </a:stretch>
        </p:blipFill>
        <p:spPr>
          <a:xfrm>
            <a:off x="827584" y="1897906"/>
            <a:ext cx="4402602" cy="1953654"/>
          </a:xfrm>
          <a:prstGeom prst="rect">
            <a:avLst/>
          </a:prstGeom>
        </p:spPr>
      </p:pic>
      <p:pic>
        <p:nvPicPr>
          <p:cNvPr id="17" name="Grafik 16"/>
          <p:cNvPicPr>
            <a:picLocks noChangeAspect="1"/>
          </p:cNvPicPr>
          <p:nvPr/>
        </p:nvPicPr>
        <p:blipFill>
          <a:blip r:embed="rId5"/>
          <a:stretch>
            <a:fillRect/>
          </a:stretch>
        </p:blipFill>
        <p:spPr>
          <a:xfrm>
            <a:off x="5230186" y="3193866"/>
            <a:ext cx="2389910" cy="1398221"/>
          </a:xfrm>
          <a:prstGeom prst="rect">
            <a:avLst/>
          </a:prstGeom>
        </p:spPr>
      </p:pic>
      <p:pic>
        <p:nvPicPr>
          <p:cNvPr id="18" name="Grafik 17" descr="Bildschirmausschnit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0186" y="1205924"/>
            <a:ext cx="1829695" cy="1995071"/>
          </a:xfrm>
          <a:prstGeom prst="rect">
            <a:avLst/>
          </a:prstGeom>
        </p:spPr>
      </p:pic>
      <p:pic>
        <p:nvPicPr>
          <p:cNvPr id="19" name="Grafik 18"/>
          <p:cNvPicPr>
            <a:picLocks noChangeAspect="1"/>
          </p:cNvPicPr>
          <p:nvPr/>
        </p:nvPicPr>
        <p:blipFill>
          <a:blip r:embed="rId7"/>
          <a:stretch>
            <a:fillRect/>
          </a:stretch>
        </p:blipFill>
        <p:spPr>
          <a:xfrm>
            <a:off x="429464" y="1098198"/>
            <a:ext cx="2961882" cy="799708"/>
          </a:xfrm>
          <a:prstGeom prst="rect">
            <a:avLst/>
          </a:prstGeom>
        </p:spPr>
      </p:pic>
    </p:spTree>
    <p:extLst>
      <p:ext uri="{BB962C8B-B14F-4D97-AF65-F5344CB8AC3E}">
        <p14:creationId xmlns:p14="http://schemas.microsoft.com/office/powerpoint/2010/main" val="3333326181"/>
      </p:ext>
    </p:extLst>
  </p:cSld>
  <p:clrMapOvr>
    <a:masterClrMapping/>
  </p:clrMapOvr>
</p:sld>
</file>

<file path=ppt/theme/theme1.xml><?xml version="1.0" encoding="utf-8"?>
<a:theme xmlns:a="http://schemas.openxmlformats.org/drawingml/2006/main" name="16zu9_Vorlage_mit_Titelbild_deutsch_hellblau">
  <a:themeElements>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clrMap bg1="lt1" tx1="dk1" bg2="lt2" tx2="dk2" accent1="accent1" accent2="accent2" accent3="accent3" accent4="accent4" accent5="accent5" accent6="accent6" hlink="hlink" folHlink="folHlink"/>
    </a:extraClrScheme>
    <a:extraClrScheme>
      <a:clrScheme name="ub-cd-neu-v2-4 2">
        <a:dk1>
          <a:srgbClr val="000000"/>
        </a:dk1>
        <a:lt1>
          <a:srgbClr val="C8D0E2"/>
        </a:lt1>
        <a:dk2>
          <a:srgbClr val="00457D"/>
        </a:dk2>
        <a:lt2>
          <a:srgbClr val="808080"/>
        </a:lt2>
        <a:accent1>
          <a:srgbClr val="5D7FAA"/>
        </a:accent1>
        <a:accent2>
          <a:srgbClr val="FFD300"/>
        </a:accent2>
        <a:accent3>
          <a:srgbClr val="E0E4EE"/>
        </a:accent3>
        <a:accent4>
          <a:srgbClr val="000000"/>
        </a:accent4>
        <a:accent5>
          <a:srgbClr val="B6C0D2"/>
        </a:accent5>
        <a:accent6>
          <a:srgbClr val="E7BF00"/>
        </a:accent6>
        <a:hlink>
          <a:srgbClr val="92A5C5"/>
        </a:hlink>
        <a:folHlink>
          <a:srgbClr val="FFE37D"/>
        </a:folHlink>
      </a:clrScheme>
      <a:clrMap bg1="lt1" tx1="dk1" bg2="lt2" tx2="dk2" accent1="accent1" accent2="accent2" accent3="accent3" accent4="accent4" accent5="accent5" accent6="accent6" hlink="hlink" folHlink="folHlink"/>
    </a:extraClrScheme>
    <a:extraClrScheme>
      <a:clrScheme name="ub-cd-neu-v2-4 3">
        <a:dk1>
          <a:srgbClr val="000000"/>
        </a:dk1>
        <a:lt1>
          <a:srgbClr val="C8D0E2"/>
        </a:lt1>
        <a:dk2>
          <a:srgbClr val="00457D"/>
        </a:dk2>
        <a:lt2>
          <a:srgbClr val="808080"/>
        </a:lt2>
        <a:accent1>
          <a:srgbClr val="5D7FAA"/>
        </a:accent1>
        <a:accent2>
          <a:srgbClr val="E6444F"/>
        </a:accent2>
        <a:accent3>
          <a:srgbClr val="E0E4EE"/>
        </a:accent3>
        <a:accent4>
          <a:srgbClr val="000000"/>
        </a:accent4>
        <a:accent5>
          <a:srgbClr val="B6C0D2"/>
        </a:accent5>
        <a:accent6>
          <a:srgbClr val="D03D47"/>
        </a:accent6>
        <a:hlink>
          <a:srgbClr val="92A5C5"/>
        </a:hlink>
        <a:folHlink>
          <a:srgbClr val="F1998F"/>
        </a:folHlink>
      </a:clrScheme>
      <a:clrMap bg1="lt1" tx1="dk1" bg2="lt2" tx2="dk2" accent1="accent1" accent2="accent2" accent3="accent3" accent4="accent4" accent5="accent5" accent6="accent6" hlink="hlink" folHlink="folHlink"/>
    </a:extraClrScheme>
    <a:extraClrScheme>
      <a:clrScheme name="ub-cd-neu-v2-4 4">
        <a:dk1>
          <a:srgbClr val="000000"/>
        </a:dk1>
        <a:lt1>
          <a:srgbClr val="C8D0E2"/>
        </a:lt1>
        <a:dk2>
          <a:srgbClr val="00457D"/>
        </a:dk2>
        <a:lt2>
          <a:srgbClr val="808080"/>
        </a:lt2>
        <a:accent1>
          <a:srgbClr val="5D7FAA"/>
        </a:accent1>
        <a:accent2>
          <a:srgbClr val="878783"/>
        </a:accent2>
        <a:accent3>
          <a:srgbClr val="E0E4EE"/>
        </a:accent3>
        <a:accent4>
          <a:srgbClr val="000000"/>
        </a:accent4>
        <a:accent5>
          <a:srgbClr val="B6C0D2"/>
        </a:accent5>
        <a:accent6>
          <a:srgbClr val="7A7A76"/>
        </a:accent6>
        <a:hlink>
          <a:srgbClr val="92A5C5"/>
        </a:hlink>
        <a:folHlink>
          <a:srgbClr val="B9BAB7"/>
        </a:folHlink>
      </a:clrScheme>
      <a:clrMap bg1="lt1" tx1="dk1" bg2="lt2" tx2="dk2" accent1="accent1" accent2="accent2" accent3="accent3" accent4="accent4" accent5="accent5" accent6="accent6" hlink="hlink" folHlink="folHlink"/>
    </a:extraClrScheme>
    <a:extraClrScheme>
      <a:clrScheme name="ub-cd-neu-v2-4 5">
        <a:dk1>
          <a:srgbClr val="000000"/>
        </a:dk1>
        <a:lt1>
          <a:srgbClr val="C8D0E2"/>
        </a:lt1>
        <a:dk2>
          <a:srgbClr val="00457D"/>
        </a:dk2>
        <a:lt2>
          <a:srgbClr val="808080"/>
        </a:lt2>
        <a:accent1>
          <a:srgbClr val="5D7FAA"/>
        </a:accent1>
        <a:accent2>
          <a:srgbClr val="00457D"/>
        </a:accent2>
        <a:accent3>
          <a:srgbClr val="E0E4EE"/>
        </a:accent3>
        <a:accent4>
          <a:srgbClr val="000000"/>
        </a:accent4>
        <a:accent5>
          <a:srgbClr val="B6C0D2"/>
        </a:accent5>
        <a:accent6>
          <a:srgbClr val="003E71"/>
        </a:accent6>
        <a:hlink>
          <a:srgbClr val="92A5C5"/>
        </a:hlink>
        <a:folHlink>
          <a:srgbClr val="C8D0E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16zu9_Vorlage_mit_Titelbild_deutsch</Template>
  <TotalTime>0</TotalTime>
  <Words>751</Words>
  <Application>Microsoft Office PowerPoint</Application>
  <PresentationFormat>Bildschirmpräsentation (16:9)</PresentationFormat>
  <Paragraphs>73</Paragraphs>
  <Slides>12</Slides>
  <Notes>11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Arial</vt:lpstr>
      <vt:lpstr>Calibri</vt:lpstr>
      <vt:lpstr>Gill Sans MT</vt:lpstr>
      <vt:lpstr>Times New Roman</vt:lpstr>
      <vt:lpstr>UB Scala</vt:lpstr>
      <vt:lpstr>UB Scala Sans</vt:lpstr>
      <vt:lpstr>Wingdings</vt:lpstr>
      <vt:lpstr>16zu9_Vorlage_mit_Titelbild_deutsch_hellblau</vt:lpstr>
      <vt:lpstr>WIAI INTERNATIONAL CENTER</vt:lpstr>
      <vt:lpstr>WIAI INTERNATIONAL CENTER</vt:lpstr>
      <vt:lpstr>Spending time abroad</vt:lpstr>
      <vt:lpstr>Motivation</vt:lpstr>
      <vt:lpstr>Going abroad as a student</vt:lpstr>
      <vt:lpstr>International Studies Bamberg</vt:lpstr>
      <vt:lpstr>TIP: WIAI Partner Universities - ES</vt:lpstr>
      <vt:lpstr>TIP: WIAI Partner Universities - GB</vt:lpstr>
      <vt:lpstr>TIP: WIAI Partner Universities - DK</vt:lpstr>
      <vt:lpstr>TIP: WIAI Partner Universities - F</vt:lpstr>
      <vt:lpstr>Language Courses at the Language Center</vt:lpstr>
      <vt:lpstr>Who can advise me?</vt:lpstr>
    </vt:vector>
  </TitlesOfParts>
  <Company>Uni-Bamberg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WIAI – Fakultät Wirtschaftsinformatik und Angewandte Informatik</dc:title>
  <dc:creator>Ann-Christin Wegner</dc:creator>
  <cp:lastModifiedBy>Kipphan, Tim</cp:lastModifiedBy>
  <cp:revision>258</cp:revision>
  <cp:lastPrinted>2016-04-15T09:27:56Z</cp:lastPrinted>
  <dcterms:created xsi:type="dcterms:W3CDTF">2021-08-03T09:38:30Z</dcterms:created>
  <dcterms:modified xsi:type="dcterms:W3CDTF">2025-04-10T13:11:03Z</dcterms:modified>
</cp:coreProperties>
</file>