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60" r:id="rId5"/>
    <p:sldId id="261" r:id="rId6"/>
    <p:sldId id="264" r:id="rId7"/>
    <p:sldId id="263" r:id="rId8"/>
  </p:sldIdLst>
  <p:sldSz cx="9144000" cy="6858000" type="screen4x3"/>
  <p:notesSz cx="6794500" cy="9931400"/>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5" autoAdjust="0"/>
    <p:restoredTop sz="95872" autoAdjust="0"/>
  </p:normalViewPr>
  <p:slideViewPr>
    <p:cSldViewPr>
      <p:cViewPr varScale="1">
        <p:scale>
          <a:sx n="121" d="100"/>
          <a:sy n="121" d="100"/>
        </p:scale>
        <p:origin x="936" y="114"/>
      </p:cViewPr>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C049373-A758-BAB2-F906-4F490DF309FA}"/>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2DCB40B3-076B-6E07-107E-833631A9FD54}"/>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E3F94321-57A1-3A40-9685-CC508F72E2C7}" type="datetimeFigureOut">
              <a:rPr lang="de-DE" smtClean="0"/>
              <a:t>01.10.2024</a:t>
            </a:fld>
            <a:endParaRPr lang="de-DE"/>
          </a:p>
        </p:txBody>
      </p:sp>
      <p:sp>
        <p:nvSpPr>
          <p:cNvPr id="4" name="Fußzeilenplatzhalter 3">
            <a:extLst>
              <a:ext uri="{FF2B5EF4-FFF2-40B4-BE49-F238E27FC236}">
                <a16:creationId xmlns:a16="http://schemas.microsoft.com/office/drawing/2014/main" id="{A125B547-57D4-CBFF-D654-BCF0B3678B45}"/>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56660C5-D4C7-5F36-E94A-042A31CC9D70}"/>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FF0F4926-134B-0943-A3BA-7A03853A84D1}" type="slidenum">
              <a:rPr lang="de-DE" smtClean="0"/>
              <a:t>‹Nr.›</a:t>
            </a:fld>
            <a:endParaRPr lang="de-DE"/>
          </a:p>
        </p:txBody>
      </p:sp>
    </p:spTree>
    <p:extLst>
      <p:ext uri="{BB962C8B-B14F-4D97-AF65-F5344CB8AC3E}">
        <p14:creationId xmlns:p14="http://schemas.microsoft.com/office/powerpoint/2010/main" val="449570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6453057-5531-4979-07EB-F85960E1F71E}"/>
              </a:ext>
            </a:extLst>
          </p:cNvPr>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smtClean="0">
                <a:cs typeface="Arial" charset="0"/>
              </a:defRPr>
            </a:lvl1pPr>
          </a:lstStyle>
          <a:p>
            <a:pPr>
              <a:defRPr/>
            </a:pPr>
            <a:endParaRPr lang="de-DE"/>
          </a:p>
        </p:txBody>
      </p:sp>
      <p:sp>
        <p:nvSpPr>
          <p:cNvPr id="3" name="Datumsplatzhalter 2">
            <a:extLst>
              <a:ext uri="{FF2B5EF4-FFF2-40B4-BE49-F238E27FC236}">
                <a16:creationId xmlns:a16="http://schemas.microsoft.com/office/drawing/2014/main" id="{6F359D06-93D1-435E-458E-886B8EE65180}"/>
              </a:ext>
            </a:extLst>
          </p:cNvPr>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smtClean="0">
                <a:cs typeface="Arial" charset="0"/>
              </a:defRPr>
            </a:lvl1pPr>
          </a:lstStyle>
          <a:p>
            <a:pPr>
              <a:defRPr/>
            </a:pPr>
            <a:fld id="{B7D20286-22E6-954E-8DB9-9693F297A361}" type="datetimeFigureOut">
              <a:rPr lang="de-DE"/>
              <a:pPr>
                <a:defRPr/>
              </a:pPr>
              <a:t>01.10.2024</a:t>
            </a:fld>
            <a:endParaRPr lang="de-DE"/>
          </a:p>
        </p:txBody>
      </p:sp>
      <p:sp>
        <p:nvSpPr>
          <p:cNvPr id="4" name="Folienbildplatzhalter 3">
            <a:extLst>
              <a:ext uri="{FF2B5EF4-FFF2-40B4-BE49-F238E27FC236}">
                <a16:creationId xmlns:a16="http://schemas.microsoft.com/office/drawing/2014/main" id="{27E033AE-3AF1-1590-0C32-42279E1EAFEF}"/>
              </a:ext>
            </a:extLst>
          </p:cNvPr>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A987543B-3E9F-3600-7B33-885381197E02}"/>
              </a:ext>
            </a:extLst>
          </p:cNvPr>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8EFE3BA9-14AB-D193-50B5-323B8829E97E}"/>
              </a:ext>
            </a:extLst>
          </p:cNvPr>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smtClean="0">
                <a:cs typeface="Arial" charset="0"/>
              </a:defRPr>
            </a:lvl1pPr>
          </a:lstStyle>
          <a:p>
            <a:pPr>
              <a:defRPr/>
            </a:pPr>
            <a:endParaRPr lang="de-DE"/>
          </a:p>
        </p:txBody>
      </p:sp>
      <p:sp>
        <p:nvSpPr>
          <p:cNvPr id="7" name="Foliennummernplatzhalter 6">
            <a:extLst>
              <a:ext uri="{FF2B5EF4-FFF2-40B4-BE49-F238E27FC236}">
                <a16:creationId xmlns:a16="http://schemas.microsoft.com/office/drawing/2014/main" id="{3BF337A6-8FAA-EC4D-924A-41169A9CB6D6}"/>
              </a:ext>
            </a:extLst>
          </p:cNvPr>
          <p:cNvSpPr>
            <a:spLocks noGrp="1"/>
          </p:cNvSpPr>
          <p:nvPr>
            <p:ph type="sldNum" sz="quarter" idx="5"/>
          </p:nvPr>
        </p:nvSpPr>
        <p:spPr>
          <a:xfrm>
            <a:off x="3848645" y="9433106"/>
            <a:ext cx="2944283" cy="49657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8FFD2F-6304-104B-B37E-9A74A30C05A1}"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a:extLst>
              <a:ext uri="{FF2B5EF4-FFF2-40B4-BE49-F238E27FC236}">
                <a16:creationId xmlns:a16="http://schemas.microsoft.com/office/drawing/2014/main" id="{573A7458-D2EF-413B-269F-D5A945A6AD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izenplatzhalter 2">
            <a:extLst>
              <a:ext uri="{FF2B5EF4-FFF2-40B4-BE49-F238E27FC236}">
                <a16:creationId xmlns:a16="http://schemas.microsoft.com/office/drawing/2014/main" id="{97FF1268-126C-754D-463C-D8B0F5BD64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DE" altLang="de-DE" sz="1600" dirty="0">
                <a:solidFill>
                  <a:srgbClr val="000000"/>
                </a:solidFill>
                <a:latin typeface="UB Scala Sans" pitchFamily="2" charset="0"/>
              </a:rPr>
              <a:t>Bild: Mehr wagen. Mit Unterstützung studieren. </a:t>
            </a:r>
            <a:r>
              <a:rPr lang="de-DE" altLang="de-DE" sz="1600" dirty="0" err="1">
                <a:solidFill>
                  <a:srgbClr val="000000"/>
                </a:solidFill>
                <a:latin typeface="UB Scala Sans" pitchFamily="2" charset="0"/>
              </a:rPr>
              <a:t>www.uni-bamberg.de</a:t>
            </a:r>
            <a:r>
              <a:rPr lang="de-DE" altLang="de-DE" sz="1600" dirty="0">
                <a:solidFill>
                  <a:srgbClr val="000000"/>
                </a:solidFill>
                <a:latin typeface="UB Scala Sans" pitchFamily="2" charset="0"/>
              </a:rPr>
              <a:t>/</a:t>
            </a:r>
            <a:r>
              <a:rPr lang="de-DE" altLang="de-DE" sz="1600" dirty="0" err="1">
                <a:solidFill>
                  <a:srgbClr val="000000"/>
                </a:solidFill>
                <a:latin typeface="UB Scala Sans" pitchFamily="2" charset="0"/>
              </a:rPr>
              <a:t>bafs</a:t>
            </a:r>
            <a:endParaRPr lang="de-DE" altLang="de-DE" sz="1600" dirty="0">
              <a:solidFill>
                <a:srgbClr val="000000"/>
              </a:solidFill>
              <a:latin typeface="UB Scala Sans" pitchFamily="2" charset="0"/>
            </a:endParaRPr>
          </a:p>
          <a:p>
            <a:pPr>
              <a:spcBef>
                <a:spcPct val="0"/>
              </a:spcBef>
            </a:pPr>
            <a:r>
              <a:rPr lang="de-DE" altLang="de-DE" sz="1600" dirty="0">
                <a:solidFill>
                  <a:srgbClr val="000000"/>
                </a:solidFill>
                <a:latin typeface="UB Scala Sans" pitchFamily="2" charset="0"/>
              </a:rPr>
              <a:t> </a:t>
            </a:r>
          </a:p>
          <a:p>
            <a:pPr>
              <a:spcBef>
                <a:spcPct val="0"/>
              </a:spcBef>
            </a:pPr>
            <a:r>
              <a:rPr lang="de-DE" altLang="de-DE" b="1" dirty="0">
                <a:solidFill>
                  <a:srgbClr val="000000"/>
                </a:solidFill>
                <a:latin typeface="UB Scala Sans" pitchFamily="2" charset="0"/>
              </a:rPr>
              <a:t>Anpassen der Fußzeile:</a:t>
            </a:r>
            <a:r>
              <a:rPr lang="de-DE" altLang="de-DE" dirty="0">
                <a:solidFill>
                  <a:srgbClr val="000000"/>
                </a:solidFill>
                <a:latin typeface="UB Scala Sans" pitchFamily="2" charset="0"/>
              </a:rPr>
              <a:t> Die PowerPoint-Vorlagen weisen alle eine Fußzeile auf, die sich natürlich individuell anpassen lässt. Um z.B. den Titel des Vortrages und den Namen des Referenten einzutragen muss dazu der Hauptfolienmaster geändert werden. In PowerPoint 2007/2010 muss man dazu unter dem Menü-Punkt "Ansicht" den Button "Folienmaster" anklicken. Am linken Bildschirmrand wird dann die Liste der Masterfolien angezeigt. Der oberste ist der Hauptmaster in dem sich die Textfelder der Fußzeile problemlos ändern lassen.</a:t>
            </a:r>
          </a:p>
          <a:p>
            <a:pPr>
              <a:spcBef>
                <a:spcPct val="0"/>
              </a:spcBef>
            </a:pPr>
            <a:endParaRPr lang="de-DE" altLang="de-DE" dirty="0"/>
          </a:p>
        </p:txBody>
      </p:sp>
      <p:sp>
        <p:nvSpPr>
          <p:cNvPr id="4100" name="Foliennummernplatzhalter 3">
            <a:extLst>
              <a:ext uri="{FF2B5EF4-FFF2-40B4-BE49-F238E27FC236}">
                <a16:creationId xmlns:a16="http://schemas.microsoft.com/office/drawing/2014/main" id="{DAA28421-B4DB-71F4-D2C2-B97F8B4A86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DD59B3D2-1B86-1343-BE65-100F805D353B}" type="slidenum">
              <a:rPr lang="de-DE" altLang="de-DE" sz="1200"/>
              <a:pPr eaLnBrk="1" hangingPunct="1"/>
              <a:t>1</a:t>
            </a:fld>
            <a:endParaRPr lang="de-DE" altLang="de-D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Clipart</a:t>
            </a:r>
            <a:r>
              <a:rPr lang="de-DE" dirty="0"/>
              <a:t>: Zielgruppe. Bild von drei Personen mit einer Lupe. </a:t>
            </a:r>
          </a:p>
        </p:txBody>
      </p:sp>
      <p:sp>
        <p:nvSpPr>
          <p:cNvPr id="4" name="Foliennummernplatzhalter 3"/>
          <p:cNvSpPr>
            <a:spLocks noGrp="1"/>
          </p:cNvSpPr>
          <p:nvPr>
            <p:ph type="sldNum" sz="quarter" idx="5"/>
          </p:nvPr>
        </p:nvSpPr>
        <p:spPr/>
        <p:txBody>
          <a:bodyPr/>
          <a:lstStyle/>
          <a:p>
            <a:fld id="{1C8FFD2F-6304-104B-B37E-9A74A30C05A1}" type="slidenum">
              <a:rPr lang="de-DE" altLang="de-DE" smtClean="0"/>
              <a:pPr/>
              <a:t>2</a:t>
            </a:fld>
            <a:endParaRPr lang="de-DE" altLang="de-DE"/>
          </a:p>
        </p:txBody>
      </p:sp>
    </p:spTree>
    <p:extLst>
      <p:ext uri="{BB962C8B-B14F-4D97-AF65-F5344CB8AC3E}">
        <p14:creationId xmlns:p14="http://schemas.microsoft.com/office/powerpoint/2010/main" val="80843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Clipart</a:t>
            </a:r>
            <a:r>
              <a:rPr lang="de-DE" dirty="0"/>
              <a:t>: Zeichnung der Umrisse von drei Personen, eine davon sitzt im Rollstuhl.</a:t>
            </a:r>
          </a:p>
        </p:txBody>
      </p:sp>
      <p:sp>
        <p:nvSpPr>
          <p:cNvPr id="4" name="Foliennummernplatzhalter 3"/>
          <p:cNvSpPr>
            <a:spLocks noGrp="1"/>
          </p:cNvSpPr>
          <p:nvPr>
            <p:ph type="sldNum" sz="quarter" idx="5"/>
          </p:nvPr>
        </p:nvSpPr>
        <p:spPr/>
        <p:txBody>
          <a:bodyPr/>
          <a:lstStyle/>
          <a:p>
            <a:fld id="{1C8FFD2F-6304-104B-B37E-9A74A30C05A1}" type="slidenum">
              <a:rPr lang="de-DE" altLang="de-DE" smtClean="0"/>
              <a:pPr/>
              <a:t>3</a:t>
            </a:fld>
            <a:endParaRPr lang="de-DE" altLang="de-DE"/>
          </a:p>
        </p:txBody>
      </p:sp>
    </p:spTree>
    <p:extLst>
      <p:ext uri="{BB962C8B-B14F-4D97-AF65-F5344CB8AC3E}">
        <p14:creationId xmlns:p14="http://schemas.microsoft.com/office/powerpoint/2010/main" val="2857630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BIld1 : Portrait des Kontaktpartners Jörg </a:t>
            </a:r>
            <a:r>
              <a:rPr lang="de-DE" dirty="0" err="1"/>
              <a:t>Wolstein</a:t>
            </a:r>
            <a:endParaRPr lang="de-DE" dirty="0"/>
          </a:p>
          <a:p>
            <a:r>
              <a:rPr lang="de-DE" dirty="0"/>
              <a:t>Bild2: Portrait der Kontaktpartnerin Sabina </a:t>
            </a:r>
            <a:r>
              <a:rPr lang="de-DE" dirty="0" err="1"/>
              <a:t>Haselbeck</a:t>
            </a:r>
            <a:endParaRPr lang="de-DE" dirty="0"/>
          </a:p>
        </p:txBody>
      </p:sp>
      <p:sp>
        <p:nvSpPr>
          <p:cNvPr id="4" name="Foliennummernplatzhalter 3"/>
          <p:cNvSpPr>
            <a:spLocks noGrp="1"/>
          </p:cNvSpPr>
          <p:nvPr>
            <p:ph type="sldNum" sz="quarter" idx="5"/>
          </p:nvPr>
        </p:nvSpPr>
        <p:spPr/>
        <p:txBody>
          <a:bodyPr/>
          <a:lstStyle/>
          <a:p>
            <a:fld id="{1C8FFD2F-6304-104B-B37E-9A74A30C05A1}" type="slidenum">
              <a:rPr lang="de-DE" altLang="de-DE" smtClean="0"/>
              <a:pPr/>
              <a:t>4</a:t>
            </a:fld>
            <a:endParaRPr lang="de-DE" altLang="de-DE"/>
          </a:p>
        </p:txBody>
      </p:sp>
    </p:spTree>
    <p:extLst>
      <p:ext uri="{BB962C8B-B14F-4D97-AF65-F5344CB8AC3E}">
        <p14:creationId xmlns:p14="http://schemas.microsoft.com/office/powerpoint/2010/main" val="222247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C8FFD2F-6304-104B-B37E-9A74A30C05A1}" type="slidenum">
              <a:rPr lang="de-DE" altLang="de-DE" smtClean="0"/>
              <a:pPr/>
              <a:t>6</a:t>
            </a:fld>
            <a:endParaRPr lang="de-DE" altLang="de-DE"/>
          </a:p>
        </p:txBody>
      </p:sp>
    </p:spTree>
    <p:extLst>
      <p:ext uri="{BB962C8B-B14F-4D97-AF65-F5344CB8AC3E}">
        <p14:creationId xmlns:p14="http://schemas.microsoft.com/office/powerpoint/2010/main" val="3661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Master-Untertitelformat bearbeiten</a:t>
            </a:r>
          </a:p>
        </p:txBody>
      </p:sp>
      <p:sp>
        <p:nvSpPr>
          <p:cNvPr id="4" name="Titel 3"/>
          <p:cNvSpPr>
            <a:spLocks noGrp="1"/>
          </p:cNvSpPr>
          <p:nvPr>
            <p:ph type="title"/>
          </p:nvPr>
        </p:nvSpPr>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1246382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838200" y="1143000"/>
            <a:ext cx="7467600" cy="1143000"/>
          </a:xfrm>
        </p:spPr>
        <p:txBody>
          <a:bodyPr/>
          <a:lstStyle/>
          <a:p>
            <a:r>
              <a:rPr lang="de-DE"/>
              <a:t>Mastertitelformat bearbeiten</a:t>
            </a:r>
            <a:endParaRPr lang="de-DE" dirty="0"/>
          </a:p>
        </p:txBody>
      </p:sp>
      <p:sp>
        <p:nvSpPr>
          <p:cNvPr id="5" name="Inhaltsplatzhalter 2"/>
          <p:cNvSpPr>
            <a:spLocks noGrp="1"/>
          </p:cNvSpPr>
          <p:nvPr>
            <p:ph idx="1"/>
          </p:nvPr>
        </p:nvSpPr>
        <p:spPr>
          <a:xfrm>
            <a:off x="838200" y="2590800"/>
            <a:ext cx="7467600" cy="35528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49366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6" name="Inhaltsplatzhalter 2"/>
          <p:cNvSpPr>
            <a:spLocks noGrp="1"/>
          </p:cNvSpPr>
          <p:nvPr>
            <p:ph sz="half" idx="1"/>
          </p:nvPr>
        </p:nvSpPr>
        <p:spPr>
          <a:xfrm>
            <a:off x="838200" y="2395550"/>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3"/>
          <p:cNvSpPr>
            <a:spLocks noGrp="1"/>
          </p:cNvSpPr>
          <p:nvPr>
            <p:ph sz="half" idx="2"/>
          </p:nvPr>
        </p:nvSpPr>
        <p:spPr>
          <a:xfrm>
            <a:off x="4648200" y="2395550"/>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48753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457200" y="1131894"/>
            <a:ext cx="8229600" cy="1143000"/>
          </a:xfrm>
        </p:spPr>
        <p:txBody>
          <a:bodyPr/>
          <a:lstStyle>
            <a:lvl1pPr>
              <a:defRPr/>
            </a:lvl1pPr>
          </a:lstStyle>
          <a:p>
            <a:r>
              <a:rPr lang="de-DE"/>
              <a:t>Mastertitelformat bearbeiten</a:t>
            </a:r>
            <a:endParaRPr lang="de-DE" dirty="0"/>
          </a:p>
        </p:txBody>
      </p:sp>
      <p:sp>
        <p:nvSpPr>
          <p:cNvPr id="8" name="Textplatzhalter 2"/>
          <p:cNvSpPr>
            <a:spLocks noGrp="1"/>
          </p:cNvSpPr>
          <p:nvPr>
            <p:ph type="body" idx="1"/>
          </p:nvPr>
        </p:nvSpPr>
        <p:spPr>
          <a:xfrm>
            <a:off x="457200" y="2392369"/>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3"/>
          <p:cNvSpPr>
            <a:spLocks noGrp="1"/>
          </p:cNvSpPr>
          <p:nvPr>
            <p:ph sz="half" idx="2"/>
          </p:nvPr>
        </p:nvSpPr>
        <p:spPr>
          <a:xfrm>
            <a:off x="457200" y="3032131"/>
            <a:ext cx="4040188"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4"/>
          <p:cNvSpPr>
            <a:spLocks noGrp="1"/>
          </p:cNvSpPr>
          <p:nvPr>
            <p:ph type="body" sz="quarter" idx="3"/>
          </p:nvPr>
        </p:nvSpPr>
        <p:spPr>
          <a:xfrm>
            <a:off x="4645025" y="2392369"/>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Inhaltsplatzhalter 5"/>
          <p:cNvSpPr>
            <a:spLocks noGrp="1"/>
          </p:cNvSpPr>
          <p:nvPr>
            <p:ph sz="quarter" idx="4"/>
          </p:nvPr>
        </p:nvSpPr>
        <p:spPr>
          <a:xfrm>
            <a:off x="4645025" y="3032131"/>
            <a:ext cx="4041775"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4924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66798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40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0" y="1004911"/>
            <a:ext cx="3008313" cy="1162050"/>
          </a:xfrm>
        </p:spPr>
        <p:txBody>
          <a:bodyPr anchor="b"/>
          <a:lstStyle>
            <a:lvl1pPr algn="l">
              <a:defRPr sz="2000" b="1"/>
            </a:lvl1pPr>
          </a:lstStyle>
          <a:p>
            <a:r>
              <a:rPr lang="de-DE"/>
              <a:t>Mastertitelformat bearbeiten</a:t>
            </a:r>
            <a:endParaRPr lang="de-DE" dirty="0"/>
          </a:p>
        </p:txBody>
      </p:sp>
      <p:sp>
        <p:nvSpPr>
          <p:cNvPr id="6" name="Inhaltsplatzhalter 2"/>
          <p:cNvSpPr>
            <a:spLocks noGrp="1"/>
          </p:cNvSpPr>
          <p:nvPr>
            <p:ph idx="1"/>
          </p:nvPr>
        </p:nvSpPr>
        <p:spPr>
          <a:xfrm>
            <a:off x="3575050" y="1000108"/>
            <a:ext cx="5111750" cy="5286412"/>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3"/>
          <p:cNvSpPr>
            <a:spLocks noGrp="1"/>
          </p:cNvSpPr>
          <p:nvPr>
            <p:ph type="body" sz="half" idx="2"/>
          </p:nvPr>
        </p:nvSpPr>
        <p:spPr>
          <a:xfrm>
            <a:off x="457200" y="2166961"/>
            <a:ext cx="3008313" cy="41195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414911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5" name="Inhaltsplatzhalter 4"/>
          <p:cNvSpPr>
            <a:spLocks noGrp="1"/>
          </p:cNvSpPr>
          <p:nvPr>
            <p:ph idx="1"/>
          </p:nvPr>
        </p:nvSpPr>
        <p:spPr>
          <a:xfrm>
            <a:off x="838200" y="2590800"/>
            <a:ext cx="7467600" cy="3552825"/>
          </a:xfrm>
        </p:spPr>
        <p:txBody>
          <a:bodyPr/>
          <a:lstStyle/>
          <a:p>
            <a:pPr lvl="0"/>
            <a:r>
              <a:rPr lang="de-DE"/>
              <a:t>Mastertextformat bearbeiten</a:t>
            </a:r>
          </a:p>
        </p:txBody>
      </p:sp>
    </p:spTree>
    <p:extLst>
      <p:ext uri="{BB962C8B-B14F-4D97-AF65-F5344CB8AC3E}">
        <p14:creationId xmlns:p14="http://schemas.microsoft.com/office/powerpoint/2010/main" val="247227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endParaRPr lang="de-DE" dirty="0"/>
          </a:p>
        </p:txBody>
      </p:sp>
      <p:sp>
        <p:nvSpPr>
          <p:cNvPr id="6" name="Bildplatzhalter 2"/>
          <p:cNvSpPr>
            <a:spLocks noGrp="1"/>
          </p:cNvSpPr>
          <p:nvPr>
            <p:ph type="pic" idx="1"/>
          </p:nvPr>
        </p:nvSpPr>
        <p:spPr>
          <a:xfrm>
            <a:off x="1792288" y="1142983"/>
            <a:ext cx="5486400" cy="3584591"/>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7"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365019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6" descr="ub-cd-ppt-back02-5_grau.gif">
            <a:extLst>
              <a:ext uri="{FF2B5EF4-FFF2-40B4-BE49-F238E27FC236}">
                <a16:creationId xmlns:a16="http://schemas.microsoft.com/office/drawing/2014/main" id="{E86A2A26-988B-1927-A3B9-F64054AA0BF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rafik 7" descr="ub-cd-ppt-back02-5.gif">
            <a:extLst>
              <a:ext uri="{FF2B5EF4-FFF2-40B4-BE49-F238E27FC236}">
                <a16:creationId xmlns:a16="http://schemas.microsoft.com/office/drawing/2014/main" id="{3EA51422-A12B-FC40-C439-DF8DE48562A1}"/>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6157A25F-AEEC-FB31-C5BF-5749D702620D}"/>
              </a:ext>
            </a:extLst>
          </p:cNvPr>
          <p:cNvSpPr>
            <a:spLocks noGrp="1" noChangeArrowheads="1"/>
          </p:cNvSpPr>
          <p:nvPr>
            <p:ph type="title"/>
          </p:nvPr>
        </p:nvSpPr>
        <p:spPr bwMode="auto">
          <a:xfrm>
            <a:off x="838200" y="114300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a:t>Klicken Sie, um das Titelformat</a:t>
            </a:r>
            <a:br>
              <a:rPr lang="de-DE" altLang="de-DE" dirty="0"/>
            </a:br>
            <a:r>
              <a:rPr lang="de-DE" altLang="de-DE" dirty="0"/>
              <a:t>zu bearbeiten</a:t>
            </a:r>
          </a:p>
        </p:txBody>
      </p:sp>
      <p:sp>
        <p:nvSpPr>
          <p:cNvPr id="1029" name="Rectangle 3">
            <a:extLst>
              <a:ext uri="{FF2B5EF4-FFF2-40B4-BE49-F238E27FC236}">
                <a16:creationId xmlns:a16="http://schemas.microsoft.com/office/drawing/2014/main" id="{CCF82A16-26AE-753D-A538-C363017221DA}"/>
              </a:ext>
            </a:extLst>
          </p:cNvPr>
          <p:cNvSpPr>
            <a:spLocks noGrp="1" noChangeArrowheads="1"/>
          </p:cNvSpPr>
          <p:nvPr>
            <p:ph type="body" idx="1"/>
          </p:nvPr>
        </p:nvSpPr>
        <p:spPr bwMode="auto">
          <a:xfrm>
            <a:off x="838200" y="2590800"/>
            <a:ext cx="746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Klicken Sie, um die Formate des Vorlagentextes zu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30" name="Rectangle 23">
            <a:extLst>
              <a:ext uri="{FF2B5EF4-FFF2-40B4-BE49-F238E27FC236}">
                <a16:creationId xmlns:a16="http://schemas.microsoft.com/office/drawing/2014/main" id="{15668E3B-C411-EAA5-312D-50F549A18336}"/>
              </a:ext>
            </a:extLst>
          </p:cNvPr>
          <p:cNvSpPr>
            <a:spLocks noChangeArrowheads="1"/>
          </p:cNvSpPr>
          <p:nvPr/>
        </p:nvSpPr>
        <p:spPr bwMode="auto">
          <a:xfrm>
            <a:off x="7924800" y="6557963"/>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a:solidFill>
                  <a:srgbClr val="00407A"/>
                </a:solidFill>
                <a:latin typeface="Arial" panose="020B0604020202020204" pitchFamily="34" charset="0"/>
              </a:rPr>
              <a:t>S. </a:t>
            </a:r>
            <a:fld id="{E971C909-D339-4E42-8C95-23B31EDE03E2}" type="slidenum">
              <a:rPr lang="de-DE" altLang="de-DE" sz="900">
                <a:solidFill>
                  <a:srgbClr val="00407A"/>
                </a:solidFill>
                <a:latin typeface="Arial" panose="020B0604020202020204" pitchFamily="34" charset="0"/>
              </a:rPr>
              <a:pPr algn="r" eaLnBrk="1" hangingPunct="1"/>
              <a:t>‹Nr.›</a:t>
            </a:fld>
            <a:endParaRPr lang="de-DE" altLang="de-DE" sz="900">
              <a:solidFill>
                <a:srgbClr val="00407A"/>
              </a:solidFill>
              <a:latin typeface="Arial" panose="020B0604020202020204" pitchFamily="34" charset="0"/>
            </a:endParaRPr>
          </a:p>
        </p:txBody>
      </p:sp>
      <p:sp>
        <p:nvSpPr>
          <p:cNvPr id="1031" name="Rectangle 23">
            <a:extLst>
              <a:ext uri="{FF2B5EF4-FFF2-40B4-BE49-F238E27FC236}">
                <a16:creationId xmlns:a16="http://schemas.microsoft.com/office/drawing/2014/main" id="{FA2C55CC-7911-B077-94C6-04803F5F8A52}"/>
              </a:ext>
            </a:extLst>
          </p:cNvPr>
          <p:cNvSpPr>
            <a:spLocks noChangeArrowheads="1"/>
          </p:cNvSpPr>
          <p:nvPr/>
        </p:nvSpPr>
        <p:spPr bwMode="auto">
          <a:xfrm>
            <a:off x="152400" y="6557963"/>
            <a:ext cx="7543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de-DE" altLang="de-DE" sz="900" dirty="0">
                <a:solidFill>
                  <a:srgbClr val="00407A"/>
                </a:solidFill>
                <a:latin typeface="Arial" panose="020B0604020202020204" pitchFamily="34" charset="0"/>
              </a:rPr>
              <a:t>Vorstellung der Kontaktstelle Studium und Behinderung </a:t>
            </a:r>
            <a:r>
              <a:rPr lang="de-DE" altLang="de-DE" sz="900" dirty="0" smtClean="0">
                <a:solidFill>
                  <a:srgbClr val="00407A"/>
                </a:solidFill>
                <a:latin typeface="Arial" panose="020B0604020202020204" pitchFamily="34" charset="0"/>
              </a:rPr>
              <a:t>| Familienbüro</a:t>
            </a:r>
            <a:endParaRPr lang="de-DE" altLang="de-DE" sz="900" dirty="0">
              <a:solidFill>
                <a:srgbClr val="00407A"/>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2.sv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notesSlide" Target="../notesSlides/notesSlide4.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xml"/><Relationship Id="rId7" Type="http://schemas.openxmlformats.org/officeDocument/2006/relationships/image" Target="../media/image16.svg"/><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2.png"/><Relationship Id="rId4" Type="http://schemas.openxmlformats.org/officeDocument/2006/relationships/hyperlink" Target="https://www.uni-bamberg.de/bafbs/" TargetMode="Externa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6.xml"/><Relationship Id="rId7" Type="http://schemas.openxmlformats.org/officeDocument/2006/relationships/image" Target="../media/image1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5.png"/><Relationship Id="rId11"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notesSlide" Target="../notesSlides/notesSlide5.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Grafik 4" descr="ub-cd-ppt-back02-1-2.gif">
            <a:extLst>
              <a:ext uri="{FF2B5EF4-FFF2-40B4-BE49-F238E27FC236}">
                <a16:creationId xmlns:a16="http://schemas.microsoft.com/office/drawing/2014/main" id="{0199CDBA-9C34-7067-9AEB-6A909AE0A5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hidden">
          <a:xfrm>
            <a:off x="36512" y="3571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a:extLst>
              <a:ext uri="{FF2B5EF4-FFF2-40B4-BE49-F238E27FC236}">
                <a16:creationId xmlns:a16="http://schemas.microsoft.com/office/drawing/2014/main" id="{F6E40719-E6F4-50DA-4C9A-56F6DA5FB49B}"/>
              </a:ext>
            </a:extLst>
          </p:cNvPr>
          <p:cNvSpPr>
            <a:spLocks noGrp="1" noChangeArrowheads="1"/>
          </p:cNvSpPr>
          <p:nvPr>
            <p:ph type="ctrTitle"/>
          </p:nvPr>
        </p:nvSpPr>
        <p:spPr>
          <a:xfrm>
            <a:off x="0" y="2560641"/>
            <a:ext cx="6732240" cy="1143000"/>
          </a:xfrm>
        </p:spPr>
        <p:txBody>
          <a:bodyPr/>
          <a:lstStyle/>
          <a:p>
            <a:pPr algn="ctr"/>
            <a:r>
              <a:rPr lang="de-DE" sz="4000" b="1" dirty="0">
                <a:effectLst/>
                <a:latin typeface="Arial" panose="020B0604020202020204" pitchFamily="34" charset="0"/>
                <a:ea typeface="Calibri" panose="020F0502020204030204" pitchFamily="34" charset="0"/>
                <a:cs typeface="Times New Roman" panose="02020603050405020304" pitchFamily="18" charset="0"/>
              </a:rPr>
              <a:t>Herzlich willkommen an der Universität Bamberg!</a:t>
            </a:r>
            <a:r>
              <a:rPr lang="de-DE" sz="3200" dirty="0">
                <a:effectLst/>
                <a:latin typeface="Calibri" panose="020F0502020204030204" pitchFamily="34" charset="0"/>
                <a:ea typeface="Calibri" panose="020F0502020204030204" pitchFamily="34" charset="0"/>
                <a:cs typeface="Times New Roman" panose="02020603050405020304" pitchFamily="18" charset="0"/>
              </a:rPr>
              <a:t/>
            </a:r>
            <a:br>
              <a:rPr lang="de-DE" sz="3200" dirty="0">
                <a:effectLst/>
                <a:latin typeface="Calibri" panose="020F0502020204030204" pitchFamily="34" charset="0"/>
                <a:ea typeface="Calibri" panose="020F0502020204030204" pitchFamily="34" charset="0"/>
                <a:cs typeface="Times New Roman" panose="02020603050405020304" pitchFamily="18" charset="0"/>
              </a:rPr>
            </a:br>
            <a:endParaRPr lang="de-DE" altLang="de-DE" sz="4400" dirty="0">
              <a:latin typeface="Arial" panose="020B0604020202020204" pitchFamily="34" charset="0"/>
              <a:cs typeface="Arial" panose="020B0604020202020204" pitchFamily="34" charset="0"/>
            </a:endParaRPr>
          </a:p>
        </p:txBody>
      </p:sp>
      <p:sp>
        <p:nvSpPr>
          <p:cNvPr id="2053" name="Rectangle 3">
            <a:extLst>
              <a:ext uri="{FF2B5EF4-FFF2-40B4-BE49-F238E27FC236}">
                <a16:creationId xmlns:a16="http://schemas.microsoft.com/office/drawing/2014/main" id="{936EC525-3873-8271-971E-D533D060A6AE}"/>
              </a:ext>
            </a:extLst>
          </p:cNvPr>
          <p:cNvSpPr>
            <a:spLocks noGrp="1" noChangeArrowheads="1"/>
          </p:cNvSpPr>
          <p:nvPr>
            <p:ph type="subTitle" idx="1"/>
          </p:nvPr>
        </p:nvSpPr>
        <p:spPr>
          <a:xfrm>
            <a:off x="242556" y="3703641"/>
            <a:ext cx="8082824" cy="2120362"/>
          </a:xfrm>
        </p:spPr>
        <p:txBody>
          <a:bodyPr anchor="ctr"/>
          <a:lstStyle/>
          <a:p>
            <a:pPr algn="l">
              <a:spcBef>
                <a:spcPts val="0"/>
              </a:spcBef>
              <a:spcAft>
                <a:spcPts val="0"/>
              </a:spcAft>
            </a:pPr>
            <a:r>
              <a:rPr lang="de-DE" sz="2400" b="1" dirty="0">
                <a:solidFill>
                  <a:schemeClr val="tx2"/>
                </a:solidFill>
                <a:effectLst/>
                <a:latin typeface="+mj-lt"/>
                <a:ea typeface="Calibri" panose="020F0502020204030204" pitchFamily="34" charset="0"/>
                <a:cs typeface="Times New Roman" panose="02020603050405020304" pitchFamily="18" charset="0"/>
              </a:rPr>
              <a:t>Wir sind die: Kontaktstelle Studium und Behinderung</a:t>
            </a:r>
            <a:endParaRPr lang="de-DE" sz="2400" dirty="0">
              <a:solidFill>
                <a:schemeClr val="tx2"/>
              </a:solidFill>
              <a:effectLst/>
              <a:latin typeface="+mj-lt"/>
              <a:ea typeface="Calibri" panose="020F0502020204030204" pitchFamily="34" charset="0"/>
              <a:cs typeface="Times New Roman" panose="02020603050405020304" pitchFamily="18" charset="0"/>
            </a:endParaRPr>
          </a:p>
          <a:p>
            <a:pPr algn="l">
              <a:spcBef>
                <a:spcPts val="0"/>
              </a:spcBef>
              <a:spcAft>
                <a:spcPts val="0"/>
              </a:spcAft>
            </a:pPr>
            <a:endParaRPr lang="de-DE" sz="2400" dirty="0" smtClean="0">
              <a:solidFill>
                <a:schemeClr val="tx2"/>
              </a:solidFill>
              <a:effectLst/>
              <a:latin typeface="+mj-lt"/>
              <a:ea typeface="Calibri" panose="020F0502020204030204" pitchFamily="34" charset="0"/>
              <a:cs typeface="Times New Roman" panose="02020603050405020304" pitchFamily="18" charset="0"/>
            </a:endParaRPr>
          </a:p>
          <a:p>
            <a:pPr algn="l">
              <a:spcBef>
                <a:spcPts val="0"/>
              </a:spcBef>
              <a:spcAft>
                <a:spcPts val="0"/>
              </a:spcAft>
            </a:pPr>
            <a:r>
              <a:rPr lang="de-DE" sz="2400" dirty="0" smtClean="0">
                <a:solidFill>
                  <a:schemeClr val="tx2"/>
                </a:solidFill>
                <a:effectLst/>
                <a:latin typeface="+mj-lt"/>
                <a:ea typeface="Calibri" panose="020F0502020204030204" pitchFamily="34" charset="0"/>
                <a:cs typeface="Times New Roman" panose="02020603050405020304" pitchFamily="18" charset="0"/>
              </a:rPr>
              <a:t>Studieren </a:t>
            </a:r>
            <a:r>
              <a:rPr lang="de-DE" sz="2400" dirty="0">
                <a:solidFill>
                  <a:schemeClr val="tx2"/>
                </a:solidFill>
                <a:effectLst/>
                <a:latin typeface="+mj-lt"/>
                <a:ea typeface="Calibri" panose="020F0502020204030204" pitchFamily="34" charset="0"/>
                <a:cs typeface="Times New Roman" panose="02020603050405020304" pitchFamily="18" charset="0"/>
              </a:rPr>
              <a:t>an der </a:t>
            </a:r>
            <a:r>
              <a:rPr lang="de-DE" sz="2400" dirty="0" smtClean="0">
                <a:solidFill>
                  <a:schemeClr val="tx2"/>
                </a:solidFill>
                <a:effectLst/>
                <a:latin typeface="+mj-lt"/>
                <a:ea typeface="Calibri" panose="020F0502020204030204" pitchFamily="34" charset="0"/>
                <a:cs typeface="Times New Roman" panose="02020603050405020304" pitchFamily="18" charset="0"/>
              </a:rPr>
              <a:t>Uni </a:t>
            </a:r>
            <a:r>
              <a:rPr lang="de-DE" sz="2400" dirty="0">
                <a:solidFill>
                  <a:schemeClr val="tx2"/>
                </a:solidFill>
                <a:effectLst/>
                <a:latin typeface="+mj-lt"/>
                <a:ea typeface="Calibri" panose="020F0502020204030204" pitchFamily="34" charset="0"/>
                <a:cs typeface="Times New Roman" panose="02020603050405020304" pitchFamily="18" charset="0"/>
              </a:rPr>
              <a:t>Bamberg mit Behinderung </a:t>
            </a:r>
            <a:endParaRPr lang="de-DE" sz="2400" dirty="0" smtClean="0">
              <a:solidFill>
                <a:schemeClr val="tx2"/>
              </a:solidFill>
              <a:effectLst/>
              <a:latin typeface="+mj-lt"/>
              <a:ea typeface="Calibri" panose="020F0502020204030204" pitchFamily="34" charset="0"/>
              <a:cs typeface="Times New Roman" panose="02020603050405020304" pitchFamily="18" charset="0"/>
            </a:endParaRPr>
          </a:p>
          <a:p>
            <a:pPr algn="l">
              <a:spcBef>
                <a:spcPts val="0"/>
              </a:spcBef>
              <a:spcAft>
                <a:spcPts val="0"/>
              </a:spcAft>
            </a:pPr>
            <a:r>
              <a:rPr lang="de-DE" sz="2400" dirty="0" smtClean="0">
                <a:solidFill>
                  <a:schemeClr val="tx2"/>
                </a:solidFill>
                <a:effectLst/>
                <a:latin typeface="+mj-lt"/>
                <a:ea typeface="Calibri" panose="020F0502020204030204" pitchFamily="34" charset="0"/>
                <a:cs typeface="Times New Roman" panose="02020603050405020304" pitchFamily="18" charset="0"/>
              </a:rPr>
              <a:t>und/oder </a:t>
            </a:r>
            <a:r>
              <a:rPr lang="de-DE" sz="2400" dirty="0">
                <a:solidFill>
                  <a:schemeClr val="tx2"/>
                </a:solidFill>
                <a:effectLst/>
                <a:latin typeface="+mj-lt"/>
                <a:ea typeface="Calibri" panose="020F0502020204030204" pitchFamily="34" charset="0"/>
                <a:cs typeface="Times New Roman" panose="02020603050405020304" pitchFamily="18" charset="0"/>
              </a:rPr>
              <a:t>chronischer Erkrankung</a:t>
            </a:r>
            <a:r>
              <a:rPr lang="de-DE" sz="2400" dirty="0">
                <a:effectLst/>
                <a:latin typeface="+mj-lt"/>
                <a:ea typeface="Calibri" panose="020F0502020204030204" pitchFamily="34" charset="0"/>
                <a:cs typeface="Times New Roman" panose="02020603050405020304" pitchFamily="18" charset="0"/>
              </a:rPr>
              <a:t/>
            </a:r>
            <a:br>
              <a:rPr lang="de-DE" sz="2400" dirty="0">
                <a:effectLst/>
                <a:latin typeface="+mj-lt"/>
                <a:ea typeface="Calibri" panose="020F0502020204030204" pitchFamily="34" charset="0"/>
                <a:cs typeface="Times New Roman" panose="02020603050405020304" pitchFamily="18" charset="0"/>
              </a:rPr>
            </a:br>
            <a:endParaRPr lang="de-DE" sz="2400" dirty="0">
              <a:effectLst/>
              <a:latin typeface="+mj-lt"/>
              <a:ea typeface="Calibri" panose="020F0502020204030204" pitchFamily="34" charset="0"/>
              <a:cs typeface="Times New Roman" panose="02020603050405020304" pitchFamily="18" charset="0"/>
            </a:endParaRPr>
          </a:p>
          <a:p>
            <a:pPr algn="l"/>
            <a:endParaRPr lang="de-DE" altLang="de-DE" sz="1400" dirty="0">
              <a:solidFill>
                <a:srgbClr val="00407A"/>
              </a:solidFill>
              <a:latin typeface="Arial" panose="020B0604020202020204" pitchFamily="34" charset="0"/>
              <a:cs typeface="Arial" panose="020B0604020202020204" pitchFamily="34" charset="0"/>
            </a:endParaRPr>
          </a:p>
        </p:txBody>
      </p:sp>
      <p:pic>
        <p:nvPicPr>
          <p:cNvPr id="3" name="Grafik 2" descr="Ein Bild, das Text, Schrift, Screenshot, Logo enthält.&#10;&#10;Automatisch generierte Beschreibung">
            <a:extLst>
              <a:ext uri="{FF2B5EF4-FFF2-40B4-BE49-F238E27FC236}">
                <a16:creationId xmlns:a16="http://schemas.microsoft.com/office/drawing/2014/main" id="{03F92E30-9960-6CC5-D404-3F3E57A10D1D}"/>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4515" y="4618630"/>
            <a:ext cx="4356607" cy="2301025"/>
          </a:xfrm>
          <a:prstGeom prst="rect">
            <a:avLst/>
          </a:prstGeom>
        </p:spPr>
      </p:pic>
      <p:pic>
        <p:nvPicPr>
          <p:cNvPr id="26" name="Audio 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8125"/>
    </mc:Choice>
    <mc:Fallback xmlns="">
      <p:transition spd="slow" advTm="18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698C5-19D0-80FC-8DE1-79D59A6AF0AA}"/>
              </a:ext>
            </a:extLst>
          </p:cNvPr>
          <p:cNvSpPr>
            <a:spLocks noGrp="1"/>
          </p:cNvSpPr>
          <p:nvPr>
            <p:ph type="title"/>
          </p:nvPr>
        </p:nvSpPr>
        <p:spPr>
          <a:xfrm>
            <a:off x="2299184" y="1293997"/>
            <a:ext cx="7467600" cy="1143000"/>
          </a:xfrm>
        </p:spPr>
        <p:txBody>
          <a:bodyPr/>
          <a:lstStyle/>
          <a:p>
            <a:r>
              <a:rPr lang="de-DE" sz="3600" b="1" dirty="0" smtClean="0">
                <a:latin typeface="+mj-lt"/>
              </a:rPr>
              <a:t>   Zielgruppe</a:t>
            </a:r>
            <a:endParaRPr lang="de-DE" sz="4000" b="1" dirty="0">
              <a:latin typeface="+mj-lt"/>
            </a:endParaRPr>
          </a:p>
        </p:txBody>
      </p:sp>
      <p:sp>
        <p:nvSpPr>
          <p:cNvPr id="3" name="Inhaltsplatzhalter 2">
            <a:extLst>
              <a:ext uri="{FF2B5EF4-FFF2-40B4-BE49-F238E27FC236}">
                <a16:creationId xmlns:a16="http://schemas.microsoft.com/office/drawing/2014/main" id="{CF440DA3-104D-9E0F-1E37-5CC9FBA8C92F}"/>
              </a:ext>
            </a:extLst>
          </p:cNvPr>
          <p:cNvSpPr>
            <a:spLocks noGrp="1"/>
          </p:cNvSpPr>
          <p:nvPr>
            <p:ph idx="1"/>
          </p:nvPr>
        </p:nvSpPr>
        <p:spPr>
          <a:xfrm>
            <a:off x="1475656" y="2636912"/>
            <a:ext cx="7467600" cy="3552844"/>
          </a:xfrm>
        </p:spPr>
        <p:txBody>
          <a:bodyPr/>
          <a:lstStyle/>
          <a:p>
            <a:pPr>
              <a:lnSpc>
                <a:spcPct val="107000"/>
              </a:lnSpc>
              <a:spcAft>
                <a:spcPts val="800"/>
              </a:spcAft>
            </a:pPr>
            <a:r>
              <a:rPr lang="de-DE" sz="2000" dirty="0">
                <a:effectLst/>
                <a:latin typeface="+mn-lt"/>
                <a:ea typeface="Calibri" panose="020F0502020204030204" pitchFamily="34" charset="0"/>
                <a:cs typeface="Times New Roman" panose="02020603050405020304" pitchFamily="18" charset="0"/>
              </a:rPr>
              <a:t>Studierende mit Behinderung </a:t>
            </a:r>
            <a:r>
              <a:rPr lang="de-DE" sz="2000" dirty="0" smtClean="0">
                <a:effectLst/>
                <a:latin typeface="+mn-lt"/>
                <a:ea typeface="Calibri" panose="020F0502020204030204" pitchFamily="34" charset="0"/>
                <a:cs typeface="Times New Roman" panose="02020603050405020304" pitchFamily="18" charset="0"/>
              </a:rPr>
              <a:t>(z.B. Mobilitätseinschränkung, Hör- und Sehbeeinträchtigung) und </a:t>
            </a:r>
            <a:r>
              <a:rPr lang="de-DE" sz="2000" dirty="0">
                <a:effectLst/>
                <a:latin typeface="+mn-lt"/>
                <a:ea typeface="Calibri" panose="020F0502020204030204" pitchFamily="34" charset="0"/>
                <a:cs typeface="Times New Roman" panose="02020603050405020304" pitchFamily="18" charset="0"/>
              </a:rPr>
              <a:t>chronischer Erkrankung </a:t>
            </a:r>
            <a:r>
              <a:rPr lang="de-DE" sz="2000" dirty="0" smtClean="0">
                <a:effectLst/>
                <a:latin typeface="+mn-lt"/>
                <a:ea typeface="Calibri" panose="020F0502020204030204" pitchFamily="34" charset="0"/>
                <a:cs typeface="Times New Roman" panose="02020603050405020304" pitchFamily="18" charset="0"/>
              </a:rPr>
              <a:t>(z.B. Diabetes</a:t>
            </a:r>
            <a:r>
              <a:rPr lang="de-DE" sz="2000" dirty="0">
                <a:effectLst/>
                <a:latin typeface="+mn-lt"/>
                <a:ea typeface="Calibri" panose="020F0502020204030204" pitchFamily="34" charset="0"/>
                <a:cs typeface="Times New Roman" panose="02020603050405020304" pitchFamily="18" charset="0"/>
              </a:rPr>
              <a:t>, Epilepsie, </a:t>
            </a:r>
            <a:r>
              <a:rPr lang="de-DE" sz="2000" dirty="0" smtClean="0">
                <a:effectLst/>
                <a:latin typeface="+mn-lt"/>
                <a:ea typeface="Calibri" panose="020F0502020204030204" pitchFamily="34" charset="0"/>
                <a:cs typeface="Times New Roman" panose="02020603050405020304" pitchFamily="18" charset="0"/>
              </a:rPr>
              <a:t>Asthma, Rheuma)</a:t>
            </a:r>
            <a:endParaRPr lang="de-DE" sz="20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2000" dirty="0">
                <a:effectLst/>
                <a:latin typeface="+mn-lt"/>
                <a:ea typeface="Calibri" panose="020F0502020204030204" pitchFamily="34" charset="0"/>
                <a:cs typeface="Times New Roman" panose="02020603050405020304" pitchFamily="18" charset="0"/>
              </a:rPr>
              <a:t>Akut Erkrankte (z. B. Armfraktur nach Unfall)</a:t>
            </a:r>
          </a:p>
          <a:p>
            <a:pPr>
              <a:lnSpc>
                <a:spcPct val="107000"/>
              </a:lnSpc>
              <a:spcAft>
                <a:spcPts val="800"/>
              </a:spcAft>
            </a:pPr>
            <a:r>
              <a:rPr lang="de-DE" sz="2000" dirty="0">
                <a:effectLst/>
                <a:latin typeface="+mn-lt"/>
                <a:ea typeface="Calibri" panose="020F0502020204030204" pitchFamily="34" charset="0"/>
                <a:cs typeface="Times New Roman" panose="02020603050405020304" pitchFamily="18" charset="0"/>
              </a:rPr>
              <a:t>Psychisch kranke Studierende (z. B. Angststörungen oder </a:t>
            </a:r>
            <a:r>
              <a:rPr lang="de-DE" sz="2000" dirty="0" smtClean="0">
                <a:effectLst/>
                <a:latin typeface="+mn-lt"/>
                <a:ea typeface="Calibri" panose="020F0502020204030204" pitchFamily="34" charset="0"/>
                <a:cs typeface="Times New Roman" panose="02020603050405020304" pitchFamily="18" charset="0"/>
              </a:rPr>
              <a:t>Depressionen)</a:t>
            </a:r>
          </a:p>
          <a:p>
            <a:pPr>
              <a:lnSpc>
                <a:spcPct val="107000"/>
              </a:lnSpc>
              <a:spcAft>
                <a:spcPts val="800"/>
              </a:spcAft>
            </a:pPr>
            <a:r>
              <a:rPr lang="de-DE" sz="2000" dirty="0" smtClean="0">
                <a:effectLst/>
                <a:latin typeface="+mn-lt"/>
                <a:ea typeface="Calibri" panose="020F0502020204030204" pitchFamily="34" charset="0"/>
                <a:cs typeface="Times New Roman" panose="02020603050405020304" pitchFamily="18" charset="0"/>
              </a:rPr>
              <a:t>Studierende </a:t>
            </a:r>
            <a:r>
              <a:rPr lang="de-DE" sz="2000" dirty="0">
                <a:effectLst/>
                <a:latin typeface="+mn-lt"/>
                <a:ea typeface="Calibri" panose="020F0502020204030204" pitchFamily="34" charset="0"/>
                <a:cs typeface="Times New Roman" panose="02020603050405020304" pitchFamily="18" charset="0"/>
              </a:rPr>
              <a:t>mit </a:t>
            </a:r>
            <a:r>
              <a:rPr lang="de-DE" sz="2000" dirty="0" smtClean="0">
                <a:latin typeface="+mn-lt"/>
                <a:ea typeface="Calibri" panose="020F0502020204030204" pitchFamily="34" charset="0"/>
                <a:cs typeface="Times New Roman" panose="02020603050405020304" pitchFamily="18" charset="0"/>
              </a:rPr>
              <a:t>AD(H)S, </a:t>
            </a:r>
            <a:r>
              <a:rPr lang="de-DE" sz="2000" dirty="0" smtClean="0">
                <a:effectLst/>
                <a:latin typeface="+mn-lt"/>
                <a:ea typeface="Calibri" panose="020F0502020204030204" pitchFamily="34" charset="0"/>
                <a:cs typeface="Times New Roman" panose="02020603050405020304" pitchFamily="18" charset="0"/>
              </a:rPr>
              <a:t>Legasthenie </a:t>
            </a:r>
            <a:r>
              <a:rPr lang="de-DE" sz="2000" dirty="0">
                <a:effectLst/>
                <a:latin typeface="+mn-lt"/>
                <a:ea typeface="Calibri" panose="020F0502020204030204" pitchFamily="34" charset="0"/>
                <a:cs typeface="Times New Roman" panose="02020603050405020304" pitchFamily="18" charset="0"/>
              </a:rPr>
              <a:t>und Dyskalkulie</a:t>
            </a:r>
          </a:p>
          <a:p>
            <a:pPr marL="0" indent="0">
              <a:lnSpc>
                <a:spcPct val="107000"/>
              </a:lnSpc>
              <a:spcAft>
                <a:spcPts val="800"/>
              </a:spcAft>
              <a:buNone/>
            </a:pPr>
            <a:r>
              <a:rPr lang="de-DE" sz="2000" dirty="0">
                <a:effectLst/>
                <a:latin typeface="+mn-lt"/>
                <a:ea typeface="Calibri" panose="020F0502020204030204" pitchFamily="34" charset="0"/>
                <a:cs typeface="Times New Roman" panose="02020603050405020304" pitchFamily="18" charset="0"/>
                <a:sym typeface="Wingdings" pitchFamily="2" charset="2"/>
              </a:rPr>
              <a:t></a:t>
            </a:r>
            <a:r>
              <a:rPr lang="de-DE" sz="2000" dirty="0">
                <a:effectLst/>
                <a:latin typeface="+mn-lt"/>
                <a:ea typeface="Calibri" panose="020F0502020204030204" pitchFamily="34" charset="0"/>
                <a:cs typeface="Times New Roman" panose="02020603050405020304" pitchFamily="18" charset="0"/>
              </a:rPr>
              <a:t> Ab einer Krankheitsdauer von länger als </a:t>
            </a:r>
            <a:r>
              <a:rPr lang="de-DE" sz="2000" dirty="0" smtClean="0">
                <a:effectLst/>
                <a:latin typeface="+mn-lt"/>
                <a:ea typeface="Calibri" panose="020F0502020204030204" pitchFamily="34" charset="0"/>
                <a:cs typeface="Times New Roman" panose="02020603050405020304" pitchFamily="18" charset="0"/>
              </a:rPr>
              <a:t>sechs </a:t>
            </a:r>
            <a:r>
              <a:rPr lang="de-DE" sz="2000" dirty="0">
                <a:effectLst/>
                <a:latin typeface="+mn-lt"/>
                <a:ea typeface="Calibri" panose="020F0502020204030204" pitchFamily="34" charset="0"/>
                <a:cs typeface="Times New Roman" panose="02020603050405020304" pitchFamily="18" charset="0"/>
              </a:rPr>
              <a:t>Monaten </a:t>
            </a:r>
            <a:r>
              <a:rPr lang="de-DE" sz="2000" dirty="0" smtClean="0">
                <a:effectLst/>
                <a:latin typeface="+mn-lt"/>
                <a:ea typeface="Calibri" panose="020F0502020204030204" pitchFamily="34" charset="0"/>
                <a:cs typeface="Times New Roman" panose="02020603050405020304" pitchFamily="18" charset="0"/>
              </a:rPr>
              <a:t>können Sie </a:t>
            </a:r>
            <a:r>
              <a:rPr lang="de-DE" sz="2000" dirty="0">
                <a:effectLst/>
                <a:latin typeface="+mn-lt"/>
                <a:ea typeface="Calibri" panose="020F0502020204030204" pitchFamily="34" charset="0"/>
                <a:cs typeface="Times New Roman" panose="02020603050405020304" pitchFamily="18" charset="0"/>
              </a:rPr>
              <a:t>bei Prüfungen einen Nachteilsausgleich erhalten</a:t>
            </a:r>
          </a:p>
          <a:p>
            <a:endParaRPr lang="de-DE" dirty="0"/>
          </a:p>
        </p:txBody>
      </p:sp>
      <p:pic>
        <p:nvPicPr>
          <p:cNvPr id="5" name="Grafik 4" descr="Zielgruppe Silhouette">
            <a:extLst>
              <a:ext uri="{FF2B5EF4-FFF2-40B4-BE49-F238E27FC236}">
                <a16:creationId xmlns:a16="http://schemas.microsoft.com/office/drawing/2014/main" id="{5FC436AD-E031-D13B-C364-76B3B6CA22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58559" y="795184"/>
            <a:ext cx="2140625" cy="2140625"/>
          </a:xfrm>
          <a:prstGeom prst="rect">
            <a:avLst/>
          </a:prstGeom>
        </p:spPr>
      </p:pic>
      <p:pic>
        <p:nvPicPr>
          <p:cNvPr id="19" name="Audio 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51872246"/>
      </p:ext>
    </p:extLst>
  </p:cSld>
  <p:clrMapOvr>
    <a:masterClrMapping/>
  </p:clrMapOvr>
  <mc:AlternateContent xmlns:mc="http://schemas.openxmlformats.org/markup-compatibility/2006" xmlns:p14="http://schemas.microsoft.com/office/powerpoint/2010/main">
    <mc:Choice Requires="p14">
      <p:transition spd="slow" p14:dur="2000" advTm="67467"/>
    </mc:Choice>
    <mc:Fallback xmlns="">
      <p:transition spd="slow" advTm="674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82930-B91F-D075-B30C-63017CF79109}"/>
              </a:ext>
            </a:extLst>
          </p:cNvPr>
          <p:cNvSpPr>
            <a:spLocks noGrp="1"/>
          </p:cNvSpPr>
          <p:nvPr>
            <p:ph type="title"/>
          </p:nvPr>
        </p:nvSpPr>
        <p:spPr>
          <a:xfrm>
            <a:off x="323528" y="1378470"/>
            <a:ext cx="9206408" cy="1042418"/>
          </a:xfrm>
        </p:spPr>
        <p:txBody>
          <a:bodyPr/>
          <a:lstStyle/>
          <a:p>
            <a:r>
              <a:rPr lang="de-DE" b="1" dirty="0">
                <a:effectLst/>
                <a:latin typeface="+mj-lt"/>
                <a:ea typeface="Calibri" panose="020F0502020204030204" pitchFamily="34" charset="0"/>
                <a:cs typeface="Times New Roman" panose="02020603050405020304" pitchFamily="18" charset="0"/>
              </a:rPr>
              <a:t>Beispiele für nachteilsausgleichende </a:t>
            </a:r>
            <a:r>
              <a:rPr lang="de-DE" b="1" dirty="0" smtClean="0">
                <a:effectLst/>
                <a:latin typeface="+mj-lt"/>
                <a:ea typeface="Calibri" panose="020F0502020204030204" pitchFamily="34" charset="0"/>
                <a:cs typeface="Times New Roman" panose="02020603050405020304" pitchFamily="18" charset="0"/>
              </a:rPr>
              <a:t>Maßnahmen</a:t>
            </a:r>
            <a:r>
              <a:rPr lang="de-DE" sz="1800" dirty="0">
                <a:effectLst/>
                <a:latin typeface="Calibri" panose="020F0502020204030204" pitchFamily="34" charset="0"/>
                <a:ea typeface="Calibri" panose="020F0502020204030204" pitchFamily="34" charset="0"/>
                <a:cs typeface="Times New Roman" panose="02020603050405020304" pitchFamily="18" charset="0"/>
              </a:rPr>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4" name="Inhaltsplatzhalter 2">
            <a:extLst>
              <a:ext uri="{FF2B5EF4-FFF2-40B4-BE49-F238E27FC236}">
                <a16:creationId xmlns:a16="http://schemas.microsoft.com/office/drawing/2014/main" id="{7DB6D8BD-BF05-D463-C4CE-881032E50670}"/>
              </a:ext>
            </a:extLst>
          </p:cNvPr>
          <p:cNvSpPr>
            <a:spLocks noGrp="1"/>
          </p:cNvSpPr>
          <p:nvPr>
            <p:ph idx="1"/>
          </p:nvPr>
        </p:nvSpPr>
        <p:spPr>
          <a:xfrm>
            <a:off x="219588" y="2204864"/>
            <a:ext cx="7736788" cy="4126681"/>
          </a:xfrm>
        </p:spPr>
        <p:txBody>
          <a:bodyPr/>
          <a:lstStyle/>
          <a:p>
            <a:pPr>
              <a:lnSpc>
                <a:spcPct val="107000"/>
              </a:lnSpc>
              <a:spcBef>
                <a:spcPts val="0"/>
              </a:spcBef>
              <a:spcAft>
                <a:spcPts val="0"/>
              </a:spcAft>
            </a:pPr>
            <a:r>
              <a:rPr lang="de-DE" sz="2000" dirty="0">
                <a:effectLst/>
                <a:latin typeface="+mn-lt"/>
                <a:ea typeface="Calibri" panose="020F0502020204030204" pitchFamily="34" charset="0"/>
                <a:cs typeface="Times New Roman" panose="02020603050405020304" pitchFamily="18" charset="0"/>
              </a:rPr>
              <a:t>Verlängerung der Bearbeitungszeit </a:t>
            </a:r>
          </a:p>
          <a:p>
            <a:pPr>
              <a:lnSpc>
                <a:spcPct val="107000"/>
              </a:lnSpc>
              <a:spcBef>
                <a:spcPts val="0"/>
              </a:spcBef>
              <a:spcAft>
                <a:spcPts val="0"/>
              </a:spcAft>
            </a:pPr>
            <a:r>
              <a:rPr lang="de-DE" sz="2000" dirty="0">
                <a:effectLst/>
                <a:latin typeface="+mn-lt"/>
                <a:ea typeface="Calibri" panose="020F0502020204030204" pitchFamily="34" charset="0"/>
                <a:cs typeface="Times New Roman" panose="02020603050405020304" pitchFamily="18" charset="0"/>
              </a:rPr>
              <a:t>Möglichkeit, </a:t>
            </a:r>
            <a:r>
              <a:rPr lang="de-DE" sz="2000" dirty="0" smtClean="0">
                <a:effectLst/>
                <a:latin typeface="+mn-lt"/>
                <a:ea typeface="Calibri" panose="020F0502020204030204" pitchFamily="34" charset="0"/>
                <a:cs typeface="Times New Roman" panose="02020603050405020304" pitchFamily="18" charset="0"/>
              </a:rPr>
              <a:t>Klausuren durch </a:t>
            </a:r>
            <a:r>
              <a:rPr lang="de-DE" sz="2000" dirty="0">
                <a:effectLst/>
                <a:latin typeface="+mn-lt"/>
                <a:ea typeface="Calibri" panose="020F0502020204030204" pitchFamily="34" charset="0"/>
                <a:cs typeface="Times New Roman" panose="02020603050405020304" pitchFamily="18" charset="0"/>
              </a:rPr>
              <a:t>Pausen zu unterbrechen, die nicht auf die Bearbeitungszeit angerechnet werden</a:t>
            </a:r>
          </a:p>
          <a:p>
            <a:pPr>
              <a:lnSpc>
                <a:spcPct val="107000"/>
              </a:lnSpc>
              <a:spcBef>
                <a:spcPts val="0"/>
              </a:spcBef>
              <a:spcAft>
                <a:spcPts val="0"/>
              </a:spcAft>
            </a:pPr>
            <a:r>
              <a:rPr lang="de-DE" sz="2000" dirty="0">
                <a:effectLst/>
                <a:latin typeface="+mn-lt"/>
                <a:ea typeface="Calibri" panose="020F0502020204030204" pitchFamily="34" charset="0"/>
                <a:cs typeface="Times New Roman" panose="02020603050405020304" pitchFamily="18" charset="0"/>
              </a:rPr>
              <a:t>Mitbestimmungsmöglichkeit in Bezug auf Termin, Ort, Aufsichtsperson (z.B. bestimmtes Geschlecht)</a:t>
            </a:r>
          </a:p>
          <a:p>
            <a:pPr>
              <a:lnSpc>
                <a:spcPct val="107000"/>
              </a:lnSpc>
              <a:spcBef>
                <a:spcPts val="0"/>
              </a:spcBef>
              <a:spcAft>
                <a:spcPts val="0"/>
              </a:spcAft>
            </a:pPr>
            <a:r>
              <a:rPr lang="de-DE" sz="2000" dirty="0">
                <a:effectLst/>
                <a:latin typeface="+mn-lt"/>
                <a:ea typeface="Calibri" panose="020F0502020204030204" pitchFamily="34" charset="0"/>
                <a:cs typeface="Times New Roman" panose="02020603050405020304" pitchFamily="18" charset="0"/>
              </a:rPr>
              <a:t>Durchführung von Klausuren in einem </a:t>
            </a:r>
          </a:p>
          <a:p>
            <a:pPr marL="0" indent="0">
              <a:lnSpc>
                <a:spcPct val="107000"/>
              </a:lnSpc>
              <a:spcBef>
                <a:spcPts val="0"/>
              </a:spcBef>
              <a:spcAft>
                <a:spcPts val="0"/>
              </a:spcAft>
              <a:buNone/>
            </a:pPr>
            <a:r>
              <a:rPr lang="de-DE" sz="2000" dirty="0">
                <a:effectLst/>
                <a:latin typeface="+mn-lt"/>
                <a:ea typeface="Calibri" panose="020F0502020204030204" pitchFamily="34" charset="0"/>
                <a:cs typeface="Times New Roman" panose="02020603050405020304" pitchFamily="18" charset="0"/>
              </a:rPr>
              <a:t>     gesondertem Raum </a:t>
            </a:r>
            <a:endParaRPr lang="de-DE" sz="2000" dirty="0" smtClean="0">
              <a:effectLst/>
              <a:latin typeface="+mn-lt"/>
              <a:ea typeface="Calibri" panose="020F0502020204030204" pitchFamily="34" charset="0"/>
              <a:cs typeface="Times New Roman" panose="02020603050405020304" pitchFamily="18" charset="0"/>
            </a:endParaRPr>
          </a:p>
          <a:p>
            <a:pPr>
              <a:lnSpc>
                <a:spcPct val="107000"/>
              </a:lnSpc>
              <a:spcBef>
                <a:spcPts val="0"/>
              </a:spcBef>
              <a:spcAft>
                <a:spcPts val="0"/>
              </a:spcAft>
              <a:buFont typeface="Arial" panose="020B0604020202020204" pitchFamily="34" charset="0"/>
              <a:buChar char="•"/>
            </a:pPr>
            <a:r>
              <a:rPr lang="de-DE" sz="2000" dirty="0" smtClean="0">
                <a:effectLst/>
                <a:latin typeface="+mn-lt"/>
                <a:ea typeface="Calibri" panose="020F0502020204030204" pitchFamily="34" charset="0"/>
                <a:cs typeface="Times New Roman" panose="02020603050405020304" pitchFamily="18" charset="0"/>
              </a:rPr>
              <a:t>Verlängerung von Fristvorgaben für den </a:t>
            </a:r>
          </a:p>
          <a:p>
            <a:pPr marL="0" indent="0">
              <a:lnSpc>
                <a:spcPct val="107000"/>
              </a:lnSpc>
              <a:spcBef>
                <a:spcPts val="0"/>
              </a:spcBef>
              <a:spcAft>
                <a:spcPts val="0"/>
              </a:spcAft>
              <a:buNone/>
            </a:pPr>
            <a:r>
              <a:rPr lang="de-DE" sz="2000" dirty="0" smtClean="0">
                <a:effectLst/>
                <a:latin typeface="+mn-lt"/>
                <a:ea typeface="Calibri" panose="020F0502020204030204" pitchFamily="34" charset="0"/>
                <a:cs typeface="Times New Roman" panose="02020603050405020304" pitchFamily="18" charset="0"/>
              </a:rPr>
              <a:t>     Studienverlauf</a:t>
            </a:r>
            <a:endParaRPr lang="de-DE" sz="2000" dirty="0">
              <a:effectLst/>
              <a:latin typeface="+mn-lt"/>
              <a:ea typeface="Calibri" panose="020F0502020204030204" pitchFamily="34" charset="0"/>
              <a:cs typeface="Times New Roman" panose="02020603050405020304" pitchFamily="18" charset="0"/>
            </a:endParaRPr>
          </a:p>
          <a:p>
            <a:pPr>
              <a:lnSpc>
                <a:spcPct val="107000"/>
              </a:lnSpc>
              <a:spcBef>
                <a:spcPts val="0"/>
              </a:spcBef>
              <a:spcAft>
                <a:spcPts val="0"/>
              </a:spcAft>
            </a:pPr>
            <a:r>
              <a:rPr lang="de-DE" sz="2000" dirty="0">
                <a:effectLst/>
                <a:latin typeface="+mn-lt"/>
                <a:ea typeface="Calibri" panose="020F0502020204030204" pitchFamily="34" charset="0"/>
                <a:cs typeface="Times New Roman" panose="02020603050405020304" pitchFamily="18" charset="0"/>
              </a:rPr>
              <a:t>Zulassung von </a:t>
            </a:r>
            <a:r>
              <a:rPr lang="de-DE" sz="2000" dirty="0" smtClean="0">
                <a:effectLst/>
                <a:latin typeface="+mn-lt"/>
                <a:ea typeface="Calibri" panose="020F0502020204030204" pitchFamily="34" charset="0"/>
                <a:cs typeface="Times New Roman" panose="02020603050405020304" pitchFamily="18" charset="0"/>
              </a:rPr>
              <a:t>Hilfen, z.B. </a:t>
            </a:r>
            <a:r>
              <a:rPr lang="de-DE" sz="2000" dirty="0" err="1" smtClean="0">
                <a:effectLst/>
                <a:latin typeface="+mn-lt"/>
                <a:ea typeface="Calibri" panose="020F0502020204030204" pitchFamily="34" charset="0"/>
                <a:cs typeface="Times New Roman" panose="02020603050405020304" pitchFamily="18" charset="0"/>
              </a:rPr>
              <a:t>assistiver</a:t>
            </a:r>
            <a:r>
              <a:rPr lang="de-DE" sz="2000" dirty="0" smtClean="0">
                <a:effectLst/>
                <a:latin typeface="+mn-lt"/>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de-DE" sz="2000" dirty="0">
                <a:latin typeface="+mn-lt"/>
                <a:ea typeface="Calibri" panose="020F0502020204030204" pitchFamily="34" charset="0"/>
                <a:cs typeface="Times New Roman" panose="02020603050405020304" pitchFamily="18" charset="0"/>
              </a:rPr>
              <a:t> </a:t>
            </a:r>
            <a:r>
              <a:rPr lang="de-DE" sz="2000" dirty="0" smtClean="0">
                <a:latin typeface="+mn-lt"/>
                <a:ea typeface="Calibri" panose="020F0502020204030204" pitchFamily="34" charset="0"/>
                <a:cs typeface="Times New Roman" panose="02020603050405020304" pitchFamily="18" charset="0"/>
              </a:rPr>
              <a:t>    </a:t>
            </a:r>
            <a:r>
              <a:rPr lang="de-DE" sz="2000" dirty="0" smtClean="0">
                <a:effectLst/>
                <a:latin typeface="+mn-lt"/>
                <a:ea typeface="Calibri" panose="020F0502020204030204" pitchFamily="34" charset="0"/>
                <a:cs typeface="Times New Roman" panose="02020603050405020304" pitchFamily="18" charset="0"/>
              </a:rPr>
              <a:t>Technologien</a:t>
            </a:r>
            <a:endParaRPr lang="de-DE" sz="20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p>
            <a:endParaRPr lang="de-DE" dirty="0"/>
          </a:p>
        </p:txBody>
      </p:sp>
      <p:pic>
        <p:nvPicPr>
          <p:cNvPr id="8" name="Grafik 7" descr="Universeller Zugriff Silhouette">
            <a:extLst>
              <a:ext uri="{FF2B5EF4-FFF2-40B4-BE49-F238E27FC236}">
                <a16:creationId xmlns:a16="http://schemas.microsoft.com/office/drawing/2014/main" id="{EA7CCBB0-4033-6FC3-C936-777169550B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361938" y="4143636"/>
            <a:ext cx="2714364" cy="2714364"/>
          </a:xfrm>
          <a:prstGeom prst="rect">
            <a:avLst/>
          </a:prstGeom>
        </p:spPr>
      </p:pic>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rot="185420">
            <a:off x="8549877" y="6326483"/>
            <a:ext cx="406400" cy="315551"/>
          </a:xfrm>
          <a:prstGeom prst="rect">
            <a:avLst/>
          </a:prstGeom>
        </p:spPr>
      </p:pic>
    </p:spTree>
    <p:extLst>
      <p:ext uri="{BB962C8B-B14F-4D97-AF65-F5344CB8AC3E}">
        <p14:creationId xmlns:p14="http://schemas.microsoft.com/office/powerpoint/2010/main" val="505421619"/>
      </p:ext>
    </p:extLst>
  </p:cSld>
  <p:clrMapOvr>
    <a:masterClrMapping/>
  </p:clrMapOvr>
  <mc:AlternateContent xmlns:mc="http://schemas.openxmlformats.org/markup-compatibility/2006" xmlns:p14="http://schemas.microsoft.com/office/powerpoint/2010/main">
    <mc:Choice Requires="p14">
      <p:transition spd="slow" p14:dur="2000" advTm="46161"/>
    </mc:Choice>
    <mc:Fallback xmlns="">
      <p:transition spd="slow" advTm="46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43878"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7E764-0CA3-4D5F-5B8D-657BFE078F3E}"/>
              </a:ext>
            </a:extLst>
          </p:cNvPr>
          <p:cNvSpPr>
            <a:spLocks noGrp="1"/>
          </p:cNvSpPr>
          <p:nvPr>
            <p:ph type="title"/>
          </p:nvPr>
        </p:nvSpPr>
        <p:spPr>
          <a:xfrm>
            <a:off x="838200" y="1143000"/>
            <a:ext cx="7467600" cy="1143000"/>
          </a:xfrm>
        </p:spPr>
        <p:txBody>
          <a:bodyPr/>
          <a:lstStyle/>
          <a:p>
            <a:r>
              <a:rPr lang="de-DE" b="1" dirty="0" smtClean="0">
                <a:effectLst/>
                <a:latin typeface="+mj-lt"/>
                <a:ea typeface="Calibri" panose="020F0502020204030204" pitchFamily="34" charset="0"/>
                <a:cs typeface="Times New Roman" panose="02020603050405020304" pitchFamily="18" charset="0"/>
              </a:rPr>
              <a:t>Berater*innen</a:t>
            </a:r>
            <a:r>
              <a:rPr lang="de-DE" b="1" dirty="0">
                <a:effectLst/>
                <a:latin typeface="+mj-lt"/>
                <a:ea typeface="Calibri" panose="020F0502020204030204" pitchFamily="34" charset="0"/>
                <a:cs typeface="Times New Roman" panose="02020603050405020304" pitchFamily="18" charset="0"/>
              </a:rPr>
              <a:t>, Sprechstunden </a:t>
            </a:r>
            <a:r>
              <a:rPr lang="de-DE" b="1" dirty="0">
                <a:latin typeface="+mj-lt"/>
                <a:ea typeface="Calibri" panose="020F0502020204030204" pitchFamily="34" charset="0"/>
                <a:cs typeface="Times New Roman" panose="02020603050405020304" pitchFamily="18" charset="0"/>
              </a:rPr>
              <a:t>&amp;</a:t>
            </a:r>
            <a:r>
              <a:rPr lang="de-DE" b="1" dirty="0" smtClean="0">
                <a:effectLst/>
                <a:latin typeface="+mj-lt"/>
                <a:ea typeface="Calibri" panose="020F0502020204030204" pitchFamily="34" charset="0"/>
                <a:cs typeface="Times New Roman" panose="02020603050405020304" pitchFamily="18" charset="0"/>
              </a:rPr>
              <a:t> </a:t>
            </a:r>
            <a:r>
              <a:rPr lang="de-DE" b="1" dirty="0">
                <a:effectLst/>
                <a:latin typeface="+mj-lt"/>
                <a:ea typeface="Calibri" panose="020F0502020204030204" pitchFamily="34" charset="0"/>
                <a:cs typeface="Times New Roman" panose="02020603050405020304" pitchFamily="18" charset="0"/>
              </a:rPr>
              <a:t>Kontakt</a:t>
            </a:r>
            <a:endParaRPr lang="de-DE" dirty="0">
              <a:latin typeface="+mj-lt"/>
            </a:endParaRPr>
          </a:p>
        </p:txBody>
      </p:sp>
      <p:pic>
        <p:nvPicPr>
          <p:cNvPr id="9" name="Inhaltsplatzhalter 8" descr="Untertitel Silhouette">
            <a:extLst>
              <a:ext uri="{FF2B5EF4-FFF2-40B4-BE49-F238E27FC236}">
                <a16:creationId xmlns:a16="http://schemas.microsoft.com/office/drawing/2014/main" id="{A2922E1B-5E35-D007-82AD-1DD01CAE54C0}"/>
              </a:ext>
            </a:extLst>
          </p:cNvPr>
          <p:cNvPicPr>
            <a:picLocks noGrp="1" noChangeAspect="1"/>
          </p:cNvPicPr>
          <p:nvPr>
            <p:ph sz="half" idx="1"/>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44100" y="2071028"/>
            <a:ext cx="662880" cy="662880"/>
          </a:xfrm>
        </p:spPr>
      </p:pic>
      <p:sp>
        <p:nvSpPr>
          <p:cNvPr id="11" name="Textfeld 10">
            <a:extLst>
              <a:ext uri="{FF2B5EF4-FFF2-40B4-BE49-F238E27FC236}">
                <a16:creationId xmlns:a16="http://schemas.microsoft.com/office/drawing/2014/main" id="{5651C447-B0BE-3EC1-FBF7-BA0F67DD1B69}"/>
              </a:ext>
            </a:extLst>
          </p:cNvPr>
          <p:cNvSpPr txBox="1"/>
          <p:nvPr/>
        </p:nvSpPr>
        <p:spPr>
          <a:xfrm>
            <a:off x="744782" y="2263908"/>
            <a:ext cx="7110536" cy="470000"/>
          </a:xfrm>
          <a:prstGeom prst="rect">
            <a:avLst/>
          </a:prstGeom>
          <a:noFill/>
        </p:spPr>
        <p:txBody>
          <a:bodyPr wrap="square">
            <a:spAutoFit/>
          </a:bodyPr>
          <a:lstStyle/>
          <a:p>
            <a:pPr>
              <a:lnSpc>
                <a:spcPct val="107000"/>
              </a:lnSpc>
              <a:spcAft>
                <a:spcPts val="800"/>
              </a:spcAft>
            </a:pPr>
            <a:r>
              <a:rPr lang="de-DE" sz="2400" dirty="0">
                <a:effectLst/>
                <a:latin typeface="+mn-lt"/>
                <a:ea typeface="Calibri" panose="020F0502020204030204" pitchFamily="34" charset="0"/>
                <a:cs typeface="Times New Roman" panose="02020603050405020304" pitchFamily="18" charset="0"/>
              </a:rPr>
              <a:t>So erreichen Sie uns:  </a:t>
            </a:r>
            <a:r>
              <a:rPr lang="de-DE" sz="2400" b="1" dirty="0" err="1">
                <a:effectLst/>
                <a:latin typeface="+mn-lt"/>
                <a:ea typeface="Calibri" panose="020F0502020204030204" pitchFamily="34" charset="0"/>
                <a:cs typeface="Times New Roman" panose="02020603050405020304" pitchFamily="18" charset="0"/>
              </a:rPr>
              <a:t>bafbs@uni-bamberg</a:t>
            </a:r>
            <a:r>
              <a:rPr lang="de-DE" sz="2400" b="1" dirty="0">
                <a:effectLst/>
                <a:latin typeface="+mn-lt"/>
                <a:ea typeface="Calibri" panose="020F0502020204030204" pitchFamily="34" charset="0"/>
                <a:cs typeface="Times New Roman" panose="02020603050405020304" pitchFamily="18" charset="0"/>
              </a:rPr>
              <a:t>  </a:t>
            </a:r>
          </a:p>
        </p:txBody>
      </p:sp>
      <p:sp>
        <p:nvSpPr>
          <p:cNvPr id="13" name="Textfeld 12">
            <a:extLst>
              <a:ext uri="{FF2B5EF4-FFF2-40B4-BE49-F238E27FC236}">
                <a16:creationId xmlns:a16="http://schemas.microsoft.com/office/drawing/2014/main" id="{3A4680B5-964A-6CFC-07CA-30FF49205A4F}"/>
              </a:ext>
            </a:extLst>
          </p:cNvPr>
          <p:cNvSpPr txBox="1"/>
          <p:nvPr/>
        </p:nvSpPr>
        <p:spPr>
          <a:xfrm>
            <a:off x="251520" y="4735674"/>
            <a:ext cx="3168352" cy="1351396"/>
          </a:xfrm>
          <a:prstGeom prst="rect">
            <a:avLst/>
          </a:prstGeom>
          <a:noFill/>
        </p:spPr>
        <p:txBody>
          <a:bodyPr wrap="square">
            <a:spAutoFit/>
          </a:bodyPr>
          <a:lstStyle/>
          <a:p>
            <a:pPr>
              <a:lnSpc>
                <a:spcPct val="107000"/>
              </a:lnSpc>
              <a:spcAft>
                <a:spcPts val="800"/>
              </a:spcAft>
            </a:pPr>
            <a:r>
              <a:rPr lang="de-DE" sz="1600" b="1" dirty="0">
                <a:effectLst/>
                <a:latin typeface="+mn-lt"/>
                <a:ea typeface="Calibri" panose="020F0502020204030204" pitchFamily="34" charset="0"/>
                <a:cs typeface="Times New Roman" panose="02020603050405020304" pitchFamily="18" charset="0"/>
              </a:rPr>
              <a:t>Prof. Jörg Wolstein</a:t>
            </a:r>
            <a:r>
              <a:rPr lang="de-DE" sz="1600" dirty="0">
                <a:effectLst/>
                <a:latin typeface="+mn-lt"/>
                <a:ea typeface="Calibri" panose="020F0502020204030204" pitchFamily="34" charset="0"/>
                <a:cs typeface="Times New Roman" panose="02020603050405020304" pitchFamily="18" charset="0"/>
              </a:rPr>
              <a:t> </a:t>
            </a:r>
            <a:endParaRPr lang="de-DE" sz="1600" dirty="0" smtClean="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600" dirty="0" smtClean="0">
                <a:effectLst/>
                <a:latin typeface="+mn-lt"/>
                <a:ea typeface="Calibri" panose="020F0502020204030204" pitchFamily="34" charset="0"/>
                <a:cs typeface="Times New Roman" panose="02020603050405020304" pitchFamily="18" charset="0"/>
              </a:rPr>
              <a:t>Tel</a:t>
            </a:r>
            <a:r>
              <a:rPr lang="de-DE" sz="1600" dirty="0">
                <a:effectLst/>
                <a:latin typeface="+mn-lt"/>
                <a:ea typeface="Calibri" panose="020F0502020204030204" pitchFamily="34" charset="0"/>
                <a:cs typeface="Times New Roman" panose="02020603050405020304" pitchFamily="18" charset="0"/>
              </a:rPr>
              <a:t>. 0951 863 2045</a:t>
            </a:r>
          </a:p>
          <a:p>
            <a:pPr>
              <a:lnSpc>
                <a:spcPct val="107000"/>
              </a:lnSpc>
              <a:spcAft>
                <a:spcPts val="800"/>
              </a:spcAft>
            </a:pPr>
            <a:r>
              <a:rPr lang="de-DE" sz="1600" dirty="0" smtClean="0">
                <a:effectLst/>
                <a:latin typeface="+mj-lt"/>
                <a:ea typeface="Calibri" panose="020F0502020204030204" pitchFamily="34" charset="0"/>
                <a:cs typeface="Times New Roman" panose="02020603050405020304" pitchFamily="18" charset="0"/>
              </a:rPr>
              <a:t>Sprechstunde nach Vereinbarung</a:t>
            </a:r>
            <a:endParaRPr lang="de-DE" sz="1600" dirty="0">
              <a:effectLst/>
              <a:latin typeface="+mj-lt"/>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3A2997E2-4CF8-2ABE-6801-710A3BA8AF8B}"/>
              </a:ext>
            </a:extLst>
          </p:cNvPr>
          <p:cNvSpPr txBox="1"/>
          <p:nvPr/>
        </p:nvSpPr>
        <p:spPr>
          <a:xfrm>
            <a:off x="2456184" y="4686882"/>
            <a:ext cx="2882311" cy="1014445"/>
          </a:xfrm>
          <a:prstGeom prst="rect">
            <a:avLst/>
          </a:prstGeom>
          <a:noFill/>
        </p:spPr>
        <p:txBody>
          <a:bodyPr wrap="square">
            <a:spAutoFit/>
          </a:bodyPr>
          <a:lstStyle/>
          <a:p>
            <a:pPr>
              <a:lnSpc>
                <a:spcPct val="107000"/>
              </a:lnSpc>
              <a:spcAft>
                <a:spcPts val="800"/>
              </a:spcAft>
            </a:pPr>
            <a:r>
              <a:rPr lang="de-DE" sz="2000" b="1" dirty="0" smtClean="0">
                <a:effectLst/>
                <a:latin typeface="+mn-lt"/>
                <a:ea typeface="Calibri" panose="020F0502020204030204" pitchFamily="34" charset="0"/>
                <a:cs typeface="Times New Roman" panose="02020603050405020304" pitchFamily="18" charset="0"/>
              </a:rPr>
              <a:t>    </a:t>
            </a:r>
            <a:r>
              <a:rPr lang="de-DE" sz="1600" b="1" dirty="0" smtClean="0">
                <a:effectLst/>
                <a:latin typeface="+mn-lt"/>
                <a:ea typeface="Calibri" panose="020F0502020204030204" pitchFamily="34" charset="0"/>
                <a:cs typeface="Times New Roman" panose="02020603050405020304" pitchFamily="18" charset="0"/>
              </a:rPr>
              <a:t>Sabina </a:t>
            </a:r>
            <a:r>
              <a:rPr lang="de-DE" sz="1600" b="1" dirty="0" err="1" smtClean="0">
                <a:effectLst/>
                <a:latin typeface="+mn-lt"/>
                <a:ea typeface="Calibri" panose="020F0502020204030204" pitchFamily="34" charset="0"/>
                <a:cs typeface="Times New Roman" panose="02020603050405020304" pitchFamily="18" charset="0"/>
              </a:rPr>
              <a:t>Haselbek</a:t>
            </a:r>
            <a:r>
              <a:rPr lang="de-DE" sz="1600" b="1" dirty="0" smtClean="0">
                <a:effectLst/>
                <a:latin typeface="+mn-lt"/>
                <a:ea typeface="Calibri" panose="020F0502020204030204" pitchFamily="34" charset="0"/>
                <a:cs typeface="Times New Roman" panose="02020603050405020304" pitchFamily="18" charset="0"/>
              </a:rPr>
              <a:t/>
            </a:r>
            <a:br>
              <a:rPr lang="de-DE" sz="1600" b="1" dirty="0" smtClean="0">
                <a:effectLst/>
                <a:latin typeface="+mn-lt"/>
                <a:ea typeface="Calibri" panose="020F0502020204030204" pitchFamily="34" charset="0"/>
                <a:cs typeface="Times New Roman" panose="02020603050405020304" pitchFamily="18" charset="0"/>
              </a:rPr>
            </a:br>
            <a:r>
              <a:rPr lang="de-DE" sz="1600" b="1" dirty="0" smtClean="0">
                <a:effectLst/>
                <a:latin typeface="+mn-lt"/>
                <a:ea typeface="Calibri" panose="020F0502020204030204" pitchFamily="34" charset="0"/>
                <a:cs typeface="Times New Roman" panose="02020603050405020304" pitchFamily="18" charset="0"/>
              </a:rPr>
              <a:t>     </a:t>
            </a:r>
            <a:r>
              <a:rPr lang="de-DE" sz="1600" dirty="0" smtClean="0">
                <a:effectLst/>
                <a:latin typeface="+mn-lt"/>
                <a:ea typeface="Calibri" panose="020F0502020204030204" pitchFamily="34" charset="0"/>
                <a:cs typeface="Times New Roman" panose="02020603050405020304" pitchFamily="18" charset="0"/>
              </a:rPr>
              <a:t>Tel</a:t>
            </a:r>
            <a:r>
              <a:rPr lang="de-DE" sz="1600" dirty="0">
                <a:effectLst/>
                <a:latin typeface="+mn-lt"/>
                <a:ea typeface="Calibri" panose="020F0502020204030204" pitchFamily="34" charset="0"/>
                <a:cs typeface="Times New Roman" panose="02020603050405020304" pitchFamily="18" charset="0"/>
              </a:rPr>
              <a:t>. 0951 863 1147</a:t>
            </a:r>
            <a:r>
              <a:rPr lang="de-DE" sz="2000" dirty="0">
                <a:effectLst/>
                <a:latin typeface="+mn-lt"/>
                <a:ea typeface="Calibri" panose="020F0502020204030204" pitchFamily="34" charset="0"/>
                <a:cs typeface="Times New Roman" panose="02020603050405020304" pitchFamily="18" charset="0"/>
              </a:rPr>
              <a:t/>
            </a:r>
            <a:br>
              <a:rPr lang="de-DE" sz="2000" dirty="0">
                <a:effectLst/>
                <a:latin typeface="+mn-lt"/>
                <a:ea typeface="Calibri" panose="020F0502020204030204" pitchFamily="34" charset="0"/>
                <a:cs typeface="Times New Roman" panose="02020603050405020304" pitchFamily="18" charset="0"/>
              </a:rPr>
            </a:br>
            <a:endParaRPr lang="de-DE" sz="2000" dirty="0">
              <a:effectLst/>
              <a:latin typeface="+mn-lt"/>
              <a:ea typeface="Calibri" panose="020F0502020204030204" pitchFamily="34" charset="0"/>
              <a:cs typeface="Times New Roman" panose="02020603050405020304" pitchFamily="18" charset="0"/>
            </a:endParaRPr>
          </a:p>
        </p:txBody>
      </p:sp>
      <p:sp>
        <p:nvSpPr>
          <p:cNvPr id="17" name="Textfeld 16">
            <a:extLst>
              <a:ext uri="{FF2B5EF4-FFF2-40B4-BE49-F238E27FC236}">
                <a16:creationId xmlns:a16="http://schemas.microsoft.com/office/drawing/2014/main" id="{40568EBE-5A01-373D-6391-0F5C2F88D318}"/>
              </a:ext>
            </a:extLst>
          </p:cNvPr>
          <p:cNvSpPr txBox="1"/>
          <p:nvPr/>
        </p:nvSpPr>
        <p:spPr>
          <a:xfrm>
            <a:off x="2456183" y="5411372"/>
            <a:ext cx="2882311" cy="954107"/>
          </a:xfrm>
          <a:prstGeom prst="rect">
            <a:avLst/>
          </a:prstGeom>
          <a:noFill/>
        </p:spPr>
        <p:txBody>
          <a:bodyPr wrap="square">
            <a:spAutoFit/>
          </a:bodyPr>
          <a:lstStyle/>
          <a:p>
            <a:r>
              <a:rPr lang="de-DE" sz="1400" u="sng" dirty="0">
                <a:effectLst/>
                <a:latin typeface="+mn-lt"/>
                <a:ea typeface="Calibri" panose="020F0502020204030204" pitchFamily="34" charset="0"/>
                <a:cs typeface="Calibri" panose="020F0502020204030204" pitchFamily="34" charset="0"/>
              </a:rPr>
              <a:t>Sprechstunden: </a:t>
            </a:r>
            <a:r>
              <a:rPr lang="de-DE" sz="1400" dirty="0" smtClean="0">
                <a:effectLst/>
                <a:latin typeface="+mn-lt"/>
                <a:ea typeface="Calibri" panose="020F0502020204030204" pitchFamily="34" charset="0"/>
                <a:cs typeface="Calibri" panose="020F0502020204030204" pitchFamily="34" charset="0"/>
              </a:rPr>
              <a:t>montags </a:t>
            </a:r>
            <a:r>
              <a:rPr lang="de-DE" sz="1400" dirty="0">
                <a:effectLst/>
                <a:latin typeface="+mn-lt"/>
                <a:ea typeface="Calibri" panose="020F0502020204030204" pitchFamily="34" charset="0"/>
                <a:cs typeface="Calibri" panose="020F0502020204030204" pitchFamily="34" charset="0"/>
              </a:rPr>
              <a:t>von </a:t>
            </a:r>
            <a:endParaRPr lang="de-DE" sz="1400" dirty="0" smtClean="0">
              <a:effectLst/>
              <a:latin typeface="+mn-lt"/>
              <a:ea typeface="Calibri" panose="020F0502020204030204" pitchFamily="34" charset="0"/>
              <a:cs typeface="Calibri" panose="020F0502020204030204" pitchFamily="34" charset="0"/>
            </a:endParaRPr>
          </a:p>
          <a:p>
            <a:r>
              <a:rPr lang="de-DE" sz="1400" dirty="0" smtClean="0">
                <a:effectLst/>
                <a:latin typeface="+mn-lt"/>
                <a:ea typeface="Calibri" panose="020F0502020204030204" pitchFamily="34" charset="0"/>
                <a:cs typeface="Calibri" panose="020F0502020204030204" pitchFamily="34" charset="0"/>
              </a:rPr>
              <a:t>14.00 -16.00 </a:t>
            </a:r>
            <a:r>
              <a:rPr lang="de-DE" sz="1400" dirty="0">
                <a:effectLst/>
                <a:latin typeface="+mn-lt"/>
                <a:ea typeface="Calibri" panose="020F0502020204030204" pitchFamily="34" charset="0"/>
                <a:cs typeface="Calibri" panose="020F0502020204030204" pitchFamily="34" charset="0"/>
              </a:rPr>
              <a:t>Uhr</a:t>
            </a:r>
            <a:br>
              <a:rPr lang="de-DE" sz="1400" dirty="0">
                <a:effectLst/>
                <a:latin typeface="+mn-lt"/>
                <a:ea typeface="Calibri" panose="020F0502020204030204" pitchFamily="34" charset="0"/>
                <a:cs typeface="Calibri" panose="020F0502020204030204" pitchFamily="34" charset="0"/>
              </a:rPr>
            </a:br>
            <a:r>
              <a:rPr lang="de-DE" sz="1400" dirty="0" smtClean="0">
                <a:effectLst/>
                <a:latin typeface="+mn-lt"/>
                <a:ea typeface="Calibri" panose="020F0502020204030204" pitchFamily="34" charset="0"/>
                <a:cs typeface="Calibri" panose="020F0502020204030204" pitchFamily="34" charset="0"/>
              </a:rPr>
              <a:t>donnerstags von 9.30 - 12.00 Uhr sowie nach Vereinbarung</a:t>
            </a:r>
            <a:endParaRPr lang="de-DE" sz="1400" dirty="0"/>
          </a:p>
        </p:txBody>
      </p:sp>
      <p:pic>
        <p:nvPicPr>
          <p:cNvPr id="5122" name="Picture 2" descr="BERA: Counselling in Schools - WegE: Pioneering Teacher Education">
            <a:extLst>
              <a:ext uri="{FF2B5EF4-FFF2-40B4-BE49-F238E27FC236}">
                <a16:creationId xmlns:a16="http://schemas.microsoft.com/office/drawing/2014/main" id="{69E702D6-1367-A6A9-3888-EB2C83A286E7}"/>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18959"/>
          <a:stretch/>
        </p:blipFill>
        <p:spPr bwMode="auto">
          <a:xfrm>
            <a:off x="323528" y="2980499"/>
            <a:ext cx="1923581" cy="1670993"/>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a:extLst>
              <a:ext uri="{FF2B5EF4-FFF2-40B4-BE49-F238E27FC236}">
                <a16:creationId xmlns:a16="http://schemas.microsoft.com/office/drawing/2014/main" id="{0D03723A-732B-60E4-4A04-BF99A0BF246F}"/>
              </a:ext>
            </a:extLst>
          </p:cNvPr>
          <p:cNvPicPr>
            <a:picLocks noChangeAspect="1"/>
          </p:cNvPicPr>
          <p:nvPr/>
        </p:nvPicPr>
        <p:blipFill>
          <a:blip r:embed="rId8"/>
          <a:stretch>
            <a:fillRect/>
          </a:stretch>
        </p:blipFill>
        <p:spPr>
          <a:xfrm>
            <a:off x="2871615" y="2980499"/>
            <a:ext cx="1800200" cy="1706383"/>
          </a:xfrm>
          <a:prstGeom prst="rect">
            <a:avLst/>
          </a:prstGeom>
        </p:spPr>
      </p:pic>
      <p:pic>
        <p:nvPicPr>
          <p:cNvPr id="3" name="Grafik 2"/>
          <p:cNvPicPr>
            <a:picLocks noChangeAspect="1"/>
          </p:cNvPicPr>
          <p:nvPr/>
        </p:nvPicPr>
        <p:blipFill>
          <a:blip r:embed="rId9"/>
          <a:stretch>
            <a:fillRect/>
          </a:stretch>
        </p:blipFill>
        <p:spPr>
          <a:xfrm>
            <a:off x="5508104" y="2945488"/>
            <a:ext cx="1656184" cy="1715991"/>
          </a:xfrm>
          <a:prstGeom prst="rect">
            <a:avLst/>
          </a:prstGeom>
        </p:spPr>
      </p:pic>
      <p:sp>
        <p:nvSpPr>
          <p:cNvPr id="4" name="Rechteck 3"/>
          <p:cNvSpPr/>
          <p:nvPr/>
        </p:nvSpPr>
        <p:spPr>
          <a:xfrm>
            <a:off x="5508104" y="4689651"/>
            <a:ext cx="1928413" cy="600101"/>
          </a:xfrm>
          <a:prstGeom prst="rect">
            <a:avLst/>
          </a:prstGeom>
        </p:spPr>
        <p:txBody>
          <a:bodyPr wrap="none">
            <a:spAutoFit/>
          </a:bodyPr>
          <a:lstStyle/>
          <a:p>
            <a:pPr>
              <a:lnSpc>
                <a:spcPct val="107000"/>
              </a:lnSpc>
            </a:pPr>
            <a:r>
              <a:rPr lang="de-DE" sz="1600" b="1" dirty="0">
                <a:latin typeface="+mj-lt"/>
                <a:ea typeface="Calibri" panose="020F0502020204030204" pitchFamily="34" charset="0"/>
                <a:cs typeface="Times New Roman" panose="02020603050405020304" pitchFamily="18" charset="0"/>
              </a:rPr>
              <a:t>Dr. Sarah </a:t>
            </a:r>
            <a:r>
              <a:rPr lang="de-DE" sz="1600" b="1" dirty="0" smtClean="0">
                <a:latin typeface="+mj-lt"/>
                <a:ea typeface="Calibri" panose="020F0502020204030204" pitchFamily="34" charset="0"/>
                <a:cs typeface="Times New Roman" panose="02020603050405020304" pitchFamily="18" charset="0"/>
              </a:rPr>
              <a:t>Böhlau</a:t>
            </a:r>
            <a:br>
              <a:rPr lang="de-DE" sz="1600" b="1" dirty="0" smtClean="0">
                <a:latin typeface="+mj-lt"/>
                <a:ea typeface="Calibri" panose="020F0502020204030204" pitchFamily="34" charset="0"/>
                <a:cs typeface="Times New Roman" panose="02020603050405020304" pitchFamily="18" charset="0"/>
              </a:rPr>
            </a:br>
            <a:r>
              <a:rPr lang="de-DE" sz="1600" dirty="0" smtClean="0">
                <a:latin typeface="+mj-lt"/>
                <a:cs typeface="Times New Roman" panose="02020603050405020304" pitchFamily="18" charset="0"/>
              </a:rPr>
              <a:t>Tel. </a:t>
            </a:r>
            <a:r>
              <a:rPr lang="de-DE" sz="1600" dirty="0" smtClean="0">
                <a:latin typeface="+mj-lt"/>
              </a:rPr>
              <a:t>0951 863 1295</a:t>
            </a:r>
            <a:endParaRPr lang="de-DE" sz="1600" dirty="0">
              <a:latin typeface="+mj-lt"/>
            </a:endParaRPr>
          </a:p>
        </p:txBody>
      </p:sp>
      <p:sp>
        <p:nvSpPr>
          <p:cNvPr id="8" name="Rechteck 7"/>
          <p:cNvSpPr/>
          <p:nvPr/>
        </p:nvSpPr>
        <p:spPr>
          <a:xfrm>
            <a:off x="5238901" y="5488396"/>
            <a:ext cx="3797595" cy="954107"/>
          </a:xfrm>
          <a:prstGeom prst="rect">
            <a:avLst/>
          </a:prstGeom>
        </p:spPr>
        <p:txBody>
          <a:bodyPr wrap="square">
            <a:spAutoFit/>
          </a:bodyPr>
          <a:lstStyle/>
          <a:p>
            <a:r>
              <a:rPr lang="de-DE" sz="1400" u="sng" dirty="0">
                <a:latin typeface="+mn-lt"/>
                <a:ea typeface="Calibri" panose="020F0502020204030204" pitchFamily="34" charset="0"/>
                <a:cs typeface="Calibri" panose="020F0502020204030204" pitchFamily="34" charset="0"/>
              </a:rPr>
              <a:t>Sprechstunden: </a:t>
            </a:r>
            <a:r>
              <a:rPr lang="de-DE" sz="1400" dirty="0" smtClean="0">
                <a:latin typeface="+mn-lt"/>
                <a:ea typeface="Calibri" panose="020F0502020204030204" pitchFamily="34" charset="0"/>
                <a:cs typeface="Calibri" panose="020F0502020204030204" pitchFamily="34" charset="0"/>
              </a:rPr>
              <a:t>mittwochs </a:t>
            </a:r>
            <a:r>
              <a:rPr lang="de-DE" sz="1400" dirty="0">
                <a:latin typeface="+mn-lt"/>
                <a:ea typeface="Calibri" panose="020F0502020204030204" pitchFamily="34" charset="0"/>
                <a:cs typeface="Calibri" panose="020F0502020204030204" pitchFamily="34" charset="0"/>
              </a:rPr>
              <a:t>von </a:t>
            </a:r>
          </a:p>
          <a:p>
            <a:r>
              <a:rPr lang="de-DE" sz="1400" dirty="0" smtClean="0">
                <a:latin typeface="+mn-lt"/>
                <a:ea typeface="Calibri" panose="020F0502020204030204" pitchFamily="34" charset="0"/>
                <a:cs typeface="Calibri" panose="020F0502020204030204" pitchFamily="34" charset="0"/>
              </a:rPr>
              <a:t>13.00 </a:t>
            </a:r>
            <a:r>
              <a:rPr lang="de-DE" sz="1400" dirty="0">
                <a:latin typeface="+mn-lt"/>
                <a:ea typeface="Calibri" panose="020F0502020204030204" pitchFamily="34" charset="0"/>
                <a:cs typeface="Calibri" panose="020F0502020204030204" pitchFamily="34" charset="0"/>
              </a:rPr>
              <a:t>-</a:t>
            </a:r>
            <a:r>
              <a:rPr lang="de-DE" sz="1400" dirty="0" smtClean="0">
                <a:latin typeface="+mn-lt"/>
                <a:ea typeface="Calibri" panose="020F0502020204030204" pitchFamily="34" charset="0"/>
                <a:cs typeface="Calibri" panose="020F0502020204030204" pitchFamily="34" charset="0"/>
              </a:rPr>
              <a:t>15.00 </a:t>
            </a:r>
            <a:r>
              <a:rPr lang="de-DE" sz="1400" dirty="0">
                <a:latin typeface="+mn-lt"/>
                <a:ea typeface="Calibri" panose="020F0502020204030204" pitchFamily="34" charset="0"/>
                <a:cs typeface="Calibri" panose="020F0502020204030204" pitchFamily="34" charset="0"/>
              </a:rPr>
              <a:t>Uhr</a:t>
            </a:r>
            <a:br>
              <a:rPr lang="de-DE" sz="1400" dirty="0">
                <a:latin typeface="+mn-lt"/>
                <a:ea typeface="Calibri" panose="020F0502020204030204" pitchFamily="34" charset="0"/>
                <a:cs typeface="Calibri" panose="020F0502020204030204" pitchFamily="34" charset="0"/>
              </a:rPr>
            </a:br>
            <a:r>
              <a:rPr lang="de-DE" sz="1400" dirty="0" smtClean="0">
                <a:latin typeface="+mn-lt"/>
                <a:ea typeface="Calibri" panose="020F0502020204030204" pitchFamily="34" charset="0"/>
                <a:cs typeface="Calibri" panose="020F0502020204030204" pitchFamily="34" charset="0"/>
              </a:rPr>
              <a:t>freitags </a:t>
            </a:r>
            <a:r>
              <a:rPr lang="de-DE" sz="1400" dirty="0">
                <a:latin typeface="+mn-lt"/>
                <a:ea typeface="Calibri" panose="020F0502020204030204" pitchFamily="34" charset="0"/>
                <a:cs typeface="Calibri" panose="020F0502020204030204" pitchFamily="34" charset="0"/>
              </a:rPr>
              <a:t>von </a:t>
            </a:r>
            <a:r>
              <a:rPr lang="de-DE" sz="1400" dirty="0" smtClean="0">
                <a:latin typeface="+mn-lt"/>
                <a:ea typeface="Calibri" panose="020F0502020204030204" pitchFamily="34" charset="0"/>
                <a:cs typeface="Calibri" panose="020F0502020204030204" pitchFamily="34" charset="0"/>
              </a:rPr>
              <a:t>9.00 </a:t>
            </a:r>
            <a:r>
              <a:rPr lang="de-DE" sz="1400" dirty="0">
                <a:latin typeface="+mn-lt"/>
                <a:ea typeface="Calibri" panose="020F0502020204030204" pitchFamily="34" charset="0"/>
                <a:cs typeface="Calibri" panose="020F0502020204030204" pitchFamily="34" charset="0"/>
              </a:rPr>
              <a:t>- </a:t>
            </a:r>
            <a:r>
              <a:rPr lang="de-DE" sz="1400" dirty="0" smtClean="0">
                <a:latin typeface="+mn-lt"/>
                <a:ea typeface="Calibri" panose="020F0502020204030204" pitchFamily="34" charset="0"/>
                <a:cs typeface="Calibri" panose="020F0502020204030204" pitchFamily="34" charset="0"/>
              </a:rPr>
              <a:t>11.00 </a:t>
            </a:r>
            <a:r>
              <a:rPr lang="de-DE" sz="1400" dirty="0">
                <a:latin typeface="+mn-lt"/>
                <a:ea typeface="Calibri" panose="020F0502020204030204" pitchFamily="34" charset="0"/>
                <a:cs typeface="Calibri" panose="020F0502020204030204" pitchFamily="34" charset="0"/>
              </a:rPr>
              <a:t>Uhr sowie nach Vereinbarung</a:t>
            </a:r>
          </a:p>
        </p:txBody>
      </p:sp>
      <p:sp>
        <p:nvSpPr>
          <p:cNvPr id="10" name="Rechteck 9"/>
          <p:cNvSpPr/>
          <p:nvPr/>
        </p:nvSpPr>
        <p:spPr>
          <a:xfrm>
            <a:off x="7020272" y="1980457"/>
            <a:ext cx="2374407" cy="738664"/>
          </a:xfrm>
          <a:prstGeom prst="rect">
            <a:avLst/>
          </a:prstGeom>
        </p:spPr>
        <p:txBody>
          <a:bodyPr wrap="square">
            <a:spAutoFit/>
          </a:bodyPr>
          <a:lstStyle/>
          <a:p>
            <a:r>
              <a:rPr lang="de-DE" sz="1400" b="1" dirty="0">
                <a:latin typeface="+mn-lt"/>
                <a:ea typeface="Calibri" panose="020F0502020204030204" pitchFamily="34" charset="0"/>
                <a:cs typeface="Calibri" panose="020F0502020204030204" pitchFamily="34" charset="0"/>
              </a:rPr>
              <a:t>Kapuzinerstraße 25</a:t>
            </a:r>
            <a:br>
              <a:rPr lang="de-DE" sz="1400" b="1" dirty="0">
                <a:latin typeface="+mn-lt"/>
                <a:ea typeface="Calibri" panose="020F0502020204030204" pitchFamily="34" charset="0"/>
                <a:cs typeface="Calibri" panose="020F0502020204030204" pitchFamily="34" charset="0"/>
              </a:rPr>
            </a:br>
            <a:r>
              <a:rPr lang="de-DE" sz="1400" b="1" dirty="0">
                <a:latin typeface="+mn-lt"/>
                <a:ea typeface="Calibri" panose="020F0502020204030204" pitchFamily="34" charset="0"/>
                <a:cs typeface="Calibri" panose="020F0502020204030204" pitchFamily="34" charset="0"/>
              </a:rPr>
              <a:t>96047 Bamberg</a:t>
            </a:r>
            <a:br>
              <a:rPr lang="de-DE" sz="1400" b="1" dirty="0">
                <a:latin typeface="+mn-lt"/>
                <a:ea typeface="Calibri" panose="020F0502020204030204" pitchFamily="34" charset="0"/>
                <a:cs typeface="Calibri" panose="020F0502020204030204" pitchFamily="34" charset="0"/>
              </a:rPr>
            </a:br>
            <a:r>
              <a:rPr lang="de-DE" sz="1400" b="1" dirty="0">
                <a:latin typeface="+mn-lt"/>
                <a:ea typeface="Calibri" panose="020F0502020204030204" pitchFamily="34" charset="0"/>
                <a:cs typeface="Calibri" panose="020F0502020204030204" pitchFamily="34" charset="0"/>
              </a:rPr>
              <a:t>Zimmer 00.16</a:t>
            </a:r>
          </a:p>
        </p:txBody>
      </p:sp>
      <p:pic>
        <p:nvPicPr>
          <p:cNvPr id="24" name="Audio 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358344784"/>
      </p:ext>
    </p:extLst>
  </p:cSld>
  <p:clrMapOvr>
    <a:masterClrMapping/>
  </p:clrMapOvr>
  <mc:AlternateContent xmlns:mc="http://schemas.openxmlformats.org/markup-compatibility/2006" xmlns:p14="http://schemas.microsoft.com/office/powerpoint/2010/main">
    <mc:Choice Requires="p14">
      <p:transition spd="slow" p14:dur="2000" advTm="37220"/>
    </mc:Choice>
    <mc:Fallback xmlns="">
      <p:transition spd="slow" advTm="372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D51D5-C537-608D-BBC5-07B7B417154F}"/>
              </a:ext>
            </a:extLst>
          </p:cNvPr>
          <p:cNvSpPr>
            <a:spLocks noGrp="1"/>
          </p:cNvSpPr>
          <p:nvPr>
            <p:ph type="title"/>
          </p:nvPr>
        </p:nvSpPr>
        <p:spPr>
          <a:xfrm>
            <a:off x="838200" y="1143000"/>
            <a:ext cx="7467600" cy="1143000"/>
          </a:xfrm>
        </p:spPr>
        <p:txBody>
          <a:bodyPr/>
          <a:lstStyle/>
          <a:p>
            <a:r>
              <a:rPr lang="de-DE" sz="2000" dirty="0">
                <a:effectLst/>
                <a:latin typeface="+mn-lt"/>
                <a:ea typeface="Calibri" panose="020F0502020204030204" pitchFamily="34" charset="0"/>
                <a:cs typeface="Times New Roman" panose="02020603050405020304" pitchFamily="18" charset="0"/>
              </a:rPr>
              <a:t/>
            </a:r>
            <a:br>
              <a:rPr lang="de-DE" sz="2000" dirty="0">
                <a:effectLst/>
                <a:latin typeface="+mn-lt"/>
                <a:ea typeface="Calibri" panose="020F0502020204030204" pitchFamily="34" charset="0"/>
                <a:cs typeface="Times New Roman" panose="02020603050405020304" pitchFamily="18" charset="0"/>
              </a:rPr>
            </a:br>
            <a:endParaRPr lang="de-DE" sz="3200" dirty="0">
              <a:latin typeface="+mn-lt"/>
            </a:endParaRPr>
          </a:p>
        </p:txBody>
      </p:sp>
      <p:sp>
        <p:nvSpPr>
          <p:cNvPr id="9" name="Textfeld 8">
            <a:extLst>
              <a:ext uri="{FF2B5EF4-FFF2-40B4-BE49-F238E27FC236}">
                <a16:creationId xmlns:a16="http://schemas.microsoft.com/office/drawing/2014/main" id="{969AA34E-848D-ED79-BD01-AFAB6D614805}"/>
              </a:ext>
            </a:extLst>
          </p:cNvPr>
          <p:cNvSpPr txBox="1"/>
          <p:nvPr/>
        </p:nvSpPr>
        <p:spPr>
          <a:xfrm>
            <a:off x="3419872" y="3776008"/>
            <a:ext cx="5853162" cy="2308324"/>
          </a:xfrm>
          <a:prstGeom prst="rect">
            <a:avLst/>
          </a:prstGeom>
          <a:noFill/>
        </p:spPr>
        <p:txBody>
          <a:bodyPr wrap="square">
            <a:spAutoFit/>
          </a:bodyPr>
          <a:lstStyle/>
          <a:p>
            <a:endParaRPr lang="de-DE" sz="3600" b="1" dirty="0" smtClean="0">
              <a:effectLst/>
              <a:latin typeface="+mj-lt"/>
              <a:ea typeface="Calibri" panose="020F0502020204030204" pitchFamily="34" charset="0"/>
              <a:cs typeface="Times New Roman" panose="02020603050405020304" pitchFamily="18" charset="0"/>
            </a:endParaRPr>
          </a:p>
          <a:p>
            <a:r>
              <a:rPr lang="de-DE" sz="3600" b="1" dirty="0" smtClean="0">
                <a:effectLst/>
                <a:latin typeface="+mj-lt"/>
                <a:ea typeface="Calibri" panose="020F0502020204030204" pitchFamily="34" charset="0"/>
                <a:cs typeface="Times New Roman" panose="02020603050405020304" pitchFamily="18" charset="0"/>
              </a:rPr>
              <a:t>Weitere Informationen: </a:t>
            </a:r>
            <a:r>
              <a:rPr lang="de-DE" sz="3600" u="sng" dirty="0">
                <a:solidFill>
                  <a:srgbClr val="0563C1"/>
                </a:solidFill>
                <a:effectLst/>
                <a:latin typeface="+mj-lt"/>
                <a:ea typeface="Calibri" panose="020F0502020204030204" pitchFamily="34" charset="0"/>
                <a:cs typeface="Times New Roman" panose="02020603050405020304" pitchFamily="18" charset="0"/>
                <a:hlinkClick r:id="rId4"/>
              </a:rPr>
              <a:t>https://www.uni-bamberg.de/bafbs/</a:t>
            </a:r>
            <a:endParaRPr lang="de-DE" sz="3600" dirty="0"/>
          </a:p>
        </p:txBody>
      </p:sp>
      <p:pic>
        <p:nvPicPr>
          <p:cNvPr id="10" name="Grafik 9" descr="Pfeil mit einer Linie: Kurve im Uhrzeigersinn Silhouette">
            <a:extLst>
              <a:ext uri="{FF2B5EF4-FFF2-40B4-BE49-F238E27FC236}">
                <a16:creationId xmlns:a16="http://schemas.microsoft.com/office/drawing/2014/main" id="{75A1A740-C7DB-692F-3D2B-F5A7EF2886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6105251" flipH="1">
            <a:off x="1724754" y="3870218"/>
            <a:ext cx="1795779" cy="1795779"/>
          </a:xfrm>
          <a:prstGeom prst="rect">
            <a:avLst/>
          </a:prstGeom>
        </p:spPr>
      </p:pic>
      <p:pic>
        <p:nvPicPr>
          <p:cNvPr id="3" name="Grafik 2"/>
          <p:cNvPicPr>
            <a:picLocks noChangeAspect="1"/>
          </p:cNvPicPr>
          <p:nvPr/>
        </p:nvPicPr>
        <p:blipFill>
          <a:blip r:embed="rId8"/>
          <a:stretch>
            <a:fillRect/>
          </a:stretch>
        </p:blipFill>
        <p:spPr>
          <a:xfrm>
            <a:off x="611560" y="1268760"/>
            <a:ext cx="3429969" cy="2572477"/>
          </a:xfrm>
          <a:prstGeom prst="rect">
            <a:avLst/>
          </a:prstGeom>
        </p:spPr>
      </p:pic>
      <p:pic>
        <p:nvPicPr>
          <p:cNvPr id="12" name="Audio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607626037"/>
      </p:ext>
    </p:extLst>
  </p:cSld>
  <p:clrMapOvr>
    <a:masterClrMapping/>
  </p:clrMapOvr>
  <mc:AlternateContent xmlns:mc="http://schemas.openxmlformats.org/markup-compatibility/2006" xmlns:p14="http://schemas.microsoft.com/office/powerpoint/2010/main">
    <mc:Choice Requires="p14">
      <p:transition spd="slow" p14:dur="2000" advTm="5108"/>
    </mc:Choice>
    <mc:Fallback xmlns="">
      <p:transition spd="slow" advTm="5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5"/>
          <a:stretch>
            <a:fillRect/>
          </a:stretch>
        </p:blipFill>
        <p:spPr>
          <a:xfrm>
            <a:off x="221380" y="1247184"/>
            <a:ext cx="3630540" cy="494431"/>
          </a:xfrm>
          <a:prstGeom prst="rect">
            <a:avLst/>
          </a:prstGeom>
        </p:spPr>
      </p:pic>
      <p:pic>
        <p:nvPicPr>
          <p:cNvPr id="3" name="Grafik 2"/>
          <p:cNvPicPr>
            <a:picLocks noChangeAspect="1"/>
          </p:cNvPicPr>
          <p:nvPr/>
        </p:nvPicPr>
        <p:blipFill>
          <a:blip r:embed="rId6"/>
          <a:stretch>
            <a:fillRect/>
          </a:stretch>
        </p:blipFill>
        <p:spPr>
          <a:xfrm>
            <a:off x="2195736" y="1689761"/>
            <a:ext cx="1786283" cy="2786113"/>
          </a:xfrm>
          <a:prstGeom prst="rect">
            <a:avLst/>
          </a:prstGeom>
        </p:spPr>
      </p:pic>
      <p:pic>
        <p:nvPicPr>
          <p:cNvPr id="4" name="Grafik 3"/>
          <p:cNvPicPr>
            <a:picLocks noChangeAspect="1"/>
          </p:cNvPicPr>
          <p:nvPr/>
        </p:nvPicPr>
        <p:blipFill>
          <a:blip r:embed="rId7"/>
          <a:stretch>
            <a:fillRect/>
          </a:stretch>
        </p:blipFill>
        <p:spPr>
          <a:xfrm>
            <a:off x="3893441" y="1689761"/>
            <a:ext cx="2792210" cy="1731414"/>
          </a:xfrm>
          <a:prstGeom prst="rect">
            <a:avLst/>
          </a:prstGeom>
        </p:spPr>
      </p:pic>
      <p:pic>
        <p:nvPicPr>
          <p:cNvPr id="5" name="Grafik 4"/>
          <p:cNvPicPr>
            <a:picLocks noChangeAspect="1"/>
          </p:cNvPicPr>
          <p:nvPr/>
        </p:nvPicPr>
        <p:blipFill>
          <a:blip r:embed="rId8"/>
          <a:stretch>
            <a:fillRect/>
          </a:stretch>
        </p:blipFill>
        <p:spPr>
          <a:xfrm>
            <a:off x="4993704" y="3331467"/>
            <a:ext cx="1725318" cy="2786113"/>
          </a:xfrm>
          <a:prstGeom prst="rect">
            <a:avLst/>
          </a:prstGeom>
        </p:spPr>
      </p:pic>
      <p:pic>
        <p:nvPicPr>
          <p:cNvPr id="6" name="Grafik 5"/>
          <p:cNvPicPr>
            <a:picLocks noChangeAspect="1"/>
          </p:cNvPicPr>
          <p:nvPr/>
        </p:nvPicPr>
        <p:blipFill>
          <a:blip r:embed="rId9"/>
          <a:stretch>
            <a:fillRect/>
          </a:stretch>
        </p:blipFill>
        <p:spPr>
          <a:xfrm>
            <a:off x="2235204" y="4375584"/>
            <a:ext cx="2786113" cy="1755800"/>
          </a:xfrm>
          <a:prstGeom prst="rect">
            <a:avLst/>
          </a:prstGeom>
        </p:spPr>
      </p:pic>
      <p:sp>
        <p:nvSpPr>
          <p:cNvPr id="10" name="Rechteck 9"/>
          <p:cNvSpPr/>
          <p:nvPr/>
        </p:nvSpPr>
        <p:spPr>
          <a:xfrm>
            <a:off x="189997" y="2926897"/>
            <a:ext cx="2071149" cy="2677656"/>
          </a:xfrm>
          <a:prstGeom prst="rect">
            <a:avLst/>
          </a:prstGeom>
        </p:spPr>
        <p:txBody>
          <a:bodyPr wrap="square">
            <a:spAutoFit/>
          </a:bodyPr>
          <a:lstStyle/>
          <a:p>
            <a:r>
              <a:rPr lang="de-DE" dirty="0" smtClean="0">
                <a:latin typeface="UB Scala" panose="02000504070000020003" pitchFamily="2" charset="0"/>
              </a:rPr>
              <a:t>Montag bis Freitag     </a:t>
            </a:r>
          </a:p>
          <a:p>
            <a:r>
              <a:rPr lang="de-DE" dirty="0" smtClean="0">
                <a:latin typeface="UB Scala" panose="02000504070000020003" pitchFamily="2" charset="0"/>
              </a:rPr>
              <a:t>10 – 12.00 Uhr und nach Vereinbarung</a:t>
            </a:r>
          </a:p>
          <a:p>
            <a:r>
              <a:rPr lang="de-DE" dirty="0" smtClean="0"/>
              <a:t/>
            </a:r>
            <a:br>
              <a:rPr lang="de-DE" dirty="0" smtClean="0"/>
            </a:br>
            <a:endParaRPr lang="de-DE" dirty="0"/>
          </a:p>
        </p:txBody>
      </p:sp>
      <p:pic>
        <p:nvPicPr>
          <p:cNvPr id="7" name="Grafik 6"/>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025473" y="1819813"/>
            <a:ext cx="1099281" cy="1263004"/>
          </a:xfrm>
          <a:prstGeom prst="rect">
            <a:avLst/>
          </a:prstGeom>
        </p:spPr>
      </p:pic>
      <p:sp>
        <p:nvSpPr>
          <p:cNvPr id="8" name="Rechteck 7"/>
          <p:cNvSpPr/>
          <p:nvPr/>
        </p:nvSpPr>
        <p:spPr>
          <a:xfrm>
            <a:off x="3797166" y="3353550"/>
            <a:ext cx="1879844" cy="923330"/>
          </a:xfrm>
          <a:prstGeom prst="rect">
            <a:avLst/>
          </a:prstGeom>
        </p:spPr>
        <p:txBody>
          <a:bodyPr wrap="square">
            <a:spAutoFit/>
          </a:bodyPr>
          <a:lstStyle/>
          <a:p>
            <a:r>
              <a:rPr lang="de-DE" sz="1800" b="1" i="1" dirty="0">
                <a:latin typeface="UB Scala" panose="02000504070000020003" pitchFamily="2" charset="0"/>
              </a:rPr>
              <a:t>Familie und Universität </a:t>
            </a:r>
            <a:endParaRPr lang="de-DE" sz="1800" b="1" i="1" dirty="0" smtClean="0">
              <a:latin typeface="UB Scala" panose="02000504070000020003" pitchFamily="2" charset="0"/>
            </a:endParaRPr>
          </a:p>
          <a:p>
            <a:r>
              <a:rPr lang="de-DE" sz="1800" b="1" i="1" dirty="0" smtClean="0">
                <a:latin typeface="UB Scala" panose="02000504070000020003" pitchFamily="2" charset="0"/>
              </a:rPr>
              <a:t>im </a:t>
            </a:r>
            <a:r>
              <a:rPr lang="de-DE" sz="1800" b="1" i="1" dirty="0">
                <a:latin typeface="UB Scala" panose="02000504070000020003" pitchFamily="2" charset="0"/>
              </a:rPr>
              <a:t>Einklang</a:t>
            </a:r>
          </a:p>
        </p:txBody>
      </p:sp>
      <p:pic>
        <p:nvPicPr>
          <p:cNvPr id="11" name="Grafik 10"/>
          <p:cNvPicPr>
            <a:picLocks noChangeAspect="1"/>
          </p:cNvPicPr>
          <p:nvPr/>
        </p:nvPicPr>
        <p:blipFill>
          <a:blip r:embed="rId9"/>
          <a:stretch>
            <a:fillRect/>
          </a:stretch>
        </p:blipFill>
        <p:spPr>
          <a:xfrm>
            <a:off x="2263804" y="4375584"/>
            <a:ext cx="2786113" cy="1755800"/>
          </a:xfrm>
          <a:prstGeom prst="rect">
            <a:avLst/>
          </a:prstGeom>
        </p:spPr>
      </p:pic>
      <p:sp>
        <p:nvSpPr>
          <p:cNvPr id="12" name="Rechteck 11"/>
          <p:cNvSpPr/>
          <p:nvPr/>
        </p:nvSpPr>
        <p:spPr>
          <a:xfrm rot="530493">
            <a:off x="2007026" y="4043659"/>
            <a:ext cx="1595585" cy="276999"/>
          </a:xfrm>
          <a:prstGeom prst="rect">
            <a:avLst/>
          </a:prstGeom>
        </p:spPr>
        <p:txBody>
          <a:bodyPr wrap="square">
            <a:spAutoFit/>
          </a:bodyPr>
          <a:lstStyle/>
          <a:p>
            <a:pPr algn="r"/>
            <a:r>
              <a:rPr lang="de-DE" sz="1200" dirty="0" smtClean="0">
                <a:solidFill>
                  <a:srgbClr val="EDF2F6"/>
                </a:solidFill>
                <a:latin typeface="UB Scala" panose="02000504070000020003" pitchFamily="2" charset="0"/>
              </a:rPr>
              <a:t>Kinderbetreuung</a:t>
            </a:r>
            <a:endParaRPr lang="de-DE" sz="1200" dirty="0">
              <a:solidFill>
                <a:srgbClr val="EDF2F6"/>
              </a:solidFill>
              <a:latin typeface="UB Scala" panose="02000504070000020003" pitchFamily="2" charset="0"/>
            </a:endParaRPr>
          </a:p>
        </p:txBody>
      </p:sp>
      <p:sp>
        <p:nvSpPr>
          <p:cNvPr id="13" name="Rechteck 12"/>
          <p:cNvSpPr/>
          <p:nvPr/>
        </p:nvSpPr>
        <p:spPr>
          <a:xfrm rot="460274">
            <a:off x="3869440" y="2757620"/>
            <a:ext cx="1345240" cy="338554"/>
          </a:xfrm>
          <a:prstGeom prst="rect">
            <a:avLst/>
          </a:prstGeom>
        </p:spPr>
        <p:txBody>
          <a:bodyPr wrap="none">
            <a:spAutoFit/>
          </a:bodyPr>
          <a:lstStyle/>
          <a:p>
            <a:r>
              <a:rPr lang="de-DE" sz="1600" dirty="0">
                <a:solidFill>
                  <a:schemeClr val="accent3"/>
                </a:solidFill>
                <a:latin typeface="UB Scala" panose="02000504070000020003" pitchFamily="2" charset="0"/>
              </a:rPr>
              <a:t>Mutterschutz</a:t>
            </a:r>
          </a:p>
        </p:txBody>
      </p:sp>
      <p:sp>
        <p:nvSpPr>
          <p:cNvPr id="14" name="Rechteck 13"/>
          <p:cNvSpPr/>
          <p:nvPr/>
        </p:nvSpPr>
        <p:spPr>
          <a:xfrm rot="459630">
            <a:off x="5329773" y="3352555"/>
            <a:ext cx="721672" cy="338554"/>
          </a:xfrm>
          <a:prstGeom prst="rect">
            <a:avLst/>
          </a:prstGeom>
        </p:spPr>
        <p:txBody>
          <a:bodyPr wrap="none">
            <a:spAutoFit/>
          </a:bodyPr>
          <a:lstStyle/>
          <a:p>
            <a:r>
              <a:rPr lang="de-DE" sz="1600" dirty="0">
                <a:latin typeface="UB Scala" panose="02000504070000020003" pitchFamily="2" charset="0"/>
              </a:rPr>
              <a:t>Pflege</a:t>
            </a:r>
            <a:endParaRPr lang="de-DE" sz="1800" dirty="0">
              <a:latin typeface="UB Scala" panose="02000504070000020003" pitchFamily="2" charset="0"/>
            </a:endParaRPr>
          </a:p>
        </p:txBody>
      </p:sp>
      <p:sp>
        <p:nvSpPr>
          <p:cNvPr id="15" name="Rechteck 14"/>
          <p:cNvSpPr/>
          <p:nvPr/>
        </p:nvSpPr>
        <p:spPr>
          <a:xfrm rot="457787">
            <a:off x="3676924" y="4674024"/>
            <a:ext cx="1480438" cy="584775"/>
          </a:xfrm>
          <a:prstGeom prst="rect">
            <a:avLst/>
          </a:prstGeom>
        </p:spPr>
        <p:txBody>
          <a:bodyPr wrap="square">
            <a:spAutoFit/>
          </a:bodyPr>
          <a:lstStyle/>
          <a:p>
            <a:r>
              <a:rPr lang="de-DE" sz="1600" dirty="0" smtClean="0">
                <a:solidFill>
                  <a:schemeClr val="accent3"/>
                </a:solidFill>
              </a:rPr>
              <a:t>  Organisation </a:t>
            </a:r>
            <a:endParaRPr lang="de-DE" sz="1600" dirty="0">
              <a:solidFill>
                <a:schemeClr val="accent3"/>
              </a:solidFill>
            </a:endParaRPr>
          </a:p>
          <a:p>
            <a:r>
              <a:rPr lang="de-DE" sz="1600" dirty="0" smtClean="0">
                <a:solidFill>
                  <a:schemeClr val="accent3"/>
                </a:solidFill>
              </a:rPr>
              <a:t>  &amp; Kultur</a:t>
            </a:r>
            <a:endParaRPr lang="de-DE" sz="1600" dirty="0">
              <a:solidFill>
                <a:schemeClr val="accent3"/>
              </a:solidFill>
            </a:endParaRPr>
          </a:p>
        </p:txBody>
      </p:sp>
      <p:pic>
        <p:nvPicPr>
          <p:cNvPr id="27" name="Audio 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720561250"/>
      </p:ext>
    </p:extLst>
  </p:cSld>
  <p:clrMapOvr>
    <a:masterClrMapping/>
  </p:clrMapOvr>
  <mc:AlternateContent xmlns:mc="http://schemas.openxmlformats.org/markup-compatibility/2006" xmlns:p14="http://schemas.microsoft.com/office/powerpoint/2010/main">
    <mc:Choice Requires="p14">
      <p:transition spd="slow" p14:dur="2000" advTm="33020"/>
    </mc:Choice>
    <mc:Fallback xmlns="">
      <p:transition spd="slow" advTm="33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91837"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81A7F4-181B-FF54-7250-735C7ADDA88B}"/>
              </a:ext>
            </a:extLst>
          </p:cNvPr>
          <p:cNvSpPr>
            <a:spLocks noGrp="1"/>
          </p:cNvSpPr>
          <p:nvPr>
            <p:ph type="title"/>
          </p:nvPr>
        </p:nvSpPr>
        <p:spPr>
          <a:xfrm>
            <a:off x="419100" y="2176450"/>
            <a:ext cx="8305800" cy="1252550"/>
          </a:xfrm>
        </p:spPr>
        <p:txBody>
          <a:bodyPr/>
          <a:lstStyle/>
          <a:p>
            <a:pPr algn="ctr"/>
            <a:r>
              <a:rPr lang="de-DE" sz="4000" dirty="0">
                <a:effectLst/>
                <a:latin typeface="+mj-lt"/>
                <a:ea typeface="Calibri" panose="020F0502020204030204" pitchFamily="34" charset="0"/>
                <a:cs typeface="Times New Roman" panose="02020603050405020304" pitchFamily="18" charset="0"/>
              </a:rPr>
              <a:t>Wir wünschen </a:t>
            </a:r>
            <a:r>
              <a:rPr lang="de-DE" sz="4000" dirty="0" smtClean="0">
                <a:effectLst/>
                <a:latin typeface="+mj-lt"/>
                <a:ea typeface="Calibri" panose="020F0502020204030204" pitchFamily="34" charset="0"/>
                <a:cs typeface="Times New Roman" panose="02020603050405020304" pitchFamily="18" charset="0"/>
              </a:rPr>
              <a:t>Euch </a:t>
            </a:r>
            <a:r>
              <a:rPr lang="de-DE" sz="4000" dirty="0">
                <a:effectLst/>
                <a:latin typeface="+mj-lt"/>
                <a:ea typeface="Calibri" panose="020F0502020204030204" pitchFamily="34" charset="0"/>
                <a:cs typeface="Times New Roman" panose="02020603050405020304" pitchFamily="18" charset="0"/>
              </a:rPr>
              <a:t>einen super Start ins Studium!</a:t>
            </a:r>
            <a:br>
              <a:rPr lang="de-DE" sz="4000" dirty="0">
                <a:effectLst/>
                <a:latin typeface="+mj-lt"/>
                <a:ea typeface="Calibri" panose="020F0502020204030204" pitchFamily="34" charset="0"/>
                <a:cs typeface="Times New Roman" panose="02020603050405020304" pitchFamily="18" charset="0"/>
              </a:rPr>
            </a:br>
            <a:endParaRPr lang="de-DE" sz="4000" dirty="0">
              <a:latin typeface="+mj-lt"/>
            </a:endParaRPr>
          </a:p>
        </p:txBody>
      </p:sp>
      <p:pic>
        <p:nvPicPr>
          <p:cNvPr id="4" name="Grafik 3"/>
          <p:cNvPicPr>
            <a:picLocks noChangeAspect="1"/>
          </p:cNvPicPr>
          <p:nvPr/>
        </p:nvPicPr>
        <p:blipFill>
          <a:blip r:embed="rId4"/>
          <a:stretch>
            <a:fillRect/>
          </a:stretch>
        </p:blipFill>
        <p:spPr>
          <a:xfrm>
            <a:off x="2915816" y="3393580"/>
            <a:ext cx="2614692" cy="2592288"/>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104392012"/>
      </p:ext>
    </p:extLst>
  </p:cSld>
  <p:clrMapOvr>
    <a:masterClrMapping/>
  </p:clrMapOvr>
  <mc:AlternateContent xmlns:mc="http://schemas.openxmlformats.org/markup-compatibility/2006" xmlns:p14="http://schemas.microsoft.com/office/powerpoint/2010/main">
    <mc:Choice Requires="p14">
      <p:transition spd="slow" p14:dur="2000" advTm="3687"/>
    </mc:Choice>
    <mc:Fallback xmlns="">
      <p:transition spd="slow" advTm="3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Vorlage_ohne_Titelbild_deutsch">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Vorlage_ohne_Titelbild_deutsch</Template>
  <TotalTime>0</TotalTime>
  <Words>435</Words>
  <Application>Microsoft Office PowerPoint</Application>
  <PresentationFormat>Bildschirmpräsentation (4:3)</PresentationFormat>
  <Paragraphs>60</Paragraphs>
  <Slides>7</Slides>
  <Notes>5</Notes>
  <HiddenSlides>0</HiddenSlides>
  <MMClips>7</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vt:i4>
      </vt:variant>
    </vt:vector>
  </HeadingPairs>
  <TitlesOfParts>
    <vt:vector size="14" baseType="lpstr">
      <vt:lpstr>Arial</vt:lpstr>
      <vt:lpstr>Calibri</vt:lpstr>
      <vt:lpstr>Times New Roman</vt:lpstr>
      <vt:lpstr>UB Scala</vt:lpstr>
      <vt:lpstr>UB Scala Sans</vt:lpstr>
      <vt:lpstr>Wingdings</vt:lpstr>
      <vt:lpstr>Vorlage_ohne_Titelbild_deutsch</vt:lpstr>
      <vt:lpstr>Herzlich willkommen an der Universität Bamberg! </vt:lpstr>
      <vt:lpstr>   Zielgruppe</vt:lpstr>
      <vt:lpstr>Beispiele für nachteilsausgleichende Maßnahmen </vt:lpstr>
      <vt:lpstr>Berater*innen, Sprechstunden &amp; Kontakt</vt:lpstr>
      <vt:lpstr> </vt:lpstr>
      <vt:lpstr>PowerPoint-Präsentation</vt:lpstr>
      <vt:lpstr>Wir wünschen Euch einen super Start ins Studium!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an der Universität Bamberg!</dc:title>
  <dc:creator>Mirjam Anna Dellermann</dc:creator>
  <cp:lastModifiedBy>ba2pa04</cp:lastModifiedBy>
  <cp:revision>31</cp:revision>
  <cp:lastPrinted>2023-10-02T08:44:02Z</cp:lastPrinted>
  <dcterms:created xsi:type="dcterms:W3CDTF">2023-09-25T05:39:44Z</dcterms:created>
  <dcterms:modified xsi:type="dcterms:W3CDTF">2024-10-01T06:32:59Z</dcterms:modified>
</cp:coreProperties>
</file>