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7"/>
  </p:notesMasterIdLst>
  <p:sldIdLst>
    <p:sldId id="256" r:id="rId2"/>
    <p:sldId id="274" r:id="rId3"/>
    <p:sldId id="259" r:id="rId4"/>
    <p:sldId id="294" r:id="rId5"/>
    <p:sldId id="260" r:id="rId6"/>
    <p:sldId id="275" r:id="rId7"/>
    <p:sldId id="276" r:id="rId8"/>
    <p:sldId id="277" r:id="rId9"/>
    <p:sldId id="289" r:id="rId10"/>
    <p:sldId id="262" r:id="rId11"/>
    <p:sldId id="264" r:id="rId12"/>
    <p:sldId id="265" r:id="rId13"/>
    <p:sldId id="292" r:id="rId14"/>
    <p:sldId id="267" r:id="rId15"/>
    <p:sldId id="280" r:id="rId16"/>
    <p:sldId id="271" r:id="rId17"/>
    <p:sldId id="290" r:id="rId18"/>
    <p:sldId id="278" r:id="rId19"/>
    <p:sldId id="293" r:id="rId20"/>
    <p:sldId id="268" r:id="rId21"/>
    <p:sldId id="281" r:id="rId22"/>
    <p:sldId id="279" r:id="rId23"/>
    <p:sldId id="269" r:id="rId24"/>
    <p:sldId id="272" r:id="rId25"/>
    <p:sldId id="291" r:id="rId26"/>
  </p:sldIdLst>
  <p:sldSz cx="9144000" cy="5143500" type="screen16x9"/>
  <p:notesSz cx="6797675" cy="9926638"/>
  <p:defaultTextStyle>
    <a:defPPr>
      <a:defRPr lang="de-DE"/>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B338C8D-EEAC-7A94-59A8-26E4AF26A2A2}" name="Lydia Lange" initials="LL" userId="S::lydia.lange@stud.uni-bamberg.de::a5dd52ea-1cdf-4352-b952-d82f0cd2c2f9" providerId="AD"/>
  <p188:author id="{34A3B7A3-5A72-D149-24EC-2B7668BE2219}" name="Theresa Knoll" initials="TK" userId="S::theresa.knoll@stud.uni-bamberg.de::c94cd1f0-1955-4e72-b9fc-fb7e29d27ff8" providerId="AD"/>
  <p188:author id="{8C225CD0-3E56-4BA4-6AA4-E2AC65EBB12F}" name="Laura Sophie Mayer" initials="LM" userId="S::laura-sophie.mayer@stud.uni-bamberg.de::d4747051-eaa7-41c9-8484-10eb34cc5d7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EEEEE"/>
    <a:srgbClr val="D1D8E7"/>
    <a:srgbClr val="EAEAEA"/>
    <a:srgbClr val="EDF2F6"/>
    <a:srgbClr val="E24242"/>
    <a:srgbClr val="E66972"/>
    <a:srgbClr val="00457C"/>
    <a:srgbClr val="336A97"/>
    <a:srgbClr val="FFD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5097" autoAdjust="0"/>
  </p:normalViewPr>
  <p:slideViewPr>
    <p:cSldViewPr snapToGrid="0">
      <p:cViewPr varScale="1">
        <p:scale>
          <a:sx n="93" d="100"/>
          <a:sy n="93" d="100"/>
        </p:scale>
        <p:origin x="520" y="5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A6D988-7BD9-47F5-A270-89E001609C9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de-DE"/>
        </a:p>
      </dgm:t>
    </dgm:pt>
    <dgm:pt modelId="{C162AAF8-B405-405F-915F-DE475FE95CD0}">
      <dgm:prSet phldrT="[Text]" custT="1"/>
      <dgm:spPr/>
      <dgm:t>
        <a:bodyPr/>
        <a:lstStyle/>
        <a:p>
          <a:r>
            <a:rPr lang="de-DE" sz="2000" b="1">
              <a:solidFill>
                <a:srgbClr val="EDF2F6"/>
              </a:solidFill>
              <a:latin typeface="UB Scala Sans" panose="02000503050000020003"/>
            </a:rPr>
            <a:t>allgemeine Prüfungsordnung</a:t>
          </a:r>
        </a:p>
      </dgm:t>
    </dgm:pt>
    <dgm:pt modelId="{68C3BAEF-205D-4EFF-81A3-59A58A9C8F05}" type="parTrans" cxnId="{34B1AD70-5466-4477-B7CD-27012621ADAF}">
      <dgm:prSet/>
      <dgm:spPr/>
      <dgm:t>
        <a:bodyPr/>
        <a:lstStyle/>
        <a:p>
          <a:endParaRPr lang="de-DE"/>
        </a:p>
      </dgm:t>
    </dgm:pt>
    <dgm:pt modelId="{F089D038-7973-4DD8-8F53-B83A598EC1B1}" type="sibTrans" cxnId="{34B1AD70-5466-4477-B7CD-27012621ADAF}">
      <dgm:prSet/>
      <dgm:spPr/>
      <dgm:t>
        <a:bodyPr/>
        <a:lstStyle/>
        <a:p>
          <a:endParaRPr lang="de-DE"/>
        </a:p>
      </dgm:t>
    </dgm:pt>
    <dgm:pt modelId="{15A08312-6143-4C2E-86E5-5BA49F537318}">
      <dgm:prSet phldrT="[Text]" custT="1"/>
      <dgm:spPr/>
      <dgm:t>
        <a:bodyPr/>
        <a:lstStyle/>
        <a:p>
          <a:r>
            <a:rPr lang="de-DE" sz="1800">
              <a:latin typeface="UB Scala Sans" panose="02000503050000020003"/>
            </a:rPr>
            <a:t>Prüfungsordnung für die ganze Fakultät WIAI</a:t>
          </a:r>
        </a:p>
      </dgm:t>
    </dgm:pt>
    <dgm:pt modelId="{299EE157-D436-44E2-B06A-9058E787A0D5}" type="parTrans" cxnId="{41526138-42AE-477B-9B66-9008CDE56AF4}">
      <dgm:prSet/>
      <dgm:spPr/>
      <dgm:t>
        <a:bodyPr/>
        <a:lstStyle/>
        <a:p>
          <a:endParaRPr lang="de-DE"/>
        </a:p>
      </dgm:t>
    </dgm:pt>
    <dgm:pt modelId="{A7F6D81A-2229-4BC8-AD50-2B7A1EAB5442}" type="sibTrans" cxnId="{41526138-42AE-477B-9B66-9008CDE56AF4}">
      <dgm:prSet/>
      <dgm:spPr/>
      <dgm:t>
        <a:bodyPr/>
        <a:lstStyle/>
        <a:p>
          <a:endParaRPr lang="de-DE"/>
        </a:p>
      </dgm:t>
    </dgm:pt>
    <dgm:pt modelId="{28506650-AD98-4EB9-B557-944D13AB7153}">
      <dgm:prSet phldrT="[Text]" custT="1"/>
      <dgm:spPr/>
      <dgm:t>
        <a:bodyPr/>
        <a:lstStyle/>
        <a:p>
          <a:r>
            <a:rPr lang="de-DE" sz="1800">
              <a:latin typeface="UB Scala Sans" panose="02000503050000020003"/>
            </a:rPr>
            <a:t>Grundsätzliche Rahmen-bedingungen des Studiums</a:t>
          </a:r>
        </a:p>
      </dgm:t>
    </dgm:pt>
    <dgm:pt modelId="{D2158025-5A0C-4CB4-9D84-D7555938FB66}" type="parTrans" cxnId="{B8F0FCF1-DC18-4F46-906E-FA8E8F09A4A1}">
      <dgm:prSet/>
      <dgm:spPr/>
      <dgm:t>
        <a:bodyPr/>
        <a:lstStyle/>
        <a:p>
          <a:endParaRPr lang="de-DE"/>
        </a:p>
      </dgm:t>
    </dgm:pt>
    <dgm:pt modelId="{07DE95D5-4A55-4780-A2AA-ABECE91D2365}" type="sibTrans" cxnId="{B8F0FCF1-DC18-4F46-906E-FA8E8F09A4A1}">
      <dgm:prSet/>
      <dgm:spPr/>
      <dgm:t>
        <a:bodyPr/>
        <a:lstStyle/>
        <a:p>
          <a:endParaRPr lang="de-DE"/>
        </a:p>
      </dgm:t>
    </dgm:pt>
    <dgm:pt modelId="{468C61AB-323E-42AD-9953-0DDBAE09B785}">
      <dgm:prSet phldrT="[Text]" custT="1"/>
      <dgm:spPr/>
      <dgm:t>
        <a:bodyPr/>
        <a:lstStyle/>
        <a:p>
          <a:r>
            <a:rPr lang="de-DE" sz="2000" b="1">
              <a:solidFill>
                <a:srgbClr val="EDF2F6"/>
              </a:solidFill>
              <a:latin typeface="UB Scala Sans" panose="02000503050000020003"/>
            </a:rPr>
            <a:t>Studien- und Fachprüfungs-ordnung</a:t>
          </a:r>
        </a:p>
      </dgm:t>
    </dgm:pt>
    <dgm:pt modelId="{F1B65BB1-F4EA-4F59-AE82-8FF23943D53B}" type="parTrans" cxnId="{782A4898-AD18-4B11-B0E2-A38BC8AC55AB}">
      <dgm:prSet/>
      <dgm:spPr/>
      <dgm:t>
        <a:bodyPr/>
        <a:lstStyle/>
        <a:p>
          <a:endParaRPr lang="de-DE"/>
        </a:p>
      </dgm:t>
    </dgm:pt>
    <dgm:pt modelId="{6187F795-E500-4307-BB0A-84BD0F34ECAE}" type="sibTrans" cxnId="{782A4898-AD18-4B11-B0E2-A38BC8AC55AB}">
      <dgm:prSet/>
      <dgm:spPr/>
      <dgm:t>
        <a:bodyPr/>
        <a:lstStyle/>
        <a:p>
          <a:endParaRPr lang="de-DE"/>
        </a:p>
      </dgm:t>
    </dgm:pt>
    <dgm:pt modelId="{D8A7F186-4BFB-4250-A169-EAD310616F3B}">
      <dgm:prSet phldrT="[Text]" custT="1"/>
      <dgm:spPr/>
      <dgm:t>
        <a:bodyPr/>
        <a:lstStyle/>
        <a:p>
          <a:r>
            <a:rPr lang="de-DE" sz="1800">
              <a:latin typeface="UB Scala Sans" panose="02000503050000020003"/>
            </a:rPr>
            <a:t>Studiengangs-spezifische Bestimmungen wie Studiendauer, Auslands-aufenthalt, zu belegende Module und Lernziele</a:t>
          </a:r>
        </a:p>
      </dgm:t>
    </dgm:pt>
    <dgm:pt modelId="{B587DB3D-AAAF-495B-9664-ADC92E6A3EED}" type="parTrans" cxnId="{927DBE63-6E3A-410E-9BFA-BC7546B6B969}">
      <dgm:prSet/>
      <dgm:spPr/>
      <dgm:t>
        <a:bodyPr/>
        <a:lstStyle/>
        <a:p>
          <a:endParaRPr lang="de-DE"/>
        </a:p>
      </dgm:t>
    </dgm:pt>
    <dgm:pt modelId="{D538991A-6B06-4C9F-990A-A44F953A0756}" type="sibTrans" cxnId="{927DBE63-6E3A-410E-9BFA-BC7546B6B969}">
      <dgm:prSet/>
      <dgm:spPr/>
      <dgm:t>
        <a:bodyPr/>
        <a:lstStyle/>
        <a:p>
          <a:endParaRPr lang="de-DE"/>
        </a:p>
      </dgm:t>
    </dgm:pt>
    <dgm:pt modelId="{E66F82D5-D0BE-41EE-9AC1-E840E15B7893}">
      <dgm:prSet phldrT="[Text]" custT="1"/>
      <dgm:spPr/>
      <dgm:t>
        <a:bodyPr/>
        <a:lstStyle/>
        <a:p>
          <a:r>
            <a:rPr lang="de-DE" sz="2000" b="1">
              <a:solidFill>
                <a:srgbClr val="EDF2F6"/>
              </a:solidFill>
              <a:latin typeface="UB Scala Sans" panose="02000503050000020003"/>
            </a:rPr>
            <a:t>Modulhandbuch</a:t>
          </a:r>
        </a:p>
      </dgm:t>
    </dgm:pt>
    <dgm:pt modelId="{498BCF5B-540D-49B4-B555-08A5075AC882}" type="parTrans" cxnId="{6E98E90E-31FB-40E9-BA82-0849CE4BD449}">
      <dgm:prSet/>
      <dgm:spPr/>
      <dgm:t>
        <a:bodyPr/>
        <a:lstStyle/>
        <a:p>
          <a:endParaRPr lang="de-DE"/>
        </a:p>
      </dgm:t>
    </dgm:pt>
    <dgm:pt modelId="{81B61213-B53D-4815-BEF9-A2EAEC99F1F4}" type="sibTrans" cxnId="{6E98E90E-31FB-40E9-BA82-0849CE4BD449}">
      <dgm:prSet/>
      <dgm:spPr/>
      <dgm:t>
        <a:bodyPr/>
        <a:lstStyle/>
        <a:p>
          <a:endParaRPr lang="de-DE"/>
        </a:p>
      </dgm:t>
    </dgm:pt>
    <dgm:pt modelId="{9A514BB7-E369-456E-924B-2F5994ADBCB0}">
      <dgm:prSet phldrT="[Text]" custT="1"/>
      <dgm:spPr/>
      <dgm:t>
        <a:bodyPr/>
        <a:lstStyle/>
        <a:p>
          <a:r>
            <a:rPr lang="de-DE" sz="1800">
              <a:latin typeface="UB Scala Sans" panose="02000503050000020003"/>
            </a:rPr>
            <a:t>Genaue Aufgliederung der zu belegenden Module</a:t>
          </a:r>
        </a:p>
      </dgm:t>
    </dgm:pt>
    <dgm:pt modelId="{8F2BD1C5-95F1-4EBD-8040-D24E20627F0C}" type="parTrans" cxnId="{86FA1343-A830-40CF-A9A1-3ED2EEB34CF4}">
      <dgm:prSet/>
      <dgm:spPr/>
      <dgm:t>
        <a:bodyPr/>
        <a:lstStyle/>
        <a:p>
          <a:endParaRPr lang="de-DE"/>
        </a:p>
      </dgm:t>
    </dgm:pt>
    <dgm:pt modelId="{787A6B29-198C-4836-9493-1C93F0E87CD6}" type="sibTrans" cxnId="{86FA1343-A830-40CF-A9A1-3ED2EEB34CF4}">
      <dgm:prSet/>
      <dgm:spPr/>
      <dgm:t>
        <a:bodyPr/>
        <a:lstStyle/>
        <a:p>
          <a:endParaRPr lang="de-DE"/>
        </a:p>
      </dgm:t>
    </dgm:pt>
    <dgm:pt modelId="{BE1A0A41-A2E1-42E7-B749-1FA1C0040A5A}">
      <dgm:prSet phldrT="[Text]" custT="1"/>
      <dgm:spPr/>
      <dgm:t>
        <a:bodyPr/>
        <a:lstStyle/>
        <a:p>
          <a:r>
            <a:rPr lang="de-DE" sz="1800">
              <a:latin typeface="UB Scala Sans" panose="02000503050000020003"/>
            </a:rPr>
            <a:t>Am häufigsten benötigt zur Planung des Studiums</a:t>
          </a:r>
        </a:p>
      </dgm:t>
    </dgm:pt>
    <dgm:pt modelId="{819F92B2-B66D-4E6F-AAEE-87562B81AE0D}" type="parTrans" cxnId="{74B62EDC-1ADD-41F9-9E23-86B8352C25E0}">
      <dgm:prSet/>
      <dgm:spPr/>
      <dgm:t>
        <a:bodyPr/>
        <a:lstStyle/>
        <a:p>
          <a:endParaRPr lang="de-DE"/>
        </a:p>
      </dgm:t>
    </dgm:pt>
    <dgm:pt modelId="{869782BB-8D95-4F2A-AF29-63FAC98109B5}" type="sibTrans" cxnId="{74B62EDC-1ADD-41F9-9E23-86B8352C25E0}">
      <dgm:prSet/>
      <dgm:spPr/>
      <dgm:t>
        <a:bodyPr/>
        <a:lstStyle/>
        <a:p>
          <a:endParaRPr lang="de-DE"/>
        </a:p>
      </dgm:t>
    </dgm:pt>
    <dgm:pt modelId="{EE3AB2C3-84D9-4E0D-951A-C893FEF1378E}" type="pres">
      <dgm:prSet presAssocID="{2BA6D988-7BD9-47F5-A270-89E001609C94}" presName="Name0" presStyleCnt="0">
        <dgm:presLayoutVars>
          <dgm:dir/>
          <dgm:animLvl val="lvl"/>
          <dgm:resizeHandles val="exact"/>
        </dgm:presLayoutVars>
      </dgm:prSet>
      <dgm:spPr/>
    </dgm:pt>
    <dgm:pt modelId="{E3538EE9-889C-46C0-9B2A-4042A548CBC6}" type="pres">
      <dgm:prSet presAssocID="{C162AAF8-B405-405F-915F-DE475FE95CD0}" presName="composite" presStyleCnt="0"/>
      <dgm:spPr/>
    </dgm:pt>
    <dgm:pt modelId="{9FA7E1CF-3271-48EE-9D2A-98B84E0582B4}" type="pres">
      <dgm:prSet presAssocID="{C162AAF8-B405-405F-915F-DE475FE95CD0}" presName="parTx" presStyleLbl="alignNode1" presStyleIdx="0" presStyleCnt="3">
        <dgm:presLayoutVars>
          <dgm:chMax val="0"/>
          <dgm:chPref val="0"/>
          <dgm:bulletEnabled val="1"/>
        </dgm:presLayoutVars>
      </dgm:prSet>
      <dgm:spPr/>
    </dgm:pt>
    <dgm:pt modelId="{737DCBE1-B5C9-49F9-B917-3770001900FF}" type="pres">
      <dgm:prSet presAssocID="{C162AAF8-B405-405F-915F-DE475FE95CD0}" presName="desTx" presStyleLbl="alignAccFollowNode1" presStyleIdx="0" presStyleCnt="3" custScaleY="100000">
        <dgm:presLayoutVars>
          <dgm:bulletEnabled val="1"/>
        </dgm:presLayoutVars>
      </dgm:prSet>
      <dgm:spPr/>
    </dgm:pt>
    <dgm:pt modelId="{1DA426A9-D62A-4EBB-BC4A-438C5D24BD0C}" type="pres">
      <dgm:prSet presAssocID="{F089D038-7973-4DD8-8F53-B83A598EC1B1}" presName="space" presStyleCnt="0"/>
      <dgm:spPr/>
    </dgm:pt>
    <dgm:pt modelId="{30DC2673-6CE9-4878-B67B-C8BB28E6BF93}" type="pres">
      <dgm:prSet presAssocID="{468C61AB-323E-42AD-9953-0DDBAE09B785}" presName="composite" presStyleCnt="0"/>
      <dgm:spPr/>
    </dgm:pt>
    <dgm:pt modelId="{727E4975-32FD-41CF-99C1-619E2B0452D8}" type="pres">
      <dgm:prSet presAssocID="{468C61AB-323E-42AD-9953-0DDBAE09B785}" presName="parTx" presStyleLbl="alignNode1" presStyleIdx="1" presStyleCnt="3">
        <dgm:presLayoutVars>
          <dgm:chMax val="0"/>
          <dgm:chPref val="0"/>
          <dgm:bulletEnabled val="1"/>
        </dgm:presLayoutVars>
      </dgm:prSet>
      <dgm:spPr/>
    </dgm:pt>
    <dgm:pt modelId="{C9243E0F-3582-4DAA-9599-81BC9CF62721}" type="pres">
      <dgm:prSet presAssocID="{468C61AB-323E-42AD-9953-0DDBAE09B785}" presName="desTx" presStyleLbl="alignAccFollowNode1" presStyleIdx="1" presStyleCnt="3">
        <dgm:presLayoutVars>
          <dgm:bulletEnabled val="1"/>
        </dgm:presLayoutVars>
      </dgm:prSet>
      <dgm:spPr/>
    </dgm:pt>
    <dgm:pt modelId="{2C5AD954-B39F-410E-8341-2D541639818F}" type="pres">
      <dgm:prSet presAssocID="{6187F795-E500-4307-BB0A-84BD0F34ECAE}" presName="space" presStyleCnt="0"/>
      <dgm:spPr/>
    </dgm:pt>
    <dgm:pt modelId="{655AF31F-3930-4B74-93D8-4D1C72525EB0}" type="pres">
      <dgm:prSet presAssocID="{E66F82D5-D0BE-41EE-9AC1-E840E15B7893}" presName="composite" presStyleCnt="0"/>
      <dgm:spPr/>
    </dgm:pt>
    <dgm:pt modelId="{B7C4B764-F22A-4EA1-A336-712F51827026}" type="pres">
      <dgm:prSet presAssocID="{E66F82D5-D0BE-41EE-9AC1-E840E15B7893}" presName="parTx" presStyleLbl="alignNode1" presStyleIdx="2" presStyleCnt="3">
        <dgm:presLayoutVars>
          <dgm:chMax val="0"/>
          <dgm:chPref val="0"/>
          <dgm:bulletEnabled val="1"/>
        </dgm:presLayoutVars>
      </dgm:prSet>
      <dgm:spPr/>
    </dgm:pt>
    <dgm:pt modelId="{6F95BF05-989E-4B51-880C-A35754A06638}" type="pres">
      <dgm:prSet presAssocID="{E66F82D5-D0BE-41EE-9AC1-E840E15B7893}" presName="desTx" presStyleLbl="alignAccFollowNode1" presStyleIdx="2" presStyleCnt="3" custScaleY="100000">
        <dgm:presLayoutVars>
          <dgm:bulletEnabled val="1"/>
        </dgm:presLayoutVars>
      </dgm:prSet>
      <dgm:spPr/>
    </dgm:pt>
  </dgm:ptLst>
  <dgm:cxnLst>
    <dgm:cxn modelId="{6E98E90E-31FB-40E9-BA82-0849CE4BD449}" srcId="{2BA6D988-7BD9-47F5-A270-89E001609C94}" destId="{E66F82D5-D0BE-41EE-9AC1-E840E15B7893}" srcOrd="2" destOrd="0" parTransId="{498BCF5B-540D-49B4-B555-08A5075AC882}" sibTransId="{81B61213-B53D-4815-BEF9-A2EAEC99F1F4}"/>
    <dgm:cxn modelId="{EE09E115-7073-40AA-9ED9-0394D24042A2}" type="presOf" srcId="{468C61AB-323E-42AD-9953-0DDBAE09B785}" destId="{727E4975-32FD-41CF-99C1-619E2B0452D8}" srcOrd="0" destOrd="0" presId="urn:microsoft.com/office/officeart/2005/8/layout/hList1"/>
    <dgm:cxn modelId="{A6AFE716-BDE7-4169-9D59-4637D5F128AC}" type="presOf" srcId="{15A08312-6143-4C2E-86E5-5BA49F537318}" destId="{737DCBE1-B5C9-49F9-B917-3770001900FF}" srcOrd="0" destOrd="0" presId="urn:microsoft.com/office/officeart/2005/8/layout/hList1"/>
    <dgm:cxn modelId="{F43EEF1B-B80F-4CA3-85E1-6F79DB8341D5}" type="presOf" srcId="{28506650-AD98-4EB9-B557-944D13AB7153}" destId="{737DCBE1-B5C9-49F9-B917-3770001900FF}" srcOrd="0" destOrd="1" presId="urn:microsoft.com/office/officeart/2005/8/layout/hList1"/>
    <dgm:cxn modelId="{41526138-42AE-477B-9B66-9008CDE56AF4}" srcId="{C162AAF8-B405-405F-915F-DE475FE95CD0}" destId="{15A08312-6143-4C2E-86E5-5BA49F537318}" srcOrd="0" destOrd="0" parTransId="{299EE157-D436-44E2-B06A-9058E787A0D5}" sibTransId="{A7F6D81A-2229-4BC8-AD50-2B7A1EAB5442}"/>
    <dgm:cxn modelId="{29AE515E-D284-40CC-80EA-75F50A59E035}" type="presOf" srcId="{2BA6D988-7BD9-47F5-A270-89E001609C94}" destId="{EE3AB2C3-84D9-4E0D-951A-C893FEF1378E}" srcOrd="0" destOrd="0" presId="urn:microsoft.com/office/officeart/2005/8/layout/hList1"/>
    <dgm:cxn modelId="{86FA1343-A830-40CF-A9A1-3ED2EEB34CF4}" srcId="{E66F82D5-D0BE-41EE-9AC1-E840E15B7893}" destId="{9A514BB7-E369-456E-924B-2F5994ADBCB0}" srcOrd="0" destOrd="0" parTransId="{8F2BD1C5-95F1-4EBD-8040-D24E20627F0C}" sibTransId="{787A6B29-198C-4836-9493-1C93F0E87CD6}"/>
    <dgm:cxn modelId="{927DBE63-6E3A-410E-9BFA-BC7546B6B969}" srcId="{468C61AB-323E-42AD-9953-0DDBAE09B785}" destId="{D8A7F186-4BFB-4250-A169-EAD310616F3B}" srcOrd="0" destOrd="0" parTransId="{B587DB3D-AAAF-495B-9664-ADC92E6A3EED}" sibTransId="{D538991A-6B06-4C9F-990A-A44F953A0756}"/>
    <dgm:cxn modelId="{34B1AD70-5466-4477-B7CD-27012621ADAF}" srcId="{2BA6D988-7BD9-47F5-A270-89E001609C94}" destId="{C162AAF8-B405-405F-915F-DE475FE95CD0}" srcOrd="0" destOrd="0" parTransId="{68C3BAEF-205D-4EFF-81A3-59A58A9C8F05}" sibTransId="{F089D038-7973-4DD8-8F53-B83A598EC1B1}"/>
    <dgm:cxn modelId="{D2880E51-6F07-4622-9A9E-604DA6ED9D2A}" type="presOf" srcId="{C162AAF8-B405-405F-915F-DE475FE95CD0}" destId="{9FA7E1CF-3271-48EE-9D2A-98B84E0582B4}" srcOrd="0" destOrd="0" presId="urn:microsoft.com/office/officeart/2005/8/layout/hList1"/>
    <dgm:cxn modelId="{456E2989-3F8A-4478-9167-DD21469AA170}" type="presOf" srcId="{D8A7F186-4BFB-4250-A169-EAD310616F3B}" destId="{C9243E0F-3582-4DAA-9599-81BC9CF62721}" srcOrd="0" destOrd="0" presId="urn:microsoft.com/office/officeart/2005/8/layout/hList1"/>
    <dgm:cxn modelId="{782A4898-AD18-4B11-B0E2-A38BC8AC55AB}" srcId="{2BA6D988-7BD9-47F5-A270-89E001609C94}" destId="{468C61AB-323E-42AD-9953-0DDBAE09B785}" srcOrd="1" destOrd="0" parTransId="{F1B65BB1-F4EA-4F59-AE82-8FF23943D53B}" sibTransId="{6187F795-E500-4307-BB0A-84BD0F34ECAE}"/>
    <dgm:cxn modelId="{DB0351A7-749A-4245-81BA-83EF3DDF6010}" type="presOf" srcId="{BE1A0A41-A2E1-42E7-B749-1FA1C0040A5A}" destId="{6F95BF05-989E-4B51-880C-A35754A06638}" srcOrd="0" destOrd="1" presId="urn:microsoft.com/office/officeart/2005/8/layout/hList1"/>
    <dgm:cxn modelId="{D4A5E6D7-6019-4831-B8EE-7791D2F7BABB}" type="presOf" srcId="{E66F82D5-D0BE-41EE-9AC1-E840E15B7893}" destId="{B7C4B764-F22A-4EA1-A336-712F51827026}" srcOrd="0" destOrd="0" presId="urn:microsoft.com/office/officeart/2005/8/layout/hList1"/>
    <dgm:cxn modelId="{74B62EDC-1ADD-41F9-9E23-86B8352C25E0}" srcId="{E66F82D5-D0BE-41EE-9AC1-E840E15B7893}" destId="{BE1A0A41-A2E1-42E7-B749-1FA1C0040A5A}" srcOrd="1" destOrd="0" parTransId="{819F92B2-B66D-4E6F-AAEE-87562B81AE0D}" sibTransId="{869782BB-8D95-4F2A-AF29-63FAC98109B5}"/>
    <dgm:cxn modelId="{B8F0FCF1-DC18-4F46-906E-FA8E8F09A4A1}" srcId="{C162AAF8-B405-405F-915F-DE475FE95CD0}" destId="{28506650-AD98-4EB9-B557-944D13AB7153}" srcOrd="1" destOrd="0" parTransId="{D2158025-5A0C-4CB4-9D84-D7555938FB66}" sibTransId="{07DE95D5-4A55-4780-A2AA-ABECE91D2365}"/>
    <dgm:cxn modelId="{C0C1C4F3-07E8-41F9-877A-5D2A6888122F}" type="presOf" srcId="{9A514BB7-E369-456E-924B-2F5994ADBCB0}" destId="{6F95BF05-989E-4B51-880C-A35754A06638}" srcOrd="0" destOrd="0" presId="urn:microsoft.com/office/officeart/2005/8/layout/hList1"/>
    <dgm:cxn modelId="{1D923F81-0005-47C1-A52C-393F67ECF86B}" type="presParOf" srcId="{EE3AB2C3-84D9-4E0D-951A-C893FEF1378E}" destId="{E3538EE9-889C-46C0-9B2A-4042A548CBC6}" srcOrd="0" destOrd="0" presId="urn:microsoft.com/office/officeart/2005/8/layout/hList1"/>
    <dgm:cxn modelId="{9EB54ABC-3027-4EE5-B52C-0B8107A5ECCF}" type="presParOf" srcId="{E3538EE9-889C-46C0-9B2A-4042A548CBC6}" destId="{9FA7E1CF-3271-48EE-9D2A-98B84E0582B4}" srcOrd="0" destOrd="0" presId="urn:microsoft.com/office/officeart/2005/8/layout/hList1"/>
    <dgm:cxn modelId="{DA78FB66-E137-48C1-A478-D95AED169E34}" type="presParOf" srcId="{E3538EE9-889C-46C0-9B2A-4042A548CBC6}" destId="{737DCBE1-B5C9-49F9-B917-3770001900FF}" srcOrd="1" destOrd="0" presId="urn:microsoft.com/office/officeart/2005/8/layout/hList1"/>
    <dgm:cxn modelId="{AC980FD2-00EB-4CFB-ABF3-FEACEDBD88CD}" type="presParOf" srcId="{EE3AB2C3-84D9-4E0D-951A-C893FEF1378E}" destId="{1DA426A9-D62A-4EBB-BC4A-438C5D24BD0C}" srcOrd="1" destOrd="0" presId="urn:microsoft.com/office/officeart/2005/8/layout/hList1"/>
    <dgm:cxn modelId="{469F588B-E0C9-4EB9-8C6D-49CED65D6F27}" type="presParOf" srcId="{EE3AB2C3-84D9-4E0D-951A-C893FEF1378E}" destId="{30DC2673-6CE9-4878-B67B-C8BB28E6BF93}" srcOrd="2" destOrd="0" presId="urn:microsoft.com/office/officeart/2005/8/layout/hList1"/>
    <dgm:cxn modelId="{B664705D-159F-48A8-8022-17DFF95B6F5B}" type="presParOf" srcId="{30DC2673-6CE9-4878-B67B-C8BB28E6BF93}" destId="{727E4975-32FD-41CF-99C1-619E2B0452D8}" srcOrd="0" destOrd="0" presId="urn:microsoft.com/office/officeart/2005/8/layout/hList1"/>
    <dgm:cxn modelId="{F68CBBC6-02B3-44B4-A0FB-25FBD9DC430A}" type="presParOf" srcId="{30DC2673-6CE9-4878-B67B-C8BB28E6BF93}" destId="{C9243E0F-3582-4DAA-9599-81BC9CF62721}" srcOrd="1" destOrd="0" presId="urn:microsoft.com/office/officeart/2005/8/layout/hList1"/>
    <dgm:cxn modelId="{C7F915BE-F429-482D-8C78-EBB5F94DF249}" type="presParOf" srcId="{EE3AB2C3-84D9-4E0D-951A-C893FEF1378E}" destId="{2C5AD954-B39F-410E-8341-2D541639818F}" srcOrd="3" destOrd="0" presId="urn:microsoft.com/office/officeart/2005/8/layout/hList1"/>
    <dgm:cxn modelId="{F5C69EA9-077B-4784-9FB9-4E1CC16244E9}" type="presParOf" srcId="{EE3AB2C3-84D9-4E0D-951A-C893FEF1378E}" destId="{655AF31F-3930-4B74-93D8-4D1C72525EB0}" srcOrd="4" destOrd="0" presId="urn:microsoft.com/office/officeart/2005/8/layout/hList1"/>
    <dgm:cxn modelId="{EE0A0CA9-FC83-41B7-9FA5-F37EEE87EB4C}" type="presParOf" srcId="{655AF31F-3930-4B74-93D8-4D1C72525EB0}" destId="{B7C4B764-F22A-4EA1-A336-712F51827026}" srcOrd="0" destOrd="0" presId="urn:microsoft.com/office/officeart/2005/8/layout/hList1"/>
    <dgm:cxn modelId="{8CD5FEA0-4AFA-401E-869C-32F6F248C71F}" type="presParOf" srcId="{655AF31F-3930-4B74-93D8-4D1C72525EB0}" destId="{6F95BF05-989E-4B51-880C-A35754A0663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A6D988-7BD9-47F5-A270-89E001609C9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de-DE"/>
        </a:p>
      </dgm:t>
    </dgm:pt>
    <dgm:pt modelId="{C162AAF8-B405-405F-915F-DE475FE95CD0}">
      <dgm:prSet phldrT="[Text]" custT="1"/>
      <dgm:spPr>
        <a:solidFill>
          <a:srgbClr val="E24242"/>
        </a:solidFill>
        <a:ln>
          <a:solidFill>
            <a:srgbClr val="E24242"/>
          </a:solidFill>
        </a:ln>
      </dgm:spPr>
      <dgm:t>
        <a:bodyPr/>
        <a:lstStyle/>
        <a:p>
          <a:r>
            <a:rPr lang="de-DE" sz="2000" b="1">
              <a:solidFill>
                <a:srgbClr val="FFFFFF"/>
              </a:solidFill>
              <a:latin typeface="UB Scala Sans" panose="02000503050000020003"/>
            </a:rPr>
            <a:t>Vorlesung</a:t>
          </a:r>
        </a:p>
      </dgm:t>
    </dgm:pt>
    <dgm:pt modelId="{68C3BAEF-205D-4EFF-81A3-59A58A9C8F05}" type="parTrans" cxnId="{34B1AD70-5466-4477-B7CD-27012621ADAF}">
      <dgm:prSet/>
      <dgm:spPr/>
      <dgm:t>
        <a:bodyPr/>
        <a:lstStyle/>
        <a:p>
          <a:endParaRPr lang="de-DE"/>
        </a:p>
      </dgm:t>
    </dgm:pt>
    <dgm:pt modelId="{F089D038-7973-4DD8-8F53-B83A598EC1B1}" type="sibTrans" cxnId="{34B1AD70-5466-4477-B7CD-27012621ADAF}">
      <dgm:prSet/>
      <dgm:spPr/>
      <dgm:t>
        <a:bodyPr/>
        <a:lstStyle/>
        <a:p>
          <a:endParaRPr lang="de-DE"/>
        </a:p>
      </dgm:t>
    </dgm:pt>
    <dgm:pt modelId="{15A08312-6143-4C2E-86E5-5BA49F537318}">
      <dgm:prSet phldrT="[Text]" custT="1"/>
      <dgm:spPr/>
      <dgm:t>
        <a:bodyPr/>
        <a:lstStyle/>
        <a:p>
          <a:r>
            <a:rPr lang="de-DE" sz="1800">
              <a:latin typeface="UB Scala Sans" panose="02000503050000020003"/>
            </a:rPr>
            <a:t>Größte Veranstaltung</a:t>
          </a:r>
        </a:p>
      </dgm:t>
    </dgm:pt>
    <dgm:pt modelId="{299EE157-D436-44E2-B06A-9058E787A0D5}" type="parTrans" cxnId="{41526138-42AE-477B-9B66-9008CDE56AF4}">
      <dgm:prSet/>
      <dgm:spPr/>
      <dgm:t>
        <a:bodyPr/>
        <a:lstStyle/>
        <a:p>
          <a:endParaRPr lang="de-DE"/>
        </a:p>
      </dgm:t>
    </dgm:pt>
    <dgm:pt modelId="{A7F6D81A-2229-4BC8-AD50-2B7A1EAB5442}" type="sibTrans" cxnId="{41526138-42AE-477B-9B66-9008CDE56AF4}">
      <dgm:prSet/>
      <dgm:spPr/>
      <dgm:t>
        <a:bodyPr/>
        <a:lstStyle/>
        <a:p>
          <a:endParaRPr lang="de-DE"/>
        </a:p>
      </dgm:t>
    </dgm:pt>
    <dgm:pt modelId="{28506650-AD98-4EB9-B557-944D13AB7153}">
      <dgm:prSet phldrT="[Text]" custT="1"/>
      <dgm:spPr/>
      <dgm:t>
        <a:bodyPr/>
        <a:lstStyle/>
        <a:p>
          <a:r>
            <a:rPr lang="de-DE" sz="1800">
              <a:latin typeface="UB Scala Sans" panose="02000503050000020003"/>
            </a:rPr>
            <a:t>Meistens mit dem Prof selbst</a:t>
          </a:r>
        </a:p>
      </dgm:t>
    </dgm:pt>
    <dgm:pt modelId="{D2158025-5A0C-4CB4-9D84-D7555938FB66}" type="parTrans" cxnId="{B8F0FCF1-DC18-4F46-906E-FA8E8F09A4A1}">
      <dgm:prSet/>
      <dgm:spPr/>
      <dgm:t>
        <a:bodyPr/>
        <a:lstStyle/>
        <a:p>
          <a:endParaRPr lang="de-DE"/>
        </a:p>
      </dgm:t>
    </dgm:pt>
    <dgm:pt modelId="{07DE95D5-4A55-4780-A2AA-ABECE91D2365}" type="sibTrans" cxnId="{B8F0FCF1-DC18-4F46-906E-FA8E8F09A4A1}">
      <dgm:prSet/>
      <dgm:spPr/>
      <dgm:t>
        <a:bodyPr/>
        <a:lstStyle/>
        <a:p>
          <a:endParaRPr lang="de-DE"/>
        </a:p>
      </dgm:t>
    </dgm:pt>
    <dgm:pt modelId="{468C61AB-323E-42AD-9953-0DDBAE09B785}">
      <dgm:prSet phldrT="[Text]" custT="1">
        <dgm:style>
          <a:lnRef idx="2">
            <a:schemeClr val="accent2">
              <a:shade val="50000"/>
            </a:schemeClr>
          </a:lnRef>
          <a:fillRef idx="1">
            <a:schemeClr val="accent2"/>
          </a:fillRef>
          <a:effectRef idx="0">
            <a:schemeClr val="accent2"/>
          </a:effectRef>
          <a:fontRef idx="minor">
            <a:schemeClr val="lt1"/>
          </a:fontRef>
        </dgm:style>
      </dgm:prSet>
      <dgm:spPr>
        <a:ln>
          <a:solidFill>
            <a:schemeClr val="accent2"/>
          </a:solidFill>
        </a:ln>
      </dgm:spPr>
      <dgm:t>
        <a:bodyPr/>
        <a:lstStyle/>
        <a:p>
          <a:r>
            <a:rPr lang="de-DE" sz="2000" b="1">
              <a:solidFill>
                <a:srgbClr val="FFFFFF"/>
              </a:solidFill>
              <a:latin typeface="UB Scala Sans" panose="02000503050000020003"/>
            </a:rPr>
            <a:t>Übung</a:t>
          </a:r>
        </a:p>
      </dgm:t>
    </dgm:pt>
    <dgm:pt modelId="{F1B65BB1-F4EA-4F59-AE82-8FF23943D53B}" type="parTrans" cxnId="{782A4898-AD18-4B11-B0E2-A38BC8AC55AB}">
      <dgm:prSet/>
      <dgm:spPr/>
      <dgm:t>
        <a:bodyPr/>
        <a:lstStyle/>
        <a:p>
          <a:endParaRPr lang="de-DE"/>
        </a:p>
      </dgm:t>
    </dgm:pt>
    <dgm:pt modelId="{6187F795-E500-4307-BB0A-84BD0F34ECAE}" type="sibTrans" cxnId="{782A4898-AD18-4B11-B0E2-A38BC8AC55AB}">
      <dgm:prSet/>
      <dgm:spPr/>
      <dgm:t>
        <a:bodyPr/>
        <a:lstStyle/>
        <a:p>
          <a:endParaRPr lang="de-DE"/>
        </a:p>
      </dgm:t>
    </dgm:pt>
    <dgm:pt modelId="{D8A7F186-4BFB-4250-A169-EAD310616F3B}">
      <dgm:prSet phldrT="[Text]" custT="1"/>
      <dgm:spPr/>
      <dgm:t>
        <a:bodyPr/>
        <a:lstStyle/>
        <a:p>
          <a:r>
            <a:rPr lang="de-DE" sz="1800">
              <a:latin typeface="UB Scala Sans" panose="02000503050000020003"/>
            </a:rPr>
            <a:t>Anwenden der Theorie aus der Vorlesung</a:t>
          </a:r>
        </a:p>
      </dgm:t>
    </dgm:pt>
    <dgm:pt modelId="{B587DB3D-AAAF-495B-9664-ADC92E6A3EED}" type="parTrans" cxnId="{927DBE63-6E3A-410E-9BFA-BC7546B6B969}">
      <dgm:prSet/>
      <dgm:spPr/>
      <dgm:t>
        <a:bodyPr/>
        <a:lstStyle/>
        <a:p>
          <a:endParaRPr lang="de-DE"/>
        </a:p>
      </dgm:t>
    </dgm:pt>
    <dgm:pt modelId="{D538991A-6B06-4C9F-990A-A44F953A0756}" type="sibTrans" cxnId="{927DBE63-6E3A-410E-9BFA-BC7546B6B969}">
      <dgm:prSet/>
      <dgm:spPr/>
      <dgm:t>
        <a:bodyPr/>
        <a:lstStyle/>
        <a:p>
          <a:endParaRPr lang="de-DE"/>
        </a:p>
      </dgm:t>
    </dgm:pt>
    <dgm:pt modelId="{E66F82D5-D0BE-41EE-9AC1-E840E15B7893}">
      <dgm:prSet phldrT="[Text]" custT="1"/>
      <dgm:spPr/>
      <dgm:t>
        <a:bodyPr/>
        <a:lstStyle/>
        <a:p>
          <a:r>
            <a:rPr lang="de-DE" sz="2000" b="1">
              <a:solidFill>
                <a:srgbClr val="FFFFFF"/>
              </a:solidFill>
              <a:latin typeface="UB Scala Sans" panose="02000503050000020003"/>
            </a:rPr>
            <a:t>Tutorium</a:t>
          </a:r>
        </a:p>
      </dgm:t>
    </dgm:pt>
    <dgm:pt modelId="{498BCF5B-540D-49B4-B555-08A5075AC882}" type="parTrans" cxnId="{6E98E90E-31FB-40E9-BA82-0849CE4BD449}">
      <dgm:prSet/>
      <dgm:spPr/>
      <dgm:t>
        <a:bodyPr/>
        <a:lstStyle/>
        <a:p>
          <a:endParaRPr lang="de-DE"/>
        </a:p>
      </dgm:t>
    </dgm:pt>
    <dgm:pt modelId="{81B61213-B53D-4815-BEF9-A2EAEC99F1F4}" type="sibTrans" cxnId="{6E98E90E-31FB-40E9-BA82-0849CE4BD449}">
      <dgm:prSet/>
      <dgm:spPr/>
      <dgm:t>
        <a:bodyPr/>
        <a:lstStyle/>
        <a:p>
          <a:endParaRPr lang="de-DE"/>
        </a:p>
      </dgm:t>
    </dgm:pt>
    <dgm:pt modelId="{9A514BB7-E369-456E-924B-2F5994ADBCB0}">
      <dgm:prSet phldrT="[Text]" custT="1"/>
      <dgm:spPr/>
      <dgm:t>
        <a:bodyPr/>
        <a:lstStyle/>
        <a:p>
          <a:r>
            <a:rPr lang="de-DE" sz="1800">
              <a:latin typeface="UB Scala Sans" panose="02000503050000020003"/>
            </a:rPr>
            <a:t>Kein neuer Stoff</a:t>
          </a:r>
        </a:p>
      </dgm:t>
    </dgm:pt>
    <dgm:pt modelId="{8F2BD1C5-95F1-4EBD-8040-D24E20627F0C}" type="parTrans" cxnId="{86FA1343-A830-40CF-A9A1-3ED2EEB34CF4}">
      <dgm:prSet/>
      <dgm:spPr/>
      <dgm:t>
        <a:bodyPr/>
        <a:lstStyle/>
        <a:p>
          <a:endParaRPr lang="de-DE"/>
        </a:p>
      </dgm:t>
    </dgm:pt>
    <dgm:pt modelId="{787A6B29-198C-4836-9493-1C93F0E87CD6}" type="sibTrans" cxnId="{86FA1343-A830-40CF-A9A1-3ED2EEB34CF4}">
      <dgm:prSet/>
      <dgm:spPr/>
      <dgm:t>
        <a:bodyPr/>
        <a:lstStyle/>
        <a:p>
          <a:endParaRPr lang="de-DE"/>
        </a:p>
      </dgm:t>
    </dgm:pt>
    <dgm:pt modelId="{BE1A0A41-A2E1-42E7-B749-1FA1C0040A5A}">
      <dgm:prSet phldrT="[Text]" custT="1"/>
      <dgm:spPr/>
      <dgm:t>
        <a:bodyPr/>
        <a:lstStyle/>
        <a:p>
          <a:r>
            <a:rPr lang="de-DE" sz="1800" dirty="0">
              <a:latin typeface="UB Scala Sans" panose="02000503050000020003"/>
            </a:rPr>
            <a:t>Studentische*r Tutor*in beantwortet Fragen und bearbeitet zusätzliche Übungsaufgaben</a:t>
          </a:r>
        </a:p>
      </dgm:t>
    </dgm:pt>
    <dgm:pt modelId="{819F92B2-B66D-4E6F-AAEE-87562B81AE0D}" type="parTrans" cxnId="{74B62EDC-1ADD-41F9-9E23-86B8352C25E0}">
      <dgm:prSet/>
      <dgm:spPr/>
      <dgm:t>
        <a:bodyPr/>
        <a:lstStyle/>
        <a:p>
          <a:endParaRPr lang="de-DE"/>
        </a:p>
      </dgm:t>
    </dgm:pt>
    <dgm:pt modelId="{869782BB-8D95-4F2A-AF29-63FAC98109B5}" type="sibTrans" cxnId="{74B62EDC-1ADD-41F9-9E23-86B8352C25E0}">
      <dgm:prSet/>
      <dgm:spPr/>
      <dgm:t>
        <a:bodyPr/>
        <a:lstStyle/>
        <a:p>
          <a:endParaRPr lang="de-DE"/>
        </a:p>
      </dgm:t>
    </dgm:pt>
    <dgm:pt modelId="{DA1B3946-C5AC-4B89-88FB-99096BA9F244}">
      <dgm:prSet phldrT="[Text]" custT="1"/>
      <dgm:spPr/>
      <dgm:t>
        <a:bodyPr/>
        <a:lstStyle/>
        <a:p>
          <a:r>
            <a:rPr lang="de-DE" sz="1800">
              <a:latin typeface="UB Scala Sans" panose="02000503050000020003"/>
            </a:rPr>
            <a:t>Vermittlung der Theorie</a:t>
          </a:r>
        </a:p>
      </dgm:t>
    </dgm:pt>
    <dgm:pt modelId="{97D9F202-3DD8-474A-A01E-DB01A0C3B506}" type="parTrans" cxnId="{EF09F9C7-F495-403D-837A-3FA94AF5CEBC}">
      <dgm:prSet/>
      <dgm:spPr/>
      <dgm:t>
        <a:bodyPr/>
        <a:lstStyle/>
        <a:p>
          <a:endParaRPr lang="en-US"/>
        </a:p>
      </dgm:t>
    </dgm:pt>
    <dgm:pt modelId="{41A2D046-B0E8-4301-9C49-33155EDB4E3B}" type="sibTrans" cxnId="{EF09F9C7-F495-403D-837A-3FA94AF5CEBC}">
      <dgm:prSet/>
      <dgm:spPr/>
      <dgm:t>
        <a:bodyPr/>
        <a:lstStyle/>
        <a:p>
          <a:endParaRPr lang="en-US"/>
        </a:p>
      </dgm:t>
    </dgm:pt>
    <dgm:pt modelId="{3EF7CE25-6401-4ADB-86B1-7D980F03077A}">
      <dgm:prSet phldrT="[Text]" custT="1"/>
      <dgm:spPr/>
      <dgm:t>
        <a:bodyPr/>
        <a:lstStyle/>
        <a:p>
          <a:r>
            <a:rPr lang="de-DE" sz="1800">
              <a:latin typeface="UB Scala Sans" panose="02000503050000020003"/>
            </a:rPr>
            <a:t>Oft in kleineren Gruppen</a:t>
          </a:r>
        </a:p>
      </dgm:t>
    </dgm:pt>
    <dgm:pt modelId="{5C05C039-2D8A-482F-B608-550D36A2D586}" type="parTrans" cxnId="{F714AA7C-4456-413C-B9C2-57E8872C4F6A}">
      <dgm:prSet/>
      <dgm:spPr/>
      <dgm:t>
        <a:bodyPr/>
        <a:lstStyle/>
        <a:p>
          <a:endParaRPr lang="en-US"/>
        </a:p>
      </dgm:t>
    </dgm:pt>
    <dgm:pt modelId="{D7A5954B-FEA8-4263-896A-23DC64B9E07C}" type="sibTrans" cxnId="{F714AA7C-4456-413C-B9C2-57E8872C4F6A}">
      <dgm:prSet/>
      <dgm:spPr/>
      <dgm:t>
        <a:bodyPr/>
        <a:lstStyle/>
        <a:p>
          <a:endParaRPr lang="en-US"/>
        </a:p>
      </dgm:t>
    </dgm:pt>
    <dgm:pt modelId="{50627C34-D47B-41B5-970D-76C93A1A9C87}">
      <dgm:prSet phldrT="[Text]" custT="1"/>
      <dgm:spPr/>
      <dgm:t>
        <a:bodyPr/>
        <a:lstStyle/>
        <a:p>
          <a:r>
            <a:rPr lang="de-DE" sz="1800">
              <a:latin typeface="UB Scala Sans" panose="02000503050000020003"/>
            </a:rPr>
            <a:t>Auch neue, praktischere Inhalte möglich</a:t>
          </a:r>
        </a:p>
      </dgm:t>
    </dgm:pt>
    <dgm:pt modelId="{6D6B1A73-0B21-44D7-90E7-20B145856F64}" type="parTrans" cxnId="{F89EAC2F-B859-4399-B259-BCB420C7D758}">
      <dgm:prSet/>
      <dgm:spPr/>
      <dgm:t>
        <a:bodyPr/>
        <a:lstStyle/>
        <a:p>
          <a:endParaRPr lang="en-US"/>
        </a:p>
      </dgm:t>
    </dgm:pt>
    <dgm:pt modelId="{4A09222A-370F-4CA2-86F7-5B04EFC79368}" type="sibTrans" cxnId="{F89EAC2F-B859-4399-B259-BCB420C7D758}">
      <dgm:prSet/>
      <dgm:spPr/>
      <dgm:t>
        <a:bodyPr/>
        <a:lstStyle/>
        <a:p>
          <a:endParaRPr lang="en-US"/>
        </a:p>
      </dgm:t>
    </dgm:pt>
    <dgm:pt modelId="{EE3AB2C3-84D9-4E0D-951A-C893FEF1378E}" type="pres">
      <dgm:prSet presAssocID="{2BA6D988-7BD9-47F5-A270-89E001609C94}" presName="Name0" presStyleCnt="0">
        <dgm:presLayoutVars>
          <dgm:dir/>
          <dgm:animLvl val="lvl"/>
          <dgm:resizeHandles val="exact"/>
        </dgm:presLayoutVars>
      </dgm:prSet>
      <dgm:spPr/>
    </dgm:pt>
    <dgm:pt modelId="{E3538EE9-889C-46C0-9B2A-4042A548CBC6}" type="pres">
      <dgm:prSet presAssocID="{C162AAF8-B405-405F-915F-DE475FE95CD0}" presName="composite" presStyleCnt="0"/>
      <dgm:spPr/>
    </dgm:pt>
    <dgm:pt modelId="{9FA7E1CF-3271-48EE-9D2A-98B84E0582B4}" type="pres">
      <dgm:prSet presAssocID="{C162AAF8-B405-405F-915F-DE475FE95CD0}" presName="parTx" presStyleLbl="alignNode1" presStyleIdx="0" presStyleCnt="3">
        <dgm:presLayoutVars>
          <dgm:chMax val="0"/>
          <dgm:chPref val="0"/>
          <dgm:bulletEnabled val="1"/>
        </dgm:presLayoutVars>
      </dgm:prSet>
      <dgm:spPr/>
    </dgm:pt>
    <dgm:pt modelId="{737DCBE1-B5C9-49F9-B917-3770001900FF}" type="pres">
      <dgm:prSet presAssocID="{C162AAF8-B405-405F-915F-DE475FE95CD0}" presName="desTx" presStyleLbl="alignAccFollowNode1" presStyleIdx="0" presStyleCnt="3" custScaleY="100000">
        <dgm:presLayoutVars>
          <dgm:bulletEnabled val="1"/>
        </dgm:presLayoutVars>
      </dgm:prSet>
      <dgm:spPr/>
    </dgm:pt>
    <dgm:pt modelId="{1DA426A9-D62A-4EBB-BC4A-438C5D24BD0C}" type="pres">
      <dgm:prSet presAssocID="{F089D038-7973-4DD8-8F53-B83A598EC1B1}" presName="space" presStyleCnt="0"/>
      <dgm:spPr/>
    </dgm:pt>
    <dgm:pt modelId="{30DC2673-6CE9-4878-B67B-C8BB28E6BF93}" type="pres">
      <dgm:prSet presAssocID="{468C61AB-323E-42AD-9953-0DDBAE09B785}" presName="composite" presStyleCnt="0"/>
      <dgm:spPr/>
    </dgm:pt>
    <dgm:pt modelId="{727E4975-32FD-41CF-99C1-619E2B0452D8}" type="pres">
      <dgm:prSet presAssocID="{468C61AB-323E-42AD-9953-0DDBAE09B785}" presName="parTx" presStyleLbl="alignNode1" presStyleIdx="1" presStyleCnt="3">
        <dgm:presLayoutVars>
          <dgm:chMax val="0"/>
          <dgm:chPref val="0"/>
          <dgm:bulletEnabled val="1"/>
        </dgm:presLayoutVars>
      </dgm:prSet>
      <dgm:spPr/>
    </dgm:pt>
    <dgm:pt modelId="{C9243E0F-3582-4DAA-9599-81BC9CF62721}" type="pres">
      <dgm:prSet presAssocID="{468C61AB-323E-42AD-9953-0DDBAE09B785}" presName="desTx" presStyleLbl="alignAccFollowNode1" presStyleIdx="1" presStyleCnt="3">
        <dgm:presLayoutVars>
          <dgm:bulletEnabled val="1"/>
        </dgm:presLayoutVars>
      </dgm:prSet>
      <dgm:spPr/>
    </dgm:pt>
    <dgm:pt modelId="{2C5AD954-B39F-410E-8341-2D541639818F}" type="pres">
      <dgm:prSet presAssocID="{6187F795-E500-4307-BB0A-84BD0F34ECAE}" presName="space" presStyleCnt="0"/>
      <dgm:spPr/>
    </dgm:pt>
    <dgm:pt modelId="{655AF31F-3930-4B74-93D8-4D1C72525EB0}" type="pres">
      <dgm:prSet presAssocID="{E66F82D5-D0BE-41EE-9AC1-E840E15B7893}" presName="composite" presStyleCnt="0"/>
      <dgm:spPr/>
    </dgm:pt>
    <dgm:pt modelId="{B7C4B764-F22A-4EA1-A336-712F51827026}" type="pres">
      <dgm:prSet presAssocID="{E66F82D5-D0BE-41EE-9AC1-E840E15B7893}" presName="parTx" presStyleLbl="alignNode1" presStyleIdx="2" presStyleCnt="3">
        <dgm:presLayoutVars>
          <dgm:chMax val="0"/>
          <dgm:chPref val="0"/>
          <dgm:bulletEnabled val="1"/>
        </dgm:presLayoutVars>
      </dgm:prSet>
      <dgm:spPr/>
    </dgm:pt>
    <dgm:pt modelId="{6F95BF05-989E-4B51-880C-A35754A06638}" type="pres">
      <dgm:prSet presAssocID="{E66F82D5-D0BE-41EE-9AC1-E840E15B7893}" presName="desTx" presStyleLbl="alignAccFollowNode1" presStyleIdx="2" presStyleCnt="3" custScaleY="100000">
        <dgm:presLayoutVars>
          <dgm:bulletEnabled val="1"/>
        </dgm:presLayoutVars>
      </dgm:prSet>
      <dgm:spPr/>
    </dgm:pt>
  </dgm:ptLst>
  <dgm:cxnLst>
    <dgm:cxn modelId="{6E98E90E-31FB-40E9-BA82-0849CE4BD449}" srcId="{2BA6D988-7BD9-47F5-A270-89E001609C94}" destId="{E66F82D5-D0BE-41EE-9AC1-E840E15B7893}" srcOrd="2" destOrd="0" parTransId="{498BCF5B-540D-49B4-B555-08A5075AC882}" sibTransId="{81B61213-B53D-4815-BEF9-A2EAEC99F1F4}"/>
    <dgm:cxn modelId="{EE09E115-7073-40AA-9ED9-0394D24042A2}" type="presOf" srcId="{468C61AB-323E-42AD-9953-0DDBAE09B785}" destId="{727E4975-32FD-41CF-99C1-619E2B0452D8}" srcOrd="0" destOrd="0" presId="urn:microsoft.com/office/officeart/2005/8/layout/hList1"/>
    <dgm:cxn modelId="{A6AFE716-BDE7-4169-9D59-4637D5F128AC}" type="presOf" srcId="{15A08312-6143-4C2E-86E5-5BA49F537318}" destId="{737DCBE1-B5C9-49F9-B917-3770001900FF}" srcOrd="0" destOrd="0" presId="urn:microsoft.com/office/officeart/2005/8/layout/hList1"/>
    <dgm:cxn modelId="{F43EEF1B-B80F-4CA3-85E1-6F79DB8341D5}" type="presOf" srcId="{28506650-AD98-4EB9-B557-944D13AB7153}" destId="{737DCBE1-B5C9-49F9-B917-3770001900FF}" srcOrd="0" destOrd="1" presId="urn:microsoft.com/office/officeart/2005/8/layout/hList1"/>
    <dgm:cxn modelId="{DE0AE121-C2E6-4B6C-98B6-63460CC3EB5A}" type="presOf" srcId="{DA1B3946-C5AC-4B89-88FB-99096BA9F244}" destId="{737DCBE1-B5C9-49F9-B917-3770001900FF}" srcOrd="0" destOrd="2" presId="urn:microsoft.com/office/officeart/2005/8/layout/hList1"/>
    <dgm:cxn modelId="{F89EAC2F-B859-4399-B259-BCB420C7D758}" srcId="{468C61AB-323E-42AD-9953-0DDBAE09B785}" destId="{50627C34-D47B-41B5-970D-76C93A1A9C87}" srcOrd="2" destOrd="0" parTransId="{6D6B1A73-0B21-44D7-90E7-20B145856F64}" sibTransId="{4A09222A-370F-4CA2-86F7-5B04EFC79368}"/>
    <dgm:cxn modelId="{F5336735-1F4E-4A2F-B5F0-FA86251C4C0A}" type="presOf" srcId="{50627C34-D47B-41B5-970D-76C93A1A9C87}" destId="{C9243E0F-3582-4DAA-9599-81BC9CF62721}" srcOrd="0" destOrd="2" presId="urn:microsoft.com/office/officeart/2005/8/layout/hList1"/>
    <dgm:cxn modelId="{41526138-42AE-477B-9B66-9008CDE56AF4}" srcId="{C162AAF8-B405-405F-915F-DE475FE95CD0}" destId="{15A08312-6143-4C2E-86E5-5BA49F537318}" srcOrd="0" destOrd="0" parTransId="{299EE157-D436-44E2-B06A-9058E787A0D5}" sibTransId="{A7F6D81A-2229-4BC8-AD50-2B7A1EAB5442}"/>
    <dgm:cxn modelId="{29AE515E-D284-40CC-80EA-75F50A59E035}" type="presOf" srcId="{2BA6D988-7BD9-47F5-A270-89E001609C94}" destId="{EE3AB2C3-84D9-4E0D-951A-C893FEF1378E}" srcOrd="0" destOrd="0" presId="urn:microsoft.com/office/officeart/2005/8/layout/hList1"/>
    <dgm:cxn modelId="{86FA1343-A830-40CF-A9A1-3ED2EEB34CF4}" srcId="{E66F82D5-D0BE-41EE-9AC1-E840E15B7893}" destId="{9A514BB7-E369-456E-924B-2F5994ADBCB0}" srcOrd="0" destOrd="0" parTransId="{8F2BD1C5-95F1-4EBD-8040-D24E20627F0C}" sibTransId="{787A6B29-198C-4836-9493-1C93F0E87CD6}"/>
    <dgm:cxn modelId="{927DBE63-6E3A-410E-9BFA-BC7546B6B969}" srcId="{468C61AB-323E-42AD-9953-0DDBAE09B785}" destId="{D8A7F186-4BFB-4250-A169-EAD310616F3B}" srcOrd="0" destOrd="0" parTransId="{B587DB3D-AAAF-495B-9664-ADC92E6A3EED}" sibTransId="{D538991A-6B06-4C9F-990A-A44F953A0756}"/>
    <dgm:cxn modelId="{34B1AD70-5466-4477-B7CD-27012621ADAF}" srcId="{2BA6D988-7BD9-47F5-A270-89E001609C94}" destId="{C162AAF8-B405-405F-915F-DE475FE95CD0}" srcOrd="0" destOrd="0" parTransId="{68C3BAEF-205D-4EFF-81A3-59A58A9C8F05}" sibTransId="{F089D038-7973-4DD8-8F53-B83A598EC1B1}"/>
    <dgm:cxn modelId="{D2880E51-6F07-4622-9A9E-604DA6ED9D2A}" type="presOf" srcId="{C162AAF8-B405-405F-915F-DE475FE95CD0}" destId="{9FA7E1CF-3271-48EE-9D2A-98B84E0582B4}" srcOrd="0" destOrd="0" presId="urn:microsoft.com/office/officeart/2005/8/layout/hList1"/>
    <dgm:cxn modelId="{F714AA7C-4456-413C-B9C2-57E8872C4F6A}" srcId="{468C61AB-323E-42AD-9953-0DDBAE09B785}" destId="{3EF7CE25-6401-4ADB-86B1-7D980F03077A}" srcOrd="1" destOrd="0" parTransId="{5C05C039-2D8A-482F-B608-550D36A2D586}" sibTransId="{D7A5954B-FEA8-4263-896A-23DC64B9E07C}"/>
    <dgm:cxn modelId="{456E2989-3F8A-4478-9167-DD21469AA170}" type="presOf" srcId="{D8A7F186-4BFB-4250-A169-EAD310616F3B}" destId="{C9243E0F-3582-4DAA-9599-81BC9CF62721}" srcOrd="0" destOrd="0" presId="urn:microsoft.com/office/officeart/2005/8/layout/hList1"/>
    <dgm:cxn modelId="{782A4898-AD18-4B11-B0E2-A38BC8AC55AB}" srcId="{2BA6D988-7BD9-47F5-A270-89E001609C94}" destId="{468C61AB-323E-42AD-9953-0DDBAE09B785}" srcOrd="1" destOrd="0" parTransId="{F1B65BB1-F4EA-4F59-AE82-8FF23943D53B}" sibTransId="{6187F795-E500-4307-BB0A-84BD0F34ECAE}"/>
    <dgm:cxn modelId="{2D4A73A4-DE8A-40A6-BD03-093F07EE45E3}" type="presOf" srcId="{3EF7CE25-6401-4ADB-86B1-7D980F03077A}" destId="{C9243E0F-3582-4DAA-9599-81BC9CF62721}" srcOrd="0" destOrd="1" presId="urn:microsoft.com/office/officeart/2005/8/layout/hList1"/>
    <dgm:cxn modelId="{DB0351A7-749A-4245-81BA-83EF3DDF6010}" type="presOf" srcId="{BE1A0A41-A2E1-42E7-B749-1FA1C0040A5A}" destId="{6F95BF05-989E-4B51-880C-A35754A06638}" srcOrd="0" destOrd="1" presId="urn:microsoft.com/office/officeart/2005/8/layout/hList1"/>
    <dgm:cxn modelId="{EF09F9C7-F495-403D-837A-3FA94AF5CEBC}" srcId="{C162AAF8-B405-405F-915F-DE475FE95CD0}" destId="{DA1B3946-C5AC-4B89-88FB-99096BA9F244}" srcOrd="2" destOrd="0" parTransId="{97D9F202-3DD8-474A-A01E-DB01A0C3B506}" sibTransId="{41A2D046-B0E8-4301-9C49-33155EDB4E3B}"/>
    <dgm:cxn modelId="{D4A5E6D7-6019-4831-B8EE-7791D2F7BABB}" type="presOf" srcId="{E66F82D5-D0BE-41EE-9AC1-E840E15B7893}" destId="{B7C4B764-F22A-4EA1-A336-712F51827026}" srcOrd="0" destOrd="0" presId="urn:microsoft.com/office/officeart/2005/8/layout/hList1"/>
    <dgm:cxn modelId="{74B62EDC-1ADD-41F9-9E23-86B8352C25E0}" srcId="{E66F82D5-D0BE-41EE-9AC1-E840E15B7893}" destId="{BE1A0A41-A2E1-42E7-B749-1FA1C0040A5A}" srcOrd="1" destOrd="0" parTransId="{819F92B2-B66D-4E6F-AAEE-87562B81AE0D}" sibTransId="{869782BB-8D95-4F2A-AF29-63FAC98109B5}"/>
    <dgm:cxn modelId="{B8F0FCF1-DC18-4F46-906E-FA8E8F09A4A1}" srcId="{C162AAF8-B405-405F-915F-DE475FE95CD0}" destId="{28506650-AD98-4EB9-B557-944D13AB7153}" srcOrd="1" destOrd="0" parTransId="{D2158025-5A0C-4CB4-9D84-D7555938FB66}" sibTransId="{07DE95D5-4A55-4780-A2AA-ABECE91D2365}"/>
    <dgm:cxn modelId="{C0C1C4F3-07E8-41F9-877A-5D2A6888122F}" type="presOf" srcId="{9A514BB7-E369-456E-924B-2F5994ADBCB0}" destId="{6F95BF05-989E-4B51-880C-A35754A06638}" srcOrd="0" destOrd="0" presId="urn:microsoft.com/office/officeart/2005/8/layout/hList1"/>
    <dgm:cxn modelId="{1D923F81-0005-47C1-A52C-393F67ECF86B}" type="presParOf" srcId="{EE3AB2C3-84D9-4E0D-951A-C893FEF1378E}" destId="{E3538EE9-889C-46C0-9B2A-4042A548CBC6}" srcOrd="0" destOrd="0" presId="urn:microsoft.com/office/officeart/2005/8/layout/hList1"/>
    <dgm:cxn modelId="{9EB54ABC-3027-4EE5-B52C-0B8107A5ECCF}" type="presParOf" srcId="{E3538EE9-889C-46C0-9B2A-4042A548CBC6}" destId="{9FA7E1CF-3271-48EE-9D2A-98B84E0582B4}" srcOrd="0" destOrd="0" presId="urn:microsoft.com/office/officeart/2005/8/layout/hList1"/>
    <dgm:cxn modelId="{DA78FB66-E137-48C1-A478-D95AED169E34}" type="presParOf" srcId="{E3538EE9-889C-46C0-9B2A-4042A548CBC6}" destId="{737DCBE1-B5C9-49F9-B917-3770001900FF}" srcOrd="1" destOrd="0" presId="urn:microsoft.com/office/officeart/2005/8/layout/hList1"/>
    <dgm:cxn modelId="{AC980FD2-00EB-4CFB-ABF3-FEACEDBD88CD}" type="presParOf" srcId="{EE3AB2C3-84D9-4E0D-951A-C893FEF1378E}" destId="{1DA426A9-D62A-4EBB-BC4A-438C5D24BD0C}" srcOrd="1" destOrd="0" presId="urn:microsoft.com/office/officeart/2005/8/layout/hList1"/>
    <dgm:cxn modelId="{469F588B-E0C9-4EB9-8C6D-49CED65D6F27}" type="presParOf" srcId="{EE3AB2C3-84D9-4E0D-951A-C893FEF1378E}" destId="{30DC2673-6CE9-4878-B67B-C8BB28E6BF93}" srcOrd="2" destOrd="0" presId="urn:microsoft.com/office/officeart/2005/8/layout/hList1"/>
    <dgm:cxn modelId="{B664705D-159F-48A8-8022-17DFF95B6F5B}" type="presParOf" srcId="{30DC2673-6CE9-4878-B67B-C8BB28E6BF93}" destId="{727E4975-32FD-41CF-99C1-619E2B0452D8}" srcOrd="0" destOrd="0" presId="urn:microsoft.com/office/officeart/2005/8/layout/hList1"/>
    <dgm:cxn modelId="{F68CBBC6-02B3-44B4-A0FB-25FBD9DC430A}" type="presParOf" srcId="{30DC2673-6CE9-4878-B67B-C8BB28E6BF93}" destId="{C9243E0F-3582-4DAA-9599-81BC9CF62721}" srcOrd="1" destOrd="0" presId="urn:microsoft.com/office/officeart/2005/8/layout/hList1"/>
    <dgm:cxn modelId="{C7F915BE-F429-482D-8C78-EBB5F94DF249}" type="presParOf" srcId="{EE3AB2C3-84D9-4E0D-951A-C893FEF1378E}" destId="{2C5AD954-B39F-410E-8341-2D541639818F}" srcOrd="3" destOrd="0" presId="urn:microsoft.com/office/officeart/2005/8/layout/hList1"/>
    <dgm:cxn modelId="{F5C69EA9-077B-4784-9FB9-4E1CC16244E9}" type="presParOf" srcId="{EE3AB2C3-84D9-4E0D-951A-C893FEF1378E}" destId="{655AF31F-3930-4B74-93D8-4D1C72525EB0}" srcOrd="4" destOrd="0" presId="urn:microsoft.com/office/officeart/2005/8/layout/hList1"/>
    <dgm:cxn modelId="{EE0A0CA9-FC83-41B7-9FA5-F37EEE87EB4C}" type="presParOf" srcId="{655AF31F-3930-4B74-93D8-4D1C72525EB0}" destId="{B7C4B764-F22A-4EA1-A336-712F51827026}" srcOrd="0" destOrd="0" presId="urn:microsoft.com/office/officeart/2005/8/layout/hList1"/>
    <dgm:cxn modelId="{8CD5FEA0-4AFA-401E-869C-32F6F248C71F}" type="presParOf" srcId="{655AF31F-3930-4B74-93D8-4D1C72525EB0}" destId="{6F95BF05-989E-4B51-880C-A35754A0663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A7E1CF-3271-48EE-9D2A-98B84E0582B4}">
      <dsp:nvSpPr>
        <dsp:cNvPr id="0" name=""/>
        <dsp:cNvSpPr/>
      </dsp:nvSpPr>
      <dsp:spPr>
        <a:xfrm>
          <a:off x="2655" y="10509"/>
          <a:ext cx="2588988" cy="103559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de-DE" sz="2000" b="1" kern="1200">
              <a:solidFill>
                <a:srgbClr val="EDF2F6"/>
              </a:solidFill>
              <a:latin typeface="UB Scala Sans" panose="02000503050000020003"/>
            </a:rPr>
            <a:t>allgemeine Prüfungsordnung</a:t>
          </a:r>
        </a:p>
      </dsp:txBody>
      <dsp:txXfrm>
        <a:off x="2655" y="10509"/>
        <a:ext cx="2588988" cy="1035595"/>
      </dsp:txXfrm>
    </dsp:sp>
    <dsp:sp modelId="{737DCBE1-B5C9-49F9-B917-3770001900FF}">
      <dsp:nvSpPr>
        <dsp:cNvPr id="0" name=""/>
        <dsp:cNvSpPr/>
      </dsp:nvSpPr>
      <dsp:spPr>
        <a:xfrm>
          <a:off x="2655" y="1046105"/>
          <a:ext cx="2588988" cy="23277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de-DE" sz="1800" kern="1200">
              <a:latin typeface="UB Scala Sans" panose="02000503050000020003"/>
            </a:rPr>
            <a:t>Prüfungsordnung für die ganze Fakultät WIAI</a:t>
          </a:r>
        </a:p>
        <a:p>
          <a:pPr marL="171450" lvl="1" indent="-171450" algn="l" defTabSz="800100">
            <a:lnSpc>
              <a:spcPct val="90000"/>
            </a:lnSpc>
            <a:spcBef>
              <a:spcPct val="0"/>
            </a:spcBef>
            <a:spcAft>
              <a:spcPct val="15000"/>
            </a:spcAft>
            <a:buChar char="•"/>
          </a:pPr>
          <a:r>
            <a:rPr lang="de-DE" sz="1800" kern="1200">
              <a:latin typeface="UB Scala Sans" panose="02000503050000020003"/>
            </a:rPr>
            <a:t>Grundsätzliche Rahmen-bedingungen des Studiums</a:t>
          </a:r>
        </a:p>
      </dsp:txBody>
      <dsp:txXfrm>
        <a:off x="2655" y="1046105"/>
        <a:ext cx="2588988" cy="2327760"/>
      </dsp:txXfrm>
    </dsp:sp>
    <dsp:sp modelId="{727E4975-32FD-41CF-99C1-619E2B0452D8}">
      <dsp:nvSpPr>
        <dsp:cNvPr id="0" name=""/>
        <dsp:cNvSpPr/>
      </dsp:nvSpPr>
      <dsp:spPr>
        <a:xfrm>
          <a:off x="2954101" y="10509"/>
          <a:ext cx="2588988" cy="103559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de-DE" sz="2000" b="1" kern="1200">
              <a:solidFill>
                <a:srgbClr val="EDF2F6"/>
              </a:solidFill>
              <a:latin typeface="UB Scala Sans" panose="02000503050000020003"/>
            </a:rPr>
            <a:t>Studien- und Fachprüfungs-ordnung</a:t>
          </a:r>
        </a:p>
      </dsp:txBody>
      <dsp:txXfrm>
        <a:off x="2954101" y="10509"/>
        <a:ext cx="2588988" cy="1035595"/>
      </dsp:txXfrm>
    </dsp:sp>
    <dsp:sp modelId="{C9243E0F-3582-4DAA-9599-81BC9CF62721}">
      <dsp:nvSpPr>
        <dsp:cNvPr id="0" name=""/>
        <dsp:cNvSpPr/>
      </dsp:nvSpPr>
      <dsp:spPr>
        <a:xfrm>
          <a:off x="2954101" y="1046105"/>
          <a:ext cx="2588988" cy="23277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de-DE" sz="1800" kern="1200">
              <a:latin typeface="UB Scala Sans" panose="02000503050000020003"/>
            </a:rPr>
            <a:t>Studiengangs-spezifische Bestimmungen wie Studiendauer, Auslands-aufenthalt, zu belegende Module und Lernziele</a:t>
          </a:r>
        </a:p>
      </dsp:txBody>
      <dsp:txXfrm>
        <a:off x="2954101" y="1046105"/>
        <a:ext cx="2588988" cy="2327760"/>
      </dsp:txXfrm>
    </dsp:sp>
    <dsp:sp modelId="{B7C4B764-F22A-4EA1-A336-712F51827026}">
      <dsp:nvSpPr>
        <dsp:cNvPr id="0" name=""/>
        <dsp:cNvSpPr/>
      </dsp:nvSpPr>
      <dsp:spPr>
        <a:xfrm>
          <a:off x="5905548" y="10509"/>
          <a:ext cx="2588988" cy="103559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de-DE" sz="2000" b="1" kern="1200">
              <a:solidFill>
                <a:srgbClr val="EDF2F6"/>
              </a:solidFill>
              <a:latin typeface="UB Scala Sans" panose="02000503050000020003"/>
            </a:rPr>
            <a:t>Modulhandbuch</a:t>
          </a:r>
        </a:p>
      </dsp:txBody>
      <dsp:txXfrm>
        <a:off x="5905548" y="10509"/>
        <a:ext cx="2588988" cy="1035595"/>
      </dsp:txXfrm>
    </dsp:sp>
    <dsp:sp modelId="{6F95BF05-989E-4B51-880C-A35754A06638}">
      <dsp:nvSpPr>
        <dsp:cNvPr id="0" name=""/>
        <dsp:cNvSpPr/>
      </dsp:nvSpPr>
      <dsp:spPr>
        <a:xfrm>
          <a:off x="5905548" y="1046105"/>
          <a:ext cx="2588988" cy="23277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de-DE" sz="1800" kern="1200">
              <a:latin typeface="UB Scala Sans" panose="02000503050000020003"/>
            </a:rPr>
            <a:t>Genaue Aufgliederung der zu belegenden Module</a:t>
          </a:r>
        </a:p>
        <a:p>
          <a:pPr marL="171450" lvl="1" indent="-171450" algn="l" defTabSz="800100">
            <a:lnSpc>
              <a:spcPct val="90000"/>
            </a:lnSpc>
            <a:spcBef>
              <a:spcPct val="0"/>
            </a:spcBef>
            <a:spcAft>
              <a:spcPct val="15000"/>
            </a:spcAft>
            <a:buChar char="•"/>
          </a:pPr>
          <a:r>
            <a:rPr lang="de-DE" sz="1800" kern="1200">
              <a:latin typeface="UB Scala Sans" panose="02000503050000020003"/>
            </a:rPr>
            <a:t>Am häufigsten benötigt zur Planung des Studiums</a:t>
          </a:r>
        </a:p>
      </dsp:txBody>
      <dsp:txXfrm>
        <a:off x="5905548" y="1046105"/>
        <a:ext cx="2588988" cy="23277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A7E1CF-3271-48EE-9D2A-98B84E0582B4}">
      <dsp:nvSpPr>
        <dsp:cNvPr id="0" name=""/>
        <dsp:cNvSpPr/>
      </dsp:nvSpPr>
      <dsp:spPr>
        <a:xfrm>
          <a:off x="2655" y="10509"/>
          <a:ext cx="2588988" cy="1035595"/>
        </a:xfrm>
        <a:prstGeom prst="rect">
          <a:avLst/>
        </a:prstGeom>
        <a:solidFill>
          <a:srgbClr val="E24242"/>
        </a:solidFill>
        <a:ln w="25400" cap="flat" cmpd="sng" algn="ctr">
          <a:solidFill>
            <a:srgbClr val="E2424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de-DE" sz="2000" b="1" kern="1200">
              <a:solidFill>
                <a:srgbClr val="FFFFFF"/>
              </a:solidFill>
              <a:latin typeface="UB Scala Sans" panose="02000503050000020003"/>
            </a:rPr>
            <a:t>Vorlesung</a:t>
          </a:r>
        </a:p>
      </dsp:txBody>
      <dsp:txXfrm>
        <a:off x="2655" y="10509"/>
        <a:ext cx="2588988" cy="1035595"/>
      </dsp:txXfrm>
    </dsp:sp>
    <dsp:sp modelId="{737DCBE1-B5C9-49F9-B917-3770001900FF}">
      <dsp:nvSpPr>
        <dsp:cNvPr id="0" name=""/>
        <dsp:cNvSpPr/>
      </dsp:nvSpPr>
      <dsp:spPr>
        <a:xfrm>
          <a:off x="2655" y="1046105"/>
          <a:ext cx="2588988" cy="23277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de-DE" sz="1800" kern="1200">
              <a:latin typeface="UB Scala Sans" panose="02000503050000020003"/>
            </a:rPr>
            <a:t>Größte Veranstaltung</a:t>
          </a:r>
        </a:p>
        <a:p>
          <a:pPr marL="171450" lvl="1" indent="-171450" algn="l" defTabSz="800100">
            <a:lnSpc>
              <a:spcPct val="90000"/>
            </a:lnSpc>
            <a:spcBef>
              <a:spcPct val="0"/>
            </a:spcBef>
            <a:spcAft>
              <a:spcPct val="15000"/>
            </a:spcAft>
            <a:buChar char="•"/>
          </a:pPr>
          <a:r>
            <a:rPr lang="de-DE" sz="1800" kern="1200">
              <a:latin typeface="UB Scala Sans" panose="02000503050000020003"/>
            </a:rPr>
            <a:t>Meistens mit dem Prof selbst</a:t>
          </a:r>
        </a:p>
        <a:p>
          <a:pPr marL="171450" lvl="1" indent="-171450" algn="l" defTabSz="800100">
            <a:lnSpc>
              <a:spcPct val="90000"/>
            </a:lnSpc>
            <a:spcBef>
              <a:spcPct val="0"/>
            </a:spcBef>
            <a:spcAft>
              <a:spcPct val="15000"/>
            </a:spcAft>
            <a:buChar char="•"/>
          </a:pPr>
          <a:r>
            <a:rPr lang="de-DE" sz="1800" kern="1200">
              <a:latin typeface="UB Scala Sans" panose="02000503050000020003"/>
            </a:rPr>
            <a:t>Vermittlung der Theorie</a:t>
          </a:r>
        </a:p>
      </dsp:txBody>
      <dsp:txXfrm>
        <a:off x="2655" y="1046105"/>
        <a:ext cx="2588988" cy="2327760"/>
      </dsp:txXfrm>
    </dsp:sp>
    <dsp:sp modelId="{727E4975-32FD-41CF-99C1-619E2B0452D8}">
      <dsp:nvSpPr>
        <dsp:cNvPr id="0" name=""/>
        <dsp:cNvSpPr/>
      </dsp:nvSpPr>
      <dsp:spPr>
        <a:xfrm>
          <a:off x="2954101" y="10509"/>
          <a:ext cx="2588988" cy="1035595"/>
        </a:xfrm>
        <a:prstGeom prst="rect">
          <a:avLst/>
        </a:prstGeom>
        <a:solidFill>
          <a:schemeClr val="accent2"/>
        </a:solidFill>
        <a:ln w="25400" cap="flat" cmpd="sng" algn="ctr">
          <a:solidFill>
            <a:schemeClr val="accent2"/>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de-DE" sz="2000" b="1" kern="1200">
              <a:solidFill>
                <a:srgbClr val="FFFFFF"/>
              </a:solidFill>
              <a:latin typeface="UB Scala Sans" panose="02000503050000020003"/>
            </a:rPr>
            <a:t>Übung</a:t>
          </a:r>
        </a:p>
      </dsp:txBody>
      <dsp:txXfrm>
        <a:off x="2954101" y="10509"/>
        <a:ext cx="2588988" cy="1035595"/>
      </dsp:txXfrm>
    </dsp:sp>
    <dsp:sp modelId="{C9243E0F-3582-4DAA-9599-81BC9CF62721}">
      <dsp:nvSpPr>
        <dsp:cNvPr id="0" name=""/>
        <dsp:cNvSpPr/>
      </dsp:nvSpPr>
      <dsp:spPr>
        <a:xfrm>
          <a:off x="2954101" y="1046105"/>
          <a:ext cx="2588988" cy="23277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de-DE" sz="1800" kern="1200">
              <a:latin typeface="UB Scala Sans" panose="02000503050000020003"/>
            </a:rPr>
            <a:t>Anwenden der Theorie aus der Vorlesung</a:t>
          </a:r>
        </a:p>
        <a:p>
          <a:pPr marL="171450" lvl="1" indent="-171450" algn="l" defTabSz="800100">
            <a:lnSpc>
              <a:spcPct val="90000"/>
            </a:lnSpc>
            <a:spcBef>
              <a:spcPct val="0"/>
            </a:spcBef>
            <a:spcAft>
              <a:spcPct val="15000"/>
            </a:spcAft>
            <a:buChar char="•"/>
          </a:pPr>
          <a:r>
            <a:rPr lang="de-DE" sz="1800" kern="1200">
              <a:latin typeface="UB Scala Sans" panose="02000503050000020003"/>
            </a:rPr>
            <a:t>Oft in kleineren Gruppen</a:t>
          </a:r>
        </a:p>
        <a:p>
          <a:pPr marL="171450" lvl="1" indent="-171450" algn="l" defTabSz="800100">
            <a:lnSpc>
              <a:spcPct val="90000"/>
            </a:lnSpc>
            <a:spcBef>
              <a:spcPct val="0"/>
            </a:spcBef>
            <a:spcAft>
              <a:spcPct val="15000"/>
            </a:spcAft>
            <a:buChar char="•"/>
          </a:pPr>
          <a:r>
            <a:rPr lang="de-DE" sz="1800" kern="1200">
              <a:latin typeface="UB Scala Sans" panose="02000503050000020003"/>
            </a:rPr>
            <a:t>Auch neue, praktischere Inhalte möglich</a:t>
          </a:r>
        </a:p>
      </dsp:txBody>
      <dsp:txXfrm>
        <a:off x="2954101" y="1046105"/>
        <a:ext cx="2588988" cy="2327760"/>
      </dsp:txXfrm>
    </dsp:sp>
    <dsp:sp modelId="{B7C4B764-F22A-4EA1-A336-712F51827026}">
      <dsp:nvSpPr>
        <dsp:cNvPr id="0" name=""/>
        <dsp:cNvSpPr/>
      </dsp:nvSpPr>
      <dsp:spPr>
        <a:xfrm>
          <a:off x="5905548" y="10509"/>
          <a:ext cx="2588988" cy="103559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de-DE" sz="2000" b="1" kern="1200">
              <a:solidFill>
                <a:srgbClr val="FFFFFF"/>
              </a:solidFill>
              <a:latin typeface="UB Scala Sans" panose="02000503050000020003"/>
            </a:rPr>
            <a:t>Tutorium</a:t>
          </a:r>
        </a:p>
      </dsp:txBody>
      <dsp:txXfrm>
        <a:off x="5905548" y="10509"/>
        <a:ext cx="2588988" cy="1035595"/>
      </dsp:txXfrm>
    </dsp:sp>
    <dsp:sp modelId="{6F95BF05-989E-4B51-880C-A35754A06638}">
      <dsp:nvSpPr>
        <dsp:cNvPr id="0" name=""/>
        <dsp:cNvSpPr/>
      </dsp:nvSpPr>
      <dsp:spPr>
        <a:xfrm>
          <a:off x="5905548" y="1046105"/>
          <a:ext cx="2588988" cy="23277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de-DE" sz="1800" kern="1200">
              <a:latin typeface="UB Scala Sans" panose="02000503050000020003"/>
            </a:rPr>
            <a:t>Kein neuer Stoff</a:t>
          </a:r>
        </a:p>
        <a:p>
          <a:pPr marL="171450" lvl="1" indent="-171450" algn="l" defTabSz="800100">
            <a:lnSpc>
              <a:spcPct val="90000"/>
            </a:lnSpc>
            <a:spcBef>
              <a:spcPct val="0"/>
            </a:spcBef>
            <a:spcAft>
              <a:spcPct val="15000"/>
            </a:spcAft>
            <a:buChar char="•"/>
          </a:pPr>
          <a:r>
            <a:rPr lang="de-DE" sz="1800" kern="1200" dirty="0">
              <a:latin typeface="UB Scala Sans" panose="02000503050000020003"/>
            </a:rPr>
            <a:t>Studentische*r Tutor*in beantwortet Fragen und bearbeitet zusätzliche Übungsaufgaben</a:t>
          </a:r>
        </a:p>
      </dsp:txBody>
      <dsp:txXfrm>
        <a:off x="5905548" y="1046105"/>
        <a:ext cx="2588988" cy="232776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F47C3501-B76B-DC11-C7B2-72C319E95FF3}"/>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cs typeface="Arial" charset="0"/>
              </a:defRPr>
            </a:lvl1pPr>
          </a:lstStyle>
          <a:p>
            <a:pPr>
              <a:defRPr/>
            </a:pPr>
            <a:endParaRPr lang="de-DE"/>
          </a:p>
        </p:txBody>
      </p:sp>
      <p:sp>
        <p:nvSpPr>
          <p:cNvPr id="3" name="Datumsplatzhalter 2">
            <a:extLst>
              <a:ext uri="{FF2B5EF4-FFF2-40B4-BE49-F238E27FC236}">
                <a16:creationId xmlns:a16="http://schemas.microsoft.com/office/drawing/2014/main" id="{0BCEA480-309B-02F6-DE7A-DFAAA4991C48}"/>
              </a:ext>
            </a:extLst>
          </p:cNvPr>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cs typeface="Arial" charset="0"/>
              </a:defRPr>
            </a:lvl1pPr>
          </a:lstStyle>
          <a:p>
            <a:pPr>
              <a:defRPr/>
            </a:pPr>
            <a:fld id="{AA1536F4-F884-4BCF-B4CA-98523BE9CAEC}" type="datetimeFigureOut">
              <a:rPr lang="de-DE"/>
              <a:pPr>
                <a:defRPr/>
              </a:pPr>
              <a:t>07.10.2025</a:t>
            </a:fld>
            <a:endParaRPr lang="de-DE"/>
          </a:p>
        </p:txBody>
      </p:sp>
      <p:sp>
        <p:nvSpPr>
          <p:cNvPr id="4" name="Folienbildplatzhalter 3">
            <a:extLst>
              <a:ext uri="{FF2B5EF4-FFF2-40B4-BE49-F238E27FC236}">
                <a16:creationId xmlns:a16="http://schemas.microsoft.com/office/drawing/2014/main" id="{C90800DF-F959-4A8A-31CE-852A74EAFB4E}"/>
              </a:ext>
            </a:extLst>
          </p:cNvPr>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a:extLst>
              <a:ext uri="{FF2B5EF4-FFF2-40B4-BE49-F238E27FC236}">
                <a16:creationId xmlns:a16="http://schemas.microsoft.com/office/drawing/2014/main" id="{770FF99A-3713-B259-E087-29DBA8361B87}"/>
              </a:ext>
            </a:extLst>
          </p:cNvPr>
          <p:cNvSpPr>
            <a:spLocks noGrp="1"/>
          </p:cNvSpPr>
          <p:nvPr>
            <p:ph type="body" sz="quarter" idx="3"/>
          </p:nvPr>
        </p:nvSpPr>
        <p:spPr>
          <a:xfrm>
            <a:off x="679450" y="4716463"/>
            <a:ext cx="5438775" cy="4465637"/>
          </a:xfrm>
          <a:prstGeom prst="rect">
            <a:avLst/>
          </a:prstGeom>
        </p:spPr>
        <p:txBody>
          <a:bodyPr vert="horz" lIns="91440" tIns="45720" rIns="91440" bIns="45720" rtlCol="0"/>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a:extLst>
              <a:ext uri="{FF2B5EF4-FFF2-40B4-BE49-F238E27FC236}">
                <a16:creationId xmlns:a16="http://schemas.microsoft.com/office/drawing/2014/main" id="{067BEE7F-D7B7-552A-6A11-6EDDD1AD2C57}"/>
              </a:ext>
            </a:extLst>
          </p:cNvPr>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cs typeface="Arial" charset="0"/>
              </a:defRPr>
            </a:lvl1pPr>
          </a:lstStyle>
          <a:p>
            <a:pPr>
              <a:defRPr/>
            </a:pPr>
            <a:endParaRPr lang="de-DE"/>
          </a:p>
        </p:txBody>
      </p:sp>
      <p:sp>
        <p:nvSpPr>
          <p:cNvPr id="7" name="Foliennummernplatzhalter 6">
            <a:extLst>
              <a:ext uri="{FF2B5EF4-FFF2-40B4-BE49-F238E27FC236}">
                <a16:creationId xmlns:a16="http://schemas.microsoft.com/office/drawing/2014/main" id="{BDEF0099-90DD-5F53-6CEC-495FDA391E82}"/>
              </a:ext>
            </a:extLst>
          </p:cNvPr>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AE85AD61-49B5-4D99-874B-C229CA4EFDD0}" type="slidenum">
              <a:rPr lang="de-DE" altLang="de-DE"/>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lienbildplatzhalter 1">
            <a:extLst>
              <a:ext uri="{FF2B5EF4-FFF2-40B4-BE49-F238E27FC236}">
                <a16:creationId xmlns:a16="http://schemas.microsoft.com/office/drawing/2014/main" id="{060AAC72-0382-F778-9A46-013746AE791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izenplatzhalter 2">
            <a:extLst>
              <a:ext uri="{FF2B5EF4-FFF2-40B4-BE49-F238E27FC236}">
                <a16:creationId xmlns:a16="http://schemas.microsoft.com/office/drawing/2014/main" id="{4D83D574-B649-DC29-4DD1-F0D12673EA8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de-DE" altLang="de-DE" sz="1600">
                <a:solidFill>
                  <a:srgbClr val="000000"/>
                </a:solidFill>
                <a:latin typeface="UB Scala Sans" pitchFamily="2" charset="0"/>
              </a:rPr>
              <a:t>Hinweis:</a:t>
            </a:r>
          </a:p>
          <a:p>
            <a:pPr eaLnBrk="1" hangingPunct="1">
              <a:spcBef>
                <a:spcPct val="0"/>
              </a:spcBef>
            </a:pPr>
            <a:r>
              <a:rPr lang="de-DE" altLang="de-DE" sz="1600">
                <a:solidFill>
                  <a:srgbClr val="000000"/>
                </a:solidFill>
                <a:latin typeface="UB Scala Sans" pitchFamily="2" charset="0"/>
              </a:rPr>
              <a:t> </a:t>
            </a:r>
          </a:p>
          <a:p>
            <a:pPr eaLnBrk="1" hangingPunct="1">
              <a:spcBef>
                <a:spcPct val="0"/>
              </a:spcBef>
            </a:pPr>
            <a:r>
              <a:rPr lang="de-DE" altLang="de-DE" b="1">
                <a:solidFill>
                  <a:srgbClr val="000000"/>
                </a:solidFill>
                <a:latin typeface="UB Scala Sans" pitchFamily="2" charset="0"/>
              </a:rPr>
              <a:t>Anpassen der Fußzeile:</a:t>
            </a:r>
            <a:r>
              <a:rPr lang="de-DE" altLang="de-DE">
                <a:solidFill>
                  <a:srgbClr val="000000"/>
                </a:solidFill>
                <a:latin typeface="UB Scala Sans" pitchFamily="2" charset="0"/>
              </a:rPr>
              <a:t> Die PowerPoint-Vorlagen weisen alle eine Fußzeile auf, die sich natürlich individuell anpassen lässt. Um z.B. den Titel des Vortrages und den Namen des Referenten einzutragen muss dazu der Hauptfolienmaster geändert werden. In PowerPoint 2007/2010 muss man dazu unter dem Menü-Punkt "Ansicht" den Button "Folienmaster" anklicken. Am linken Bildschirmrand wird dann die Liste der Masterfolien angezeigt. Der oberste ist der Hauptmaster in dem sich die Textfelder der Fußzeile problemlos ändern lassen.</a:t>
            </a:r>
          </a:p>
          <a:p>
            <a:pPr eaLnBrk="1" hangingPunct="1">
              <a:spcBef>
                <a:spcPct val="0"/>
              </a:spcBef>
            </a:pPr>
            <a:endParaRPr lang="de-DE" altLang="de-DE"/>
          </a:p>
        </p:txBody>
      </p:sp>
      <p:sp>
        <p:nvSpPr>
          <p:cNvPr id="5124" name="Foliennummernplatzhalter 3">
            <a:extLst>
              <a:ext uri="{FF2B5EF4-FFF2-40B4-BE49-F238E27FC236}">
                <a16:creationId xmlns:a16="http://schemas.microsoft.com/office/drawing/2014/main" id="{98382AFE-F773-CBD8-D988-780B35BF3BA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4C047215-CEF9-4C00-A448-D0AF8822DD1E}" type="slidenum">
              <a:rPr lang="de-DE" altLang="de-DE">
                <a:latin typeface="Times New Roman" panose="02020603050405020304" pitchFamily="18" charset="0"/>
              </a:rPr>
              <a:pPr eaLnBrk="1" hangingPunct="1">
                <a:spcBef>
                  <a:spcPct val="0"/>
                </a:spcBef>
              </a:pPr>
              <a:t>1</a:t>
            </a:fld>
            <a:endParaRPr lang="de-DE" altLang="de-DE">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AE85AD61-49B5-4D99-874B-C229CA4EFDD0}" type="slidenum">
              <a:rPr lang="de-DE" altLang="de-DE" smtClean="0"/>
              <a:pPr/>
              <a:t>20</a:t>
            </a:fld>
            <a:endParaRPr lang="de-DE" altLang="de-DE"/>
          </a:p>
        </p:txBody>
      </p:sp>
    </p:spTree>
    <p:extLst>
      <p:ext uri="{BB962C8B-B14F-4D97-AF65-F5344CB8AC3E}">
        <p14:creationId xmlns:p14="http://schemas.microsoft.com/office/powerpoint/2010/main" val="796510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AE85AD61-49B5-4D99-874B-C229CA4EFDD0}" type="slidenum">
              <a:rPr lang="de-DE" altLang="de-DE" smtClean="0"/>
              <a:pPr/>
              <a:t>21</a:t>
            </a:fld>
            <a:endParaRPr lang="de-DE" altLang="de-DE"/>
          </a:p>
        </p:txBody>
      </p:sp>
    </p:spTree>
    <p:extLst>
      <p:ext uri="{BB962C8B-B14F-4D97-AF65-F5344CB8AC3E}">
        <p14:creationId xmlns:p14="http://schemas.microsoft.com/office/powerpoint/2010/main" val="254087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AE85AD61-49B5-4D99-874B-C229CA4EFDD0}" type="slidenum">
              <a:rPr lang="de-DE" altLang="de-DE" smtClean="0"/>
              <a:pPr/>
              <a:t>22</a:t>
            </a:fld>
            <a:endParaRPr lang="de-DE" altLang="de-DE"/>
          </a:p>
        </p:txBody>
      </p:sp>
    </p:spTree>
    <p:extLst>
      <p:ext uri="{BB962C8B-B14F-4D97-AF65-F5344CB8AC3E}">
        <p14:creationId xmlns:p14="http://schemas.microsoft.com/office/powerpoint/2010/main" val="1361730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Hier springen in Hands-on-demo – anhand eines Beispiels </a:t>
            </a:r>
            <a:r>
              <a:rPr lang="de-DE" err="1"/>
              <a:t>univis</a:t>
            </a:r>
            <a:r>
              <a:rPr lang="de-DE"/>
              <a:t>, </a:t>
            </a:r>
            <a:r>
              <a:rPr lang="de-DE" err="1"/>
              <a:t>flexnow</a:t>
            </a:r>
            <a:r>
              <a:rPr lang="de-DE"/>
              <a:t> und den VC erklären </a:t>
            </a:r>
            <a:r>
              <a:rPr lang="de-DE">
                <a:sym typeface="Wingdings" panose="05000000000000000000" pitchFamily="2" charset="2"/>
              </a:rPr>
              <a:t> Stichpunkte siehe Tutorien-Skript</a:t>
            </a:r>
            <a:endParaRPr lang="de-DE"/>
          </a:p>
        </p:txBody>
      </p:sp>
      <p:sp>
        <p:nvSpPr>
          <p:cNvPr id="4" name="Foliennummernplatzhalter 3"/>
          <p:cNvSpPr>
            <a:spLocks noGrp="1"/>
          </p:cNvSpPr>
          <p:nvPr>
            <p:ph type="sldNum" sz="quarter" idx="5"/>
          </p:nvPr>
        </p:nvSpPr>
        <p:spPr/>
        <p:txBody>
          <a:bodyPr/>
          <a:lstStyle/>
          <a:p>
            <a:fld id="{AE85AD61-49B5-4D99-874B-C229CA4EFDD0}" type="slidenum">
              <a:rPr lang="de-DE" altLang="de-DE" smtClean="0"/>
              <a:pPr/>
              <a:t>23</a:t>
            </a:fld>
            <a:endParaRPr lang="de-DE" altLang="de-DE"/>
          </a:p>
        </p:txBody>
      </p:sp>
    </p:spTree>
    <p:extLst>
      <p:ext uri="{BB962C8B-B14F-4D97-AF65-F5344CB8AC3E}">
        <p14:creationId xmlns:p14="http://schemas.microsoft.com/office/powerpoint/2010/main" val="3482322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395536" y="267494"/>
            <a:ext cx="7344816" cy="1102519"/>
          </a:xfrm>
          <a:prstGeom prst="rect">
            <a:avLst/>
          </a:prstGeom>
          <a:noFill/>
        </p:spPr>
        <p:txBody>
          <a:bodyPr/>
          <a:lstStyle/>
          <a:p>
            <a:r>
              <a:rPr lang="de-DE"/>
              <a:t>Mastertitelformat bearbeiten</a:t>
            </a:r>
          </a:p>
        </p:txBody>
      </p:sp>
      <p:sp>
        <p:nvSpPr>
          <p:cNvPr id="3" name="Untertitel 2"/>
          <p:cNvSpPr>
            <a:spLocks noGrp="1"/>
          </p:cNvSpPr>
          <p:nvPr>
            <p:ph type="subTitle" idx="1"/>
          </p:nvPr>
        </p:nvSpPr>
        <p:spPr>
          <a:xfrm>
            <a:off x="395536" y="1584325"/>
            <a:ext cx="6400800" cy="1314450"/>
          </a:xfrm>
          <a:prstGeom prst="rect">
            <a:avLst/>
          </a:prstGeom>
        </p:spPr>
        <p:txBody>
          <a:bodyPr/>
          <a:lstStyle>
            <a:lvl1pPr marL="0" indent="0" algn="l">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Master-Untertitelformat bearbeiten</a:t>
            </a:r>
          </a:p>
        </p:txBody>
      </p:sp>
    </p:spTree>
    <p:extLst>
      <p:ext uri="{BB962C8B-B14F-4D97-AF65-F5344CB8AC3E}">
        <p14:creationId xmlns:p14="http://schemas.microsoft.com/office/powerpoint/2010/main" val="3452045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4" name="Titel 1"/>
          <p:cNvSpPr>
            <a:spLocks noGrp="1"/>
          </p:cNvSpPr>
          <p:nvPr>
            <p:ph type="title"/>
          </p:nvPr>
        </p:nvSpPr>
        <p:spPr>
          <a:xfrm>
            <a:off x="395536" y="267494"/>
            <a:ext cx="7344816" cy="857250"/>
          </a:xfrm>
          <a:prstGeom prst="rect">
            <a:avLst/>
          </a:prstGeom>
        </p:spPr>
        <p:txBody>
          <a:bodyPr/>
          <a:lstStyle/>
          <a:p>
            <a:r>
              <a:rPr lang="de-DE"/>
              <a:t>Mastertitelformat bearbeiten</a:t>
            </a:r>
          </a:p>
        </p:txBody>
      </p:sp>
      <p:sp>
        <p:nvSpPr>
          <p:cNvPr id="5" name="Inhaltsplatzhalter 2"/>
          <p:cNvSpPr>
            <a:spLocks noGrp="1"/>
          </p:cNvSpPr>
          <p:nvPr>
            <p:ph idx="1"/>
          </p:nvPr>
        </p:nvSpPr>
        <p:spPr>
          <a:xfrm>
            <a:off x="395536" y="1353344"/>
            <a:ext cx="7344816" cy="2664633"/>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517029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5" name="Titel 1"/>
          <p:cNvSpPr>
            <a:spLocks noGrp="1"/>
          </p:cNvSpPr>
          <p:nvPr>
            <p:ph type="title"/>
          </p:nvPr>
        </p:nvSpPr>
        <p:spPr>
          <a:xfrm>
            <a:off x="344760" y="261427"/>
            <a:ext cx="7395592" cy="857250"/>
          </a:xfrm>
          <a:prstGeom prst="rect">
            <a:avLst/>
          </a:prstGeom>
        </p:spPr>
        <p:txBody>
          <a:bodyPr/>
          <a:lstStyle/>
          <a:p>
            <a:r>
              <a:rPr lang="de-DE"/>
              <a:t>Mastertitelformat bearbeiten</a:t>
            </a:r>
          </a:p>
        </p:txBody>
      </p:sp>
      <p:sp>
        <p:nvSpPr>
          <p:cNvPr id="6" name="Inhaltsplatzhalter 2"/>
          <p:cNvSpPr>
            <a:spLocks noGrp="1"/>
          </p:cNvSpPr>
          <p:nvPr>
            <p:ph sz="half" idx="1"/>
          </p:nvPr>
        </p:nvSpPr>
        <p:spPr>
          <a:xfrm>
            <a:off x="344760" y="1200839"/>
            <a:ext cx="3657600" cy="2811071"/>
          </a:xfrm>
          <a:prstGeom prst="rect">
            <a:avLst/>
          </a:prstGeo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Inhaltsplatzhalter 3"/>
          <p:cNvSpPr>
            <a:spLocks noGrp="1"/>
          </p:cNvSpPr>
          <p:nvPr>
            <p:ph sz="half" idx="2"/>
          </p:nvPr>
        </p:nvSpPr>
        <p:spPr>
          <a:xfrm>
            <a:off x="4154760" y="1200839"/>
            <a:ext cx="3585592" cy="2811071"/>
          </a:xfrm>
          <a:prstGeom prst="rect">
            <a:avLst/>
          </a:prstGeo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744363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7" name="Titel 1"/>
          <p:cNvSpPr>
            <a:spLocks noGrp="1"/>
          </p:cNvSpPr>
          <p:nvPr>
            <p:ph type="title"/>
          </p:nvPr>
        </p:nvSpPr>
        <p:spPr>
          <a:xfrm>
            <a:off x="374847" y="195486"/>
            <a:ext cx="7293497" cy="857250"/>
          </a:xfrm>
          <a:prstGeom prst="rect">
            <a:avLst/>
          </a:prstGeom>
        </p:spPr>
        <p:txBody>
          <a:bodyPr/>
          <a:lstStyle>
            <a:lvl1pPr>
              <a:defRPr/>
            </a:lvl1pPr>
          </a:lstStyle>
          <a:p>
            <a:r>
              <a:rPr lang="de-DE"/>
              <a:t>Mastertitelformat bearbeiten</a:t>
            </a:r>
          </a:p>
        </p:txBody>
      </p:sp>
      <p:sp>
        <p:nvSpPr>
          <p:cNvPr id="8" name="Textplatzhalter 2"/>
          <p:cNvSpPr>
            <a:spLocks noGrp="1"/>
          </p:cNvSpPr>
          <p:nvPr>
            <p:ph type="body" idx="1"/>
          </p:nvPr>
        </p:nvSpPr>
        <p:spPr>
          <a:xfrm>
            <a:off x="374847" y="1140842"/>
            <a:ext cx="3765105" cy="47982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9" name="Inhaltsplatzhalter 3"/>
          <p:cNvSpPr>
            <a:spLocks noGrp="1"/>
          </p:cNvSpPr>
          <p:nvPr>
            <p:ph sz="half" idx="2"/>
          </p:nvPr>
        </p:nvSpPr>
        <p:spPr>
          <a:xfrm>
            <a:off x="374847" y="1620664"/>
            <a:ext cx="3765105" cy="2494370"/>
          </a:xfrm>
          <a:prstGeom prst="rect">
            <a:avLst/>
          </a:prstGeo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Textplatzhalter 4"/>
          <p:cNvSpPr>
            <a:spLocks noGrp="1"/>
          </p:cNvSpPr>
          <p:nvPr>
            <p:ph type="body" sz="quarter" idx="3"/>
          </p:nvPr>
        </p:nvSpPr>
        <p:spPr>
          <a:xfrm>
            <a:off x="4283969" y="1140842"/>
            <a:ext cx="3384375" cy="47982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1" name="Inhaltsplatzhalter 5"/>
          <p:cNvSpPr>
            <a:spLocks noGrp="1"/>
          </p:cNvSpPr>
          <p:nvPr>
            <p:ph sz="quarter" idx="4"/>
          </p:nvPr>
        </p:nvSpPr>
        <p:spPr>
          <a:xfrm>
            <a:off x="4283969" y="1620664"/>
            <a:ext cx="3384375" cy="2494370"/>
          </a:xfrm>
          <a:prstGeom prst="rect">
            <a:avLst/>
          </a:prstGeo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407683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539552" y="267494"/>
            <a:ext cx="7200800" cy="857250"/>
          </a:xfrm>
          <a:prstGeom prst="rect">
            <a:avLst/>
          </a:prstGeom>
        </p:spPr>
        <p:txBody>
          <a:bodyPr/>
          <a:lstStyle/>
          <a:p>
            <a:r>
              <a:rPr lang="de-DE"/>
              <a:t>Mastertitelformat bearbeiten</a:t>
            </a:r>
          </a:p>
        </p:txBody>
      </p:sp>
    </p:spTree>
    <p:extLst>
      <p:ext uri="{BB962C8B-B14F-4D97-AF65-F5344CB8AC3E}">
        <p14:creationId xmlns:p14="http://schemas.microsoft.com/office/powerpoint/2010/main" val="569525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7426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 mit Überschrift">
    <p:spTree>
      <p:nvGrpSpPr>
        <p:cNvPr id="1" name=""/>
        <p:cNvGrpSpPr/>
        <p:nvPr/>
      </p:nvGrpSpPr>
      <p:grpSpPr>
        <a:xfrm>
          <a:off x="0" y="0"/>
          <a:ext cx="0" cy="0"/>
          <a:chOff x="0" y="0"/>
          <a:chExt cx="0" cy="0"/>
        </a:xfrm>
      </p:grpSpPr>
      <p:sp>
        <p:nvSpPr>
          <p:cNvPr id="5" name="Titel 1"/>
          <p:cNvSpPr>
            <a:spLocks noGrp="1"/>
          </p:cNvSpPr>
          <p:nvPr>
            <p:ph type="title"/>
          </p:nvPr>
        </p:nvSpPr>
        <p:spPr>
          <a:xfrm>
            <a:off x="457201" y="339502"/>
            <a:ext cx="3008313" cy="871538"/>
          </a:xfrm>
          <a:prstGeom prst="rect">
            <a:avLst/>
          </a:prstGeom>
        </p:spPr>
        <p:txBody>
          <a:bodyPr anchor="b"/>
          <a:lstStyle>
            <a:lvl1pPr algn="l">
              <a:defRPr sz="2000" b="1"/>
            </a:lvl1pPr>
          </a:lstStyle>
          <a:p>
            <a:r>
              <a:rPr lang="de-DE"/>
              <a:t>Mastertitelformat bearbeiten</a:t>
            </a:r>
          </a:p>
        </p:txBody>
      </p:sp>
      <p:sp>
        <p:nvSpPr>
          <p:cNvPr id="6" name="Inhaltsplatzhalter 2"/>
          <p:cNvSpPr>
            <a:spLocks noGrp="1"/>
          </p:cNvSpPr>
          <p:nvPr>
            <p:ph idx="1"/>
          </p:nvPr>
        </p:nvSpPr>
        <p:spPr>
          <a:xfrm>
            <a:off x="3575050" y="335133"/>
            <a:ext cx="4165302" cy="4036817"/>
          </a:xfrm>
          <a:prstGeom prst="rect">
            <a:avLst/>
          </a:prstGeom>
        </p:spPr>
        <p:txBody>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Textplatzhalter 3"/>
          <p:cNvSpPr>
            <a:spLocks noGrp="1"/>
          </p:cNvSpPr>
          <p:nvPr>
            <p:ph type="body" sz="half" idx="2"/>
          </p:nvPr>
        </p:nvSpPr>
        <p:spPr>
          <a:xfrm>
            <a:off x="457201" y="1275606"/>
            <a:ext cx="3008313" cy="3089669"/>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Tree>
    <p:extLst>
      <p:ext uri="{BB962C8B-B14F-4D97-AF65-F5344CB8AC3E}">
        <p14:creationId xmlns:p14="http://schemas.microsoft.com/office/powerpoint/2010/main" val="17372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395536" y="339502"/>
            <a:ext cx="7344816" cy="857250"/>
          </a:xfrm>
          <a:prstGeom prst="rect">
            <a:avLst/>
          </a:prstGeom>
        </p:spPr>
        <p:txBody>
          <a:bodyPr/>
          <a:lstStyle/>
          <a:p>
            <a:r>
              <a:rPr lang="de-DE"/>
              <a:t>Mastertitelformat bearbeiten</a:t>
            </a:r>
          </a:p>
        </p:txBody>
      </p:sp>
      <p:sp>
        <p:nvSpPr>
          <p:cNvPr id="5" name="Inhaltsplatzhalter 4"/>
          <p:cNvSpPr>
            <a:spLocks noGrp="1"/>
          </p:cNvSpPr>
          <p:nvPr>
            <p:ph idx="1"/>
          </p:nvPr>
        </p:nvSpPr>
        <p:spPr>
          <a:xfrm>
            <a:off x="395536" y="1347291"/>
            <a:ext cx="7344816" cy="2664619"/>
          </a:xfrm>
          <a:prstGeom prst="rect">
            <a:avLst/>
          </a:prstGeom>
        </p:spPr>
        <p:txBody>
          <a:bodyPr/>
          <a:lstStyle>
            <a:lvl1pPr marL="0" indent="0">
              <a:buFontTx/>
              <a:buNone/>
              <a:defRPr/>
            </a:lvl1pPr>
          </a:lstStyle>
          <a:p>
            <a:pPr lvl="0"/>
            <a:r>
              <a:rPr lang="de-DE"/>
              <a:t>Mastertextformat bearbeiten</a:t>
            </a:r>
          </a:p>
        </p:txBody>
      </p:sp>
    </p:spTree>
    <p:extLst>
      <p:ext uri="{BB962C8B-B14F-4D97-AF65-F5344CB8AC3E}">
        <p14:creationId xmlns:p14="http://schemas.microsoft.com/office/powerpoint/2010/main" val="426985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 mit Überschrift">
    <p:spTree>
      <p:nvGrpSpPr>
        <p:cNvPr id="1" name=""/>
        <p:cNvGrpSpPr/>
        <p:nvPr/>
      </p:nvGrpSpPr>
      <p:grpSpPr>
        <a:xfrm>
          <a:off x="0" y="0"/>
          <a:ext cx="0" cy="0"/>
          <a:chOff x="0" y="0"/>
          <a:chExt cx="0" cy="0"/>
        </a:xfrm>
      </p:grpSpPr>
      <p:sp>
        <p:nvSpPr>
          <p:cNvPr id="5" name="Titel 1"/>
          <p:cNvSpPr>
            <a:spLocks noGrp="1"/>
          </p:cNvSpPr>
          <p:nvPr>
            <p:ph type="title"/>
          </p:nvPr>
        </p:nvSpPr>
        <p:spPr>
          <a:xfrm>
            <a:off x="323528" y="3199234"/>
            <a:ext cx="5486400" cy="425054"/>
          </a:xfrm>
          <a:prstGeom prst="rect">
            <a:avLst/>
          </a:prstGeom>
        </p:spPr>
        <p:txBody>
          <a:bodyPr anchor="b"/>
          <a:lstStyle>
            <a:lvl1pPr algn="l">
              <a:defRPr sz="2000" b="1"/>
            </a:lvl1pPr>
          </a:lstStyle>
          <a:p>
            <a:r>
              <a:rPr lang="de-DE"/>
              <a:t>Mastertitelformat bearbeiten</a:t>
            </a:r>
          </a:p>
        </p:txBody>
      </p:sp>
      <p:sp>
        <p:nvSpPr>
          <p:cNvPr id="6" name="Bildplatzhalter 2"/>
          <p:cNvSpPr>
            <a:spLocks noGrp="1"/>
          </p:cNvSpPr>
          <p:nvPr>
            <p:ph type="pic" idx="1"/>
          </p:nvPr>
        </p:nvSpPr>
        <p:spPr>
          <a:xfrm>
            <a:off x="323528" y="339502"/>
            <a:ext cx="5486400" cy="2688443"/>
          </a:xfrm>
          <a:prstGeom prst="rect">
            <a:avLst/>
          </a:prstGeo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p>
        </p:txBody>
      </p:sp>
      <p:sp>
        <p:nvSpPr>
          <p:cNvPr id="7" name="Textplatzhalter 3"/>
          <p:cNvSpPr>
            <a:spLocks noGrp="1"/>
          </p:cNvSpPr>
          <p:nvPr>
            <p:ph type="body" sz="half" idx="2"/>
          </p:nvPr>
        </p:nvSpPr>
        <p:spPr>
          <a:xfrm>
            <a:off x="323528" y="3624287"/>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Tree>
    <p:extLst>
      <p:ext uri="{BB962C8B-B14F-4D97-AF65-F5344CB8AC3E}">
        <p14:creationId xmlns:p14="http://schemas.microsoft.com/office/powerpoint/2010/main" val="3707179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31" name="Rectangle 23">
            <a:extLst>
              <a:ext uri="{FF2B5EF4-FFF2-40B4-BE49-F238E27FC236}">
                <a16:creationId xmlns:a16="http://schemas.microsoft.com/office/drawing/2014/main" id="{73DD71D7-F001-EB40-D279-2B9D3AC39E05}"/>
              </a:ext>
            </a:extLst>
          </p:cNvPr>
          <p:cNvSpPr>
            <a:spLocks noChangeArrowheads="1"/>
          </p:cNvSpPr>
          <p:nvPr/>
        </p:nvSpPr>
        <p:spPr bwMode="auto">
          <a:xfrm>
            <a:off x="152400" y="4776788"/>
            <a:ext cx="672306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r>
              <a:rPr lang="de-DE" altLang="de-DE" sz="900" dirty="0">
                <a:solidFill>
                  <a:srgbClr val="00407A"/>
                </a:solidFill>
                <a:latin typeface="Arial" charset="0"/>
              </a:rPr>
              <a:t>Facheinführung mit Stundenplantutorium | EET </a:t>
            </a:r>
            <a:r>
              <a:rPr lang="de-DE" altLang="de-DE" sz="900" dirty="0" err="1">
                <a:solidFill>
                  <a:srgbClr val="00407A"/>
                </a:solidFill>
                <a:latin typeface="Arial" charset="0"/>
              </a:rPr>
              <a:t>WiSe</a:t>
            </a:r>
            <a:r>
              <a:rPr lang="de-DE" altLang="de-DE" sz="900" dirty="0">
                <a:solidFill>
                  <a:srgbClr val="00407A"/>
                </a:solidFill>
                <a:latin typeface="Arial" charset="0"/>
              </a:rPr>
              <a:t> 2025/26 | Fachschaft WIAI</a:t>
            </a:r>
          </a:p>
        </p:txBody>
      </p:sp>
      <p:cxnSp>
        <p:nvCxnSpPr>
          <p:cNvPr id="101" name="Gerade Verbindung 100">
            <a:extLst>
              <a:ext uri="{FF2B5EF4-FFF2-40B4-BE49-F238E27FC236}">
                <a16:creationId xmlns:a16="http://schemas.microsoft.com/office/drawing/2014/main" id="{C43E1FE7-EA07-99AF-04FB-2CA7B7B90216}"/>
              </a:ext>
            </a:extLst>
          </p:cNvPr>
          <p:cNvCxnSpPr/>
          <p:nvPr/>
        </p:nvCxnSpPr>
        <p:spPr>
          <a:xfrm>
            <a:off x="152400" y="4732338"/>
            <a:ext cx="8642350" cy="0"/>
          </a:xfrm>
          <a:prstGeom prst="line">
            <a:avLst/>
          </a:prstGeom>
          <a:ln>
            <a:solidFill>
              <a:srgbClr val="2C5884"/>
            </a:solidFill>
          </a:ln>
        </p:spPr>
        <p:style>
          <a:lnRef idx="1">
            <a:schemeClr val="accent1"/>
          </a:lnRef>
          <a:fillRef idx="0">
            <a:schemeClr val="accent1"/>
          </a:fillRef>
          <a:effectRef idx="0">
            <a:schemeClr val="accent1"/>
          </a:effectRef>
          <a:fontRef idx="minor">
            <a:schemeClr val="tx1"/>
          </a:fontRef>
        </p:style>
      </p:cxnSp>
      <p:sp>
        <p:nvSpPr>
          <p:cNvPr id="102" name="Rectangle 23">
            <a:extLst>
              <a:ext uri="{FF2B5EF4-FFF2-40B4-BE49-F238E27FC236}">
                <a16:creationId xmlns:a16="http://schemas.microsoft.com/office/drawing/2014/main" id="{35CBACE0-3B1D-0996-8E23-15C7025E6135}"/>
              </a:ext>
            </a:extLst>
          </p:cNvPr>
          <p:cNvSpPr>
            <a:spLocks noChangeArrowheads="1"/>
          </p:cNvSpPr>
          <p:nvPr/>
        </p:nvSpPr>
        <p:spPr bwMode="auto">
          <a:xfrm>
            <a:off x="7812088" y="4732338"/>
            <a:ext cx="1066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eaLnBrk="1" hangingPunct="1"/>
            <a:r>
              <a:rPr lang="de-DE" altLang="de-DE" sz="900">
                <a:solidFill>
                  <a:srgbClr val="00407A"/>
                </a:solidFill>
                <a:latin typeface="Arial" panose="020B0604020202020204" pitchFamily="34" charset="0"/>
              </a:rPr>
              <a:t>S. </a:t>
            </a:r>
            <a:fld id="{AC05806C-F220-4103-88ED-D344CC571AB4}" type="slidenum">
              <a:rPr lang="de-DE" altLang="de-DE" sz="900">
                <a:solidFill>
                  <a:srgbClr val="00407A"/>
                </a:solidFill>
                <a:latin typeface="Arial" panose="020B0604020202020204" pitchFamily="34" charset="0"/>
              </a:rPr>
              <a:pPr algn="r" eaLnBrk="1" hangingPunct="1"/>
              <a:t>‹Nr.›</a:t>
            </a:fld>
            <a:endParaRPr lang="de-DE" altLang="de-DE" sz="900">
              <a:solidFill>
                <a:srgbClr val="00407A"/>
              </a:solidFill>
              <a:latin typeface="Arial" panose="020B0604020202020204" pitchFamily="34" charset="0"/>
            </a:endParaRPr>
          </a:p>
        </p:txBody>
      </p:sp>
      <p:sp>
        <p:nvSpPr>
          <p:cNvPr id="1029" name="AutoShape 8">
            <a:extLst>
              <a:ext uri="{FF2B5EF4-FFF2-40B4-BE49-F238E27FC236}">
                <a16:creationId xmlns:a16="http://schemas.microsoft.com/office/drawing/2014/main" id="{84E61434-D181-DE7B-4E56-9785CB2D5000}"/>
              </a:ext>
            </a:extLst>
          </p:cNvPr>
          <p:cNvSpPr>
            <a:spLocks noChangeAspect="1" noChangeArrowheads="1"/>
          </p:cNvSpPr>
          <p:nvPr/>
        </p:nvSpPr>
        <p:spPr bwMode="auto">
          <a:xfrm>
            <a:off x="8172450" y="123825"/>
            <a:ext cx="849313"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de-DE" altLang="de-DE"/>
          </a:p>
        </p:txBody>
      </p:sp>
      <p:pic>
        <p:nvPicPr>
          <p:cNvPr id="1030" name="Grafik 10">
            <a:extLst>
              <a:ext uri="{FF2B5EF4-FFF2-40B4-BE49-F238E27FC236}">
                <a16:creationId xmlns:a16="http://schemas.microsoft.com/office/drawing/2014/main" id="{90F113F2-0A5F-4F05-E04E-060CE2F8906D}"/>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999413" y="268288"/>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p:txStyles>
    <p:titleStyle>
      <a:lvl1pPr algn="l" rtl="0" eaLnBrk="1" fontAlgn="base" hangingPunct="1">
        <a:spcBef>
          <a:spcPct val="0"/>
        </a:spcBef>
        <a:spcAft>
          <a:spcPct val="0"/>
        </a:spcAft>
        <a:defRPr sz="2800">
          <a:solidFill>
            <a:srgbClr val="00407A"/>
          </a:solidFill>
          <a:latin typeface="Arial" charset="0"/>
          <a:ea typeface="+mj-ea"/>
          <a:cs typeface="+mj-cs"/>
        </a:defRPr>
      </a:lvl1pPr>
      <a:lvl2pPr algn="l" rtl="0" eaLnBrk="1" fontAlgn="base" hangingPunct="1">
        <a:spcBef>
          <a:spcPct val="0"/>
        </a:spcBef>
        <a:spcAft>
          <a:spcPct val="0"/>
        </a:spcAft>
        <a:defRPr sz="2800">
          <a:solidFill>
            <a:srgbClr val="00407A"/>
          </a:solidFill>
          <a:latin typeface="Arial" charset="0"/>
        </a:defRPr>
      </a:lvl2pPr>
      <a:lvl3pPr algn="l" rtl="0" eaLnBrk="1" fontAlgn="base" hangingPunct="1">
        <a:spcBef>
          <a:spcPct val="0"/>
        </a:spcBef>
        <a:spcAft>
          <a:spcPct val="0"/>
        </a:spcAft>
        <a:defRPr sz="2800">
          <a:solidFill>
            <a:srgbClr val="00407A"/>
          </a:solidFill>
          <a:latin typeface="Arial" charset="0"/>
        </a:defRPr>
      </a:lvl3pPr>
      <a:lvl4pPr algn="l" rtl="0" eaLnBrk="1" fontAlgn="base" hangingPunct="1">
        <a:spcBef>
          <a:spcPct val="0"/>
        </a:spcBef>
        <a:spcAft>
          <a:spcPct val="0"/>
        </a:spcAft>
        <a:defRPr sz="2800">
          <a:solidFill>
            <a:srgbClr val="00407A"/>
          </a:solidFill>
          <a:latin typeface="Arial" charset="0"/>
        </a:defRPr>
      </a:lvl4pPr>
      <a:lvl5pPr algn="l" rtl="0" eaLnBrk="1" fontAlgn="base" hangingPunct="1">
        <a:spcBef>
          <a:spcPct val="0"/>
        </a:spcBef>
        <a:spcAft>
          <a:spcPct val="0"/>
        </a:spcAft>
        <a:defRPr sz="2800">
          <a:solidFill>
            <a:srgbClr val="00407A"/>
          </a:solidFill>
          <a:latin typeface="Arial" charset="0"/>
        </a:defRPr>
      </a:lvl5pPr>
      <a:lvl6pPr marL="457200" algn="l" rtl="0" eaLnBrk="1" fontAlgn="base" hangingPunct="1">
        <a:spcBef>
          <a:spcPct val="0"/>
        </a:spcBef>
        <a:spcAft>
          <a:spcPct val="0"/>
        </a:spcAft>
        <a:defRPr sz="2800" b="1">
          <a:solidFill>
            <a:srgbClr val="00407A"/>
          </a:solidFill>
          <a:latin typeface="UB Scala" pitchFamily="2" charset="0"/>
        </a:defRPr>
      </a:lvl6pPr>
      <a:lvl7pPr marL="914400" algn="l" rtl="0" eaLnBrk="1" fontAlgn="base" hangingPunct="1">
        <a:spcBef>
          <a:spcPct val="0"/>
        </a:spcBef>
        <a:spcAft>
          <a:spcPct val="0"/>
        </a:spcAft>
        <a:defRPr sz="2800" b="1">
          <a:solidFill>
            <a:srgbClr val="00407A"/>
          </a:solidFill>
          <a:latin typeface="UB Scala" pitchFamily="2" charset="0"/>
        </a:defRPr>
      </a:lvl7pPr>
      <a:lvl8pPr marL="1371600" algn="l" rtl="0" eaLnBrk="1" fontAlgn="base" hangingPunct="1">
        <a:spcBef>
          <a:spcPct val="0"/>
        </a:spcBef>
        <a:spcAft>
          <a:spcPct val="0"/>
        </a:spcAft>
        <a:defRPr sz="2800" b="1">
          <a:solidFill>
            <a:srgbClr val="00407A"/>
          </a:solidFill>
          <a:latin typeface="UB Scala" pitchFamily="2" charset="0"/>
        </a:defRPr>
      </a:lvl8pPr>
      <a:lvl9pPr marL="1828800" algn="l" rtl="0" eaLnBrk="1" fontAlgn="base" hangingPunct="1">
        <a:spcBef>
          <a:spcPct val="0"/>
        </a:spcBef>
        <a:spcAft>
          <a:spcPct val="0"/>
        </a:spcAft>
        <a:defRPr sz="2800" b="1">
          <a:solidFill>
            <a:srgbClr val="00407A"/>
          </a:solidFill>
          <a:latin typeface="UB Scala" pitchFamily="2" charset="0"/>
        </a:defRPr>
      </a:lvl9pPr>
    </p:titleStyle>
    <p:bodyStyle>
      <a:lvl1pPr marL="342900" indent="-342900" algn="l" rtl="0" eaLnBrk="1" fontAlgn="base" hangingPunct="1">
        <a:spcBef>
          <a:spcPct val="20000"/>
        </a:spcBef>
        <a:spcAft>
          <a:spcPct val="0"/>
        </a:spcAft>
        <a:buChar char="•"/>
        <a:defRPr sz="2200">
          <a:solidFill>
            <a:schemeClr val="tx1"/>
          </a:solidFill>
          <a:latin typeface="Arial" charset="0"/>
          <a:ea typeface="+mn-ea"/>
          <a:cs typeface="+mn-cs"/>
        </a:defRPr>
      </a:lvl1pPr>
      <a:lvl2pPr marL="742950" indent="-285750" algn="l" rtl="0" eaLnBrk="1" fontAlgn="base" hangingPunct="1">
        <a:spcBef>
          <a:spcPct val="20000"/>
        </a:spcBef>
        <a:spcAft>
          <a:spcPct val="0"/>
        </a:spcAft>
        <a:buChar char="•"/>
        <a:defRPr sz="2000">
          <a:solidFill>
            <a:schemeClr val="tx1"/>
          </a:solidFill>
          <a:latin typeface="Arial" charset="0"/>
        </a:defRPr>
      </a:lvl2pPr>
      <a:lvl3pPr marL="1143000" indent="-228600" algn="l" rtl="0" eaLnBrk="1" fontAlgn="base" hangingPunct="1">
        <a:spcBef>
          <a:spcPct val="20000"/>
        </a:spcBef>
        <a:spcAft>
          <a:spcPct val="0"/>
        </a:spcAft>
        <a:buFont typeface="Wingdings" panose="05000000000000000000" pitchFamily="2" charset="2"/>
        <a:buChar char="§"/>
        <a:defRPr>
          <a:solidFill>
            <a:schemeClr val="tx1"/>
          </a:solidFill>
          <a:latin typeface="Arial" charset="0"/>
        </a:defRPr>
      </a:lvl3pPr>
      <a:lvl4pPr marL="1600200" indent="-228600" algn="l" rtl="0" eaLnBrk="1" fontAlgn="base" hangingPunct="1">
        <a:spcBef>
          <a:spcPct val="20000"/>
        </a:spcBef>
        <a:spcAft>
          <a:spcPct val="0"/>
        </a:spcAft>
        <a:buChar char="+"/>
        <a:defRPr sz="1600">
          <a:solidFill>
            <a:schemeClr val="tx1"/>
          </a:solidFill>
          <a:latin typeface="Arial" charset="0"/>
        </a:defRPr>
      </a:lvl4pPr>
      <a:lvl5pPr marL="2057400" indent="-228600" algn="l" rtl="0" eaLnBrk="1" fontAlgn="base" hangingPunct="1">
        <a:spcBef>
          <a:spcPct val="20000"/>
        </a:spcBef>
        <a:spcAft>
          <a:spcPct val="0"/>
        </a:spcAft>
        <a:buChar char="–"/>
        <a:defRPr sz="1400">
          <a:solidFill>
            <a:schemeClr val="tx1"/>
          </a:solidFill>
          <a:latin typeface="Arial" charset="0"/>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Grafik 6">
            <a:extLst>
              <a:ext uri="{FF2B5EF4-FFF2-40B4-BE49-F238E27FC236}">
                <a16:creationId xmlns:a16="http://schemas.microsoft.com/office/drawing/2014/main" id="{28917785-729F-088D-FA0F-879DB83E6BA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2700"/>
            <a:ext cx="9144000" cy="515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a:extLst>
              <a:ext uri="{FF2B5EF4-FFF2-40B4-BE49-F238E27FC236}">
                <a16:creationId xmlns:a16="http://schemas.microsoft.com/office/drawing/2014/main" id="{FC627652-0357-2B24-A4E4-F518D4225E9E}"/>
              </a:ext>
            </a:extLst>
          </p:cNvPr>
          <p:cNvSpPr>
            <a:spLocks noGrp="1" noChangeArrowheads="1"/>
          </p:cNvSpPr>
          <p:nvPr>
            <p:ph type="ctrTitle"/>
          </p:nvPr>
        </p:nvSpPr>
        <p:spPr bwMode="auto">
          <a:xfrm>
            <a:off x="417260" y="1799741"/>
            <a:ext cx="5900737" cy="857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e-DE" altLang="de-DE" sz="3200" dirty="0">
                <a:solidFill>
                  <a:srgbClr val="00457D"/>
                </a:solidFill>
                <a:latin typeface="UB Scala Sans" panose="02000503050000020003" pitchFamily="2" charset="0"/>
                <a:cs typeface="Arial" panose="020B0604020202020204" pitchFamily="34" charset="0"/>
              </a:rPr>
              <a:t>Erstsemestereinführungstage </a:t>
            </a:r>
            <a:br>
              <a:rPr lang="de-DE" altLang="de-DE" sz="3200" dirty="0">
                <a:solidFill>
                  <a:srgbClr val="00457D"/>
                </a:solidFill>
                <a:latin typeface="UB Scala Sans" panose="02000503050000020003" pitchFamily="2" charset="0"/>
                <a:cs typeface="Arial" panose="020B0604020202020204" pitchFamily="34" charset="0"/>
              </a:rPr>
            </a:br>
            <a:r>
              <a:rPr lang="de-DE" altLang="de-DE" sz="3200" dirty="0">
                <a:solidFill>
                  <a:srgbClr val="00457D"/>
                </a:solidFill>
                <a:latin typeface="UB Scala Sans" panose="02000503050000020003" pitchFamily="2" charset="0"/>
                <a:cs typeface="Arial" panose="020B0604020202020204" pitchFamily="34" charset="0"/>
              </a:rPr>
              <a:t>an der WIAI</a:t>
            </a:r>
          </a:p>
        </p:txBody>
      </p:sp>
      <p:sp>
        <p:nvSpPr>
          <p:cNvPr id="2052" name="Rectangle 3">
            <a:extLst>
              <a:ext uri="{FF2B5EF4-FFF2-40B4-BE49-F238E27FC236}">
                <a16:creationId xmlns:a16="http://schemas.microsoft.com/office/drawing/2014/main" id="{1A0C75C8-29C9-F7A1-2C2B-5C62FFF505FD}"/>
              </a:ext>
            </a:extLst>
          </p:cNvPr>
          <p:cNvSpPr>
            <a:spLocks noGrp="1" noChangeArrowheads="1"/>
          </p:cNvSpPr>
          <p:nvPr>
            <p:ph type="subTitle" idx="1"/>
          </p:nvPr>
        </p:nvSpPr>
        <p:spPr bwMode="auto">
          <a:xfrm>
            <a:off x="417260" y="3003798"/>
            <a:ext cx="5900737" cy="320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de-DE" altLang="de-DE" sz="1400" dirty="0">
                <a:solidFill>
                  <a:srgbClr val="00407A"/>
                </a:solidFill>
                <a:latin typeface="UB Scala Sans" panose="02000503050000020003" pitchFamily="2" charset="0"/>
                <a:cs typeface="Arial" panose="020B0604020202020204" pitchFamily="34" charset="0"/>
              </a:rPr>
              <a:t>Wintersemester 2025/2026</a:t>
            </a:r>
          </a:p>
        </p:txBody>
      </p:sp>
      <p:cxnSp>
        <p:nvCxnSpPr>
          <p:cNvPr id="9" name="Gerade Verbindung 8">
            <a:extLst>
              <a:ext uri="{FF2B5EF4-FFF2-40B4-BE49-F238E27FC236}">
                <a16:creationId xmlns:a16="http://schemas.microsoft.com/office/drawing/2014/main" id="{3C1DE848-BE73-0955-28D3-23F0DB8B04E6}"/>
              </a:ext>
            </a:extLst>
          </p:cNvPr>
          <p:cNvCxnSpPr/>
          <p:nvPr/>
        </p:nvCxnSpPr>
        <p:spPr>
          <a:xfrm>
            <a:off x="250825" y="4659313"/>
            <a:ext cx="8424863"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D883AD-D1FE-5E3B-EFCD-F1A0DA354226}"/>
              </a:ext>
            </a:extLst>
          </p:cNvPr>
          <p:cNvSpPr>
            <a:spLocks noGrp="1"/>
          </p:cNvSpPr>
          <p:nvPr>
            <p:ph type="title"/>
          </p:nvPr>
        </p:nvSpPr>
        <p:spPr/>
        <p:txBody>
          <a:bodyPr/>
          <a:lstStyle/>
          <a:p>
            <a:r>
              <a:rPr lang="de-DE">
                <a:latin typeface="UB Scala Sans" panose="02000503050000020003" pitchFamily="2" charset="0"/>
              </a:rPr>
              <a:t>Wiederholung – wichtige IT-Dienste</a:t>
            </a:r>
          </a:p>
        </p:txBody>
      </p:sp>
      <p:sp>
        <p:nvSpPr>
          <p:cNvPr id="3" name="Inhaltsplatzhalter 2">
            <a:extLst>
              <a:ext uri="{FF2B5EF4-FFF2-40B4-BE49-F238E27FC236}">
                <a16:creationId xmlns:a16="http://schemas.microsoft.com/office/drawing/2014/main" id="{66D8F8C6-D46F-ACD3-D3E4-653DCD6DDDC3}"/>
              </a:ext>
            </a:extLst>
          </p:cNvPr>
          <p:cNvSpPr>
            <a:spLocks noGrp="1"/>
          </p:cNvSpPr>
          <p:nvPr>
            <p:ph idx="1"/>
          </p:nvPr>
        </p:nvSpPr>
        <p:spPr>
          <a:xfrm>
            <a:off x="467544" y="1044233"/>
            <a:ext cx="4148798" cy="714349"/>
          </a:xfrm>
        </p:spPr>
        <p:txBody>
          <a:bodyPr/>
          <a:lstStyle/>
          <a:p>
            <a:pPr marL="0" indent="0" algn="ctr">
              <a:buNone/>
            </a:pPr>
            <a:r>
              <a:rPr lang="de-DE" sz="2000" b="1">
                <a:solidFill>
                  <a:schemeClr val="tx2"/>
                </a:solidFill>
                <a:latin typeface="UB Scala Sans" panose="02000503050000020003" pitchFamily="2" charset="0"/>
              </a:rPr>
              <a:t>WLAN</a:t>
            </a:r>
            <a:br>
              <a:rPr lang="de-DE" sz="2000">
                <a:latin typeface="UB Scala Sans" panose="02000503050000020003" pitchFamily="2" charset="0"/>
              </a:rPr>
            </a:br>
            <a:r>
              <a:rPr lang="de-DE" sz="2000" err="1">
                <a:latin typeface="UB Scala Sans" panose="02000503050000020003" pitchFamily="2" charset="0"/>
              </a:rPr>
              <a:t>eduroam</a:t>
            </a:r>
            <a:r>
              <a:rPr lang="de-DE" sz="2000">
                <a:latin typeface="UB Scala Sans" panose="02000503050000020003" pitchFamily="2" charset="0"/>
              </a:rPr>
              <a:t>, </a:t>
            </a:r>
            <a:r>
              <a:rPr lang="de-DE" sz="2000" err="1">
                <a:latin typeface="UB Scala Sans" panose="02000503050000020003" pitchFamily="2" charset="0"/>
              </a:rPr>
              <a:t>BayernWLAN</a:t>
            </a:r>
            <a:endParaRPr lang="de-DE" sz="2000">
              <a:latin typeface="UB Scala Sans" panose="02000503050000020003" pitchFamily="2" charset="0"/>
            </a:endParaRPr>
          </a:p>
          <a:p>
            <a:pPr marL="0" indent="0">
              <a:buNone/>
            </a:pPr>
            <a:endParaRPr lang="de-DE">
              <a:latin typeface="UB Scala Sans" panose="02000503050000020003" pitchFamily="2" charset="0"/>
            </a:endParaRPr>
          </a:p>
        </p:txBody>
      </p:sp>
      <p:grpSp>
        <p:nvGrpSpPr>
          <p:cNvPr id="8" name="Gruppieren 7">
            <a:extLst>
              <a:ext uri="{FF2B5EF4-FFF2-40B4-BE49-F238E27FC236}">
                <a16:creationId xmlns:a16="http://schemas.microsoft.com/office/drawing/2014/main" id="{C5342141-37A3-BD98-9B34-B80421C7F417}"/>
              </a:ext>
            </a:extLst>
          </p:cNvPr>
          <p:cNvGrpSpPr/>
          <p:nvPr/>
        </p:nvGrpSpPr>
        <p:grpSpPr>
          <a:xfrm>
            <a:off x="683568" y="1813096"/>
            <a:ext cx="3716750" cy="2834220"/>
            <a:chOff x="4496874" y="696119"/>
            <a:chExt cx="4148798" cy="3223475"/>
          </a:xfrm>
        </p:grpSpPr>
        <p:pic>
          <p:nvPicPr>
            <p:cNvPr id="5" name="Grafik 4">
              <a:extLst>
                <a:ext uri="{FF2B5EF4-FFF2-40B4-BE49-F238E27FC236}">
                  <a16:creationId xmlns:a16="http://schemas.microsoft.com/office/drawing/2014/main" id="{40E087A2-05EA-269F-411C-1F9EAD66DF65}"/>
                </a:ext>
              </a:extLst>
            </p:cNvPr>
            <p:cNvPicPr>
              <a:picLocks noChangeAspect="1"/>
            </p:cNvPicPr>
            <p:nvPr/>
          </p:nvPicPr>
          <p:blipFill>
            <a:blip r:embed="rId2"/>
            <a:stretch>
              <a:fillRect/>
            </a:stretch>
          </p:blipFill>
          <p:spPr>
            <a:xfrm>
              <a:off x="5292080" y="696119"/>
              <a:ext cx="2558386" cy="2558386"/>
            </a:xfrm>
            <a:prstGeom prst="rect">
              <a:avLst/>
            </a:prstGeom>
          </p:spPr>
        </p:pic>
        <p:sp>
          <p:nvSpPr>
            <p:cNvPr id="7" name="Textfeld 6">
              <a:extLst>
                <a:ext uri="{FF2B5EF4-FFF2-40B4-BE49-F238E27FC236}">
                  <a16:creationId xmlns:a16="http://schemas.microsoft.com/office/drawing/2014/main" id="{1CE1F86F-FAE7-95A1-1DF8-F85D88F219BA}"/>
                </a:ext>
              </a:extLst>
            </p:cNvPr>
            <p:cNvSpPr txBox="1"/>
            <p:nvPr/>
          </p:nvSpPr>
          <p:spPr>
            <a:xfrm>
              <a:off x="4496874" y="3254505"/>
              <a:ext cx="4148798" cy="665089"/>
            </a:xfrm>
            <a:prstGeom prst="rect">
              <a:avLst/>
            </a:prstGeom>
            <a:noFill/>
          </p:spPr>
          <p:txBody>
            <a:bodyPr wrap="square">
              <a:spAutoFit/>
            </a:bodyPr>
            <a:lstStyle/>
            <a:p>
              <a:pPr marL="0" indent="0" algn="ctr">
                <a:buNone/>
              </a:pPr>
              <a:r>
                <a:rPr lang="de-DE" sz="1600">
                  <a:latin typeface="UB Scala Sans" panose="02000503050000020003" pitchFamily="2" charset="0"/>
                </a:rPr>
                <a:t>https://www.uni-bamberg.de/its/anleitungen/</a:t>
              </a:r>
            </a:p>
          </p:txBody>
        </p:sp>
      </p:grpSp>
      <p:sp>
        <p:nvSpPr>
          <p:cNvPr id="9" name="Inhaltsplatzhalter 2">
            <a:extLst>
              <a:ext uri="{FF2B5EF4-FFF2-40B4-BE49-F238E27FC236}">
                <a16:creationId xmlns:a16="http://schemas.microsoft.com/office/drawing/2014/main" id="{071334FF-41BA-9537-7283-910812FBF626}"/>
              </a:ext>
            </a:extLst>
          </p:cNvPr>
          <p:cNvSpPr txBox="1">
            <a:spLocks/>
          </p:cNvSpPr>
          <p:nvPr/>
        </p:nvSpPr>
        <p:spPr>
          <a:xfrm>
            <a:off x="4599666" y="1044233"/>
            <a:ext cx="4148798" cy="714349"/>
          </a:xfrm>
          <a:prstGeom prst="rect">
            <a:avLst/>
          </a:prstGeom>
        </p:spPr>
        <p:txBody>
          <a:bodyPr/>
          <a:lstStyle>
            <a:lvl1pPr marL="342900" indent="-342900" algn="l" rtl="0" eaLnBrk="1" fontAlgn="base" hangingPunct="1">
              <a:spcBef>
                <a:spcPct val="20000"/>
              </a:spcBef>
              <a:spcAft>
                <a:spcPct val="0"/>
              </a:spcAft>
              <a:buChar char="•"/>
              <a:defRPr sz="2200">
                <a:solidFill>
                  <a:schemeClr val="tx1"/>
                </a:solidFill>
                <a:latin typeface="Arial" charset="0"/>
                <a:ea typeface="+mn-ea"/>
                <a:cs typeface="+mn-cs"/>
              </a:defRPr>
            </a:lvl1pPr>
            <a:lvl2pPr marL="742950" indent="-285750" algn="l" rtl="0" eaLnBrk="1" fontAlgn="base" hangingPunct="1">
              <a:spcBef>
                <a:spcPct val="20000"/>
              </a:spcBef>
              <a:spcAft>
                <a:spcPct val="0"/>
              </a:spcAft>
              <a:buChar char="•"/>
              <a:defRPr sz="2000">
                <a:solidFill>
                  <a:schemeClr val="tx1"/>
                </a:solidFill>
                <a:latin typeface="Arial" charset="0"/>
              </a:defRPr>
            </a:lvl2pPr>
            <a:lvl3pPr marL="1143000" indent="-228600" algn="l" rtl="0" eaLnBrk="1" fontAlgn="base" hangingPunct="1">
              <a:spcBef>
                <a:spcPct val="20000"/>
              </a:spcBef>
              <a:spcAft>
                <a:spcPct val="0"/>
              </a:spcAft>
              <a:buFont typeface="Wingdings" panose="05000000000000000000" pitchFamily="2" charset="2"/>
              <a:buChar char="§"/>
              <a:defRPr>
                <a:solidFill>
                  <a:schemeClr val="tx1"/>
                </a:solidFill>
                <a:latin typeface="Arial" charset="0"/>
              </a:defRPr>
            </a:lvl3pPr>
            <a:lvl4pPr marL="1600200" indent="-228600" algn="l" rtl="0" eaLnBrk="1" fontAlgn="base" hangingPunct="1">
              <a:spcBef>
                <a:spcPct val="20000"/>
              </a:spcBef>
              <a:spcAft>
                <a:spcPct val="0"/>
              </a:spcAft>
              <a:buChar char="+"/>
              <a:defRPr sz="1600">
                <a:solidFill>
                  <a:schemeClr val="tx1"/>
                </a:solidFill>
                <a:latin typeface="Arial" charset="0"/>
              </a:defRPr>
            </a:lvl4pPr>
            <a:lvl5pPr marL="2057400" indent="-228600" algn="l" rtl="0" eaLnBrk="1" fontAlgn="base" hangingPunct="1">
              <a:spcBef>
                <a:spcPct val="20000"/>
              </a:spcBef>
              <a:spcAft>
                <a:spcPct val="0"/>
              </a:spcAft>
              <a:buChar char="–"/>
              <a:defRPr sz="1400">
                <a:solidFill>
                  <a:schemeClr val="tx1"/>
                </a:solidFill>
                <a:latin typeface="Arial" charset="0"/>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a:lstStyle>
          <a:p>
            <a:pPr marL="0" indent="0" algn="ctr">
              <a:buFontTx/>
              <a:buNone/>
            </a:pPr>
            <a:r>
              <a:rPr lang="de-DE" sz="2000" b="1" kern="0" dirty="0" err="1">
                <a:solidFill>
                  <a:schemeClr val="tx2"/>
                </a:solidFill>
                <a:latin typeface="UB Scala Sans" panose="02000503050000020003" pitchFamily="2" charset="0"/>
              </a:rPr>
              <a:t>eMail</a:t>
            </a:r>
            <a:br>
              <a:rPr lang="de-DE" sz="2000" kern="0" dirty="0">
                <a:latin typeface="UB Scala Sans" panose="02000503050000020003" pitchFamily="2" charset="0"/>
              </a:rPr>
            </a:br>
            <a:r>
              <a:rPr lang="de-DE" sz="2000" kern="0" dirty="0">
                <a:latin typeface="UB Scala Sans" panose="02000503050000020003" pitchFamily="2" charset="0"/>
              </a:rPr>
              <a:t>Office 365, </a:t>
            </a:r>
            <a:r>
              <a:rPr lang="de-DE" sz="2000" kern="0" dirty="0" err="1">
                <a:latin typeface="UB Scala Sans" panose="02000503050000020003" pitchFamily="2" charset="0"/>
              </a:rPr>
              <a:t>mailex</a:t>
            </a:r>
            <a:endParaRPr lang="de-DE" sz="2000" kern="0" dirty="0">
              <a:latin typeface="UB Scala Sans" panose="02000503050000020003" pitchFamily="2" charset="0"/>
            </a:endParaRPr>
          </a:p>
          <a:p>
            <a:pPr marL="0" indent="0">
              <a:buFontTx/>
              <a:buNone/>
            </a:pPr>
            <a:endParaRPr lang="de-DE" kern="0" dirty="0">
              <a:latin typeface="UB Scala Sans" panose="02000503050000020003" pitchFamily="2" charset="0"/>
            </a:endParaRPr>
          </a:p>
        </p:txBody>
      </p:sp>
      <p:sp>
        <p:nvSpPr>
          <p:cNvPr id="14" name="Textfeld 13">
            <a:extLst>
              <a:ext uri="{FF2B5EF4-FFF2-40B4-BE49-F238E27FC236}">
                <a16:creationId xmlns:a16="http://schemas.microsoft.com/office/drawing/2014/main" id="{7D6B5074-C41E-1272-D159-738E180E498F}"/>
              </a:ext>
            </a:extLst>
          </p:cNvPr>
          <p:cNvSpPr txBox="1"/>
          <p:nvPr/>
        </p:nvSpPr>
        <p:spPr>
          <a:xfrm>
            <a:off x="4788024" y="4098930"/>
            <a:ext cx="3716750" cy="584775"/>
          </a:xfrm>
          <a:prstGeom prst="rect">
            <a:avLst/>
          </a:prstGeom>
          <a:noFill/>
        </p:spPr>
        <p:txBody>
          <a:bodyPr wrap="square">
            <a:spAutoFit/>
          </a:bodyPr>
          <a:lstStyle/>
          <a:p>
            <a:pPr marL="0" indent="0" algn="ctr">
              <a:buNone/>
            </a:pPr>
            <a:r>
              <a:rPr lang="de-DE" sz="1600" dirty="0">
                <a:latin typeface="UB Scala Sans" panose="02000503050000020003" pitchFamily="2" charset="0"/>
              </a:rPr>
              <a:t>https://www.uni-bamberg.de/its/</a:t>
            </a:r>
            <a:br>
              <a:rPr lang="de-DE" sz="1600" dirty="0">
                <a:latin typeface="UB Scala Sans" panose="02000503050000020003" pitchFamily="2" charset="0"/>
              </a:rPr>
            </a:br>
            <a:r>
              <a:rPr lang="de-DE" sz="1600" dirty="0" err="1">
                <a:latin typeface="UB Scala Sans" panose="02000503050000020003" pitchFamily="2" charset="0"/>
              </a:rPr>
              <a:t>dienstleistungen</a:t>
            </a:r>
            <a:r>
              <a:rPr lang="de-DE" sz="1600" dirty="0">
                <a:latin typeface="UB Scala Sans" panose="02000503050000020003" pitchFamily="2" charset="0"/>
              </a:rPr>
              <a:t>/mail/</a:t>
            </a:r>
            <a:r>
              <a:rPr lang="de-DE" sz="1600" dirty="0" err="1">
                <a:latin typeface="UB Scala Sans" panose="02000503050000020003" pitchFamily="2" charset="0"/>
              </a:rPr>
              <a:t>studium</a:t>
            </a:r>
            <a:r>
              <a:rPr lang="de-DE" sz="1600" dirty="0">
                <a:latin typeface="UB Scala Sans" panose="02000503050000020003" pitchFamily="2" charset="0"/>
              </a:rPr>
              <a:t>/</a:t>
            </a:r>
          </a:p>
        </p:txBody>
      </p:sp>
      <p:pic>
        <p:nvPicPr>
          <p:cNvPr id="10" name="Grafik 9">
            <a:extLst>
              <a:ext uri="{FF2B5EF4-FFF2-40B4-BE49-F238E27FC236}">
                <a16:creationId xmlns:a16="http://schemas.microsoft.com/office/drawing/2014/main" id="{2A839CA7-D942-39B5-637D-CDBB8C0D26C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57372" y="1712654"/>
            <a:ext cx="2473392" cy="2473392"/>
          </a:xfrm>
          <a:prstGeom prst="rect">
            <a:avLst/>
          </a:prstGeom>
        </p:spPr>
      </p:pic>
    </p:spTree>
    <p:extLst>
      <p:ext uri="{BB962C8B-B14F-4D97-AF65-F5344CB8AC3E}">
        <p14:creationId xmlns:p14="http://schemas.microsoft.com/office/powerpoint/2010/main" val="2608459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D883AD-D1FE-5E3B-EFCD-F1A0DA354226}"/>
              </a:ext>
            </a:extLst>
          </p:cNvPr>
          <p:cNvSpPr>
            <a:spLocks noGrp="1"/>
          </p:cNvSpPr>
          <p:nvPr>
            <p:ph type="title"/>
          </p:nvPr>
        </p:nvSpPr>
        <p:spPr/>
        <p:txBody>
          <a:bodyPr/>
          <a:lstStyle/>
          <a:p>
            <a:r>
              <a:rPr lang="de-DE">
                <a:latin typeface="UB Scala Sans" panose="02000503050000020003" pitchFamily="2" charset="0"/>
              </a:rPr>
              <a:t>Nützliche Uni-Websites </a:t>
            </a:r>
          </a:p>
        </p:txBody>
      </p:sp>
      <p:sp>
        <p:nvSpPr>
          <p:cNvPr id="3" name="Inhaltsplatzhalter 2">
            <a:extLst>
              <a:ext uri="{FF2B5EF4-FFF2-40B4-BE49-F238E27FC236}">
                <a16:creationId xmlns:a16="http://schemas.microsoft.com/office/drawing/2014/main" id="{66D8F8C6-D46F-ACD3-D3E4-653DCD6DDDC3}"/>
              </a:ext>
            </a:extLst>
          </p:cNvPr>
          <p:cNvSpPr>
            <a:spLocks noGrp="1"/>
          </p:cNvSpPr>
          <p:nvPr>
            <p:ph idx="1"/>
          </p:nvPr>
        </p:nvSpPr>
        <p:spPr>
          <a:xfrm>
            <a:off x="395536" y="1747629"/>
            <a:ext cx="8208912" cy="2664633"/>
          </a:xfrm>
        </p:spPr>
        <p:txBody>
          <a:bodyPr/>
          <a:lstStyle/>
          <a:p>
            <a:pPr marL="0" indent="0">
              <a:spcBef>
                <a:spcPts val="900"/>
              </a:spcBef>
              <a:buNone/>
            </a:pPr>
            <a:r>
              <a:rPr lang="de-DE" sz="1800" b="1" dirty="0">
                <a:latin typeface="UB Scala Sans" panose="02000503050000020003" pitchFamily="2" charset="0"/>
              </a:rPr>
              <a:t>               qis.uni-bamberg.de		</a:t>
            </a:r>
            <a:r>
              <a:rPr lang="de-DE" sz="1800" dirty="0">
                <a:latin typeface="UB Scala Sans" panose="02000503050000020003" pitchFamily="2" charset="0"/>
              </a:rPr>
              <a:t>Studienbescheinigungen</a:t>
            </a:r>
          </a:p>
          <a:p>
            <a:pPr marL="0" indent="0">
              <a:spcBef>
                <a:spcPts val="900"/>
              </a:spcBef>
              <a:buNone/>
            </a:pPr>
            <a:r>
              <a:rPr lang="de-DE" sz="1800" b="1" dirty="0">
                <a:latin typeface="UB Scala Sans" panose="02000503050000020003" pitchFamily="2" charset="0"/>
              </a:rPr>
              <a:t>       flexnow.uni-bamberg.de		</a:t>
            </a:r>
            <a:r>
              <a:rPr lang="de-DE" sz="1800" dirty="0">
                <a:latin typeface="UB Scala Sans" panose="02000503050000020003" pitchFamily="2" charset="0"/>
              </a:rPr>
              <a:t>Prüfungs- und Kursanmeldung, 					Klausurergebnisse, Notenblatt</a:t>
            </a:r>
            <a:endParaRPr lang="de-DE" sz="1800" b="1" dirty="0">
              <a:latin typeface="UB Scala Sans" panose="02000503050000020003" pitchFamily="2" charset="0"/>
            </a:endParaRPr>
          </a:p>
          <a:p>
            <a:pPr marL="0" indent="0">
              <a:spcBef>
                <a:spcPts val="900"/>
              </a:spcBef>
              <a:buNone/>
            </a:pPr>
            <a:r>
              <a:rPr lang="de-DE" sz="1800" b="1" dirty="0">
                <a:latin typeface="UB Scala Sans" panose="02000503050000020003" pitchFamily="2" charset="0"/>
              </a:rPr>
              <a:t>          univis.uni-bamberg.de		</a:t>
            </a:r>
            <a:r>
              <a:rPr lang="de-DE" sz="1800" dirty="0">
                <a:latin typeface="UB Scala Sans" panose="02000503050000020003" pitchFamily="2" charset="0"/>
              </a:rPr>
              <a:t>Verzeichnis über Modul-Termine, 					Räume und Personen</a:t>
            </a:r>
            <a:endParaRPr lang="de-DE" sz="1800" b="1" dirty="0">
              <a:latin typeface="UB Scala Sans" panose="02000503050000020003" pitchFamily="2" charset="0"/>
            </a:endParaRPr>
          </a:p>
          <a:p>
            <a:pPr marL="0" indent="0">
              <a:spcBef>
                <a:spcPts val="900"/>
              </a:spcBef>
              <a:buNone/>
            </a:pPr>
            <a:r>
              <a:rPr lang="de-DE" sz="1800" b="1" dirty="0">
                <a:latin typeface="UB Scala Sans" panose="02000503050000020003" pitchFamily="2" charset="0"/>
              </a:rPr>
              <a:t>	vc.uni-bamberg.de		</a:t>
            </a:r>
            <a:r>
              <a:rPr lang="de-DE" sz="1800" dirty="0">
                <a:latin typeface="UB Scala Sans" panose="02000503050000020003" pitchFamily="2" charset="0"/>
              </a:rPr>
              <a:t>eLearning-Plattform für alle Module</a:t>
            </a:r>
          </a:p>
          <a:p>
            <a:pPr marL="0" indent="0">
              <a:spcBef>
                <a:spcPts val="900"/>
              </a:spcBef>
              <a:buNone/>
            </a:pPr>
            <a:r>
              <a:rPr lang="de-DE" sz="1800" b="1" dirty="0">
                <a:latin typeface="UB Scala Sans" panose="02000503050000020003" pitchFamily="2" charset="0"/>
              </a:rPr>
              <a:t>  katalog.ub.uni-bamberg.de		</a:t>
            </a:r>
            <a:r>
              <a:rPr lang="de-DE" sz="1800" dirty="0">
                <a:latin typeface="UB Scala Sans" panose="02000503050000020003" pitchFamily="2" charset="0"/>
              </a:rPr>
              <a:t>Katalog der Uni-Bibliothek</a:t>
            </a:r>
          </a:p>
          <a:p>
            <a:pPr marL="0" indent="0">
              <a:spcBef>
                <a:spcPts val="900"/>
              </a:spcBef>
              <a:buNone/>
            </a:pPr>
            <a:r>
              <a:rPr lang="de-DE" sz="1800" b="1" dirty="0">
                <a:latin typeface="UB Scala Sans" panose="02000503050000020003" pitchFamily="2" charset="0"/>
              </a:rPr>
              <a:t>            uni-bamberg.de/wiai		</a:t>
            </a:r>
            <a:r>
              <a:rPr lang="de-DE" sz="1800" dirty="0">
                <a:latin typeface="UB Scala Sans" panose="02000503050000020003" pitchFamily="2" charset="0"/>
              </a:rPr>
              <a:t>Infos über die Fakultät die Lehrstühle</a:t>
            </a:r>
          </a:p>
        </p:txBody>
      </p:sp>
      <p:grpSp>
        <p:nvGrpSpPr>
          <p:cNvPr id="12" name="Gruppieren 11">
            <a:extLst>
              <a:ext uri="{FF2B5EF4-FFF2-40B4-BE49-F238E27FC236}">
                <a16:creationId xmlns:a16="http://schemas.microsoft.com/office/drawing/2014/main" id="{0FA03386-63B7-2BDC-323E-8765191415D0}"/>
              </a:ext>
            </a:extLst>
          </p:cNvPr>
          <p:cNvGrpSpPr/>
          <p:nvPr/>
        </p:nvGrpSpPr>
        <p:grpSpPr>
          <a:xfrm>
            <a:off x="5148064" y="195486"/>
            <a:ext cx="2088233" cy="1368152"/>
            <a:chOff x="4716018" y="213220"/>
            <a:chExt cx="2088233" cy="1368152"/>
          </a:xfrm>
        </p:grpSpPr>
        <p:grpSp>
          <p:nvGrpSpPr>
            <p:cNvPr id="4" name="Gruppieren 3">
              <a:extLst>
                <a:ext uri="{FF2B5EF4-FFF2-40B4-BE49-F238E27FC236}">
                  <a16:creationId xmlns:a16="http://schemas.microsoft.com/office/drawing/2014/main" id="{5E78B289-6DB3-16A6-9229-4293003A47F0}"/>
                </a:ext>
              </a:extLst>
            </p:cNvPr>
            <p:cNvGrpSpPr/>
            <p:nvPr/>
          </p:nvGrpSpPr>
          <p:grpSpPr>
            <a:xfrm>
              <a:off x="4716018" y="213220"/>
              <a:ext cx="2088233" cy="1368152"/>
              <a:chOff x="5708936" y="2283717"/>
              <a:chExt cx="2042836" cy="1339085"/>
            </a:xfrm>
          </p:grpSpPr>
          <p:sp>
            <p:nvSpPr>
              <p:cNvPr id="5" name="Rechteck: abgerundete Ecken 4">
                <a:extLst>
                  <a:ext uri="{FF2B5EF4-FFF2-40B4-BE49-F238E27FC236}">
                    <a16:creationId xmlns:a16="http://schemas.microsoft.com/office/drawing/2014/main" id="{A24C9B22-C1B2-4586-9C18-236BBAC47A56}"/>
                  </a:ext>
                </a:extLst>
              </p:cNvPr>
              <p:cNvSpPr/>
              <p:nvPr/>
            </p:nvSpPr>
            <p:spPr>
              <a:xfrm>
                <a:off x="6144229" y="2283717"/>
                <a:ext cx="1607543" cy="1339085"/>
              </a:xfrm>
              <a:prstGeom prst="roundRect">
                <a:avLst/>
              </a:prstGeom>
              <a:solidFill>
                <a:srgbClr val="EEEEEE"/>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kumimoji="0" lang="de-DE" sz="1200" b="0" i="0" u="none" strike="noStrike" kern="1200" cap="none" spc="0" normalizeH="0" baseline="0" noProof="0">
                  <a:ln>
                    <a:noFill/>
                  </a:ln>
                  <a:solidFill>
                    <a:schemeClr val="tx1"/>
                  </a:solidFill>
                  <a:effectLst/>
                  <a:uLnTx/>
                  <a:uFillTx/>
                  <a:latin typeface="UB Scala Sans" panose="02000503050000020003" pitchFamily="2" charset="0"/>
                  <a:ea typeface="+mn-ea"/>
                  <a:cs typeface="+mn-cs"/>
                </a:endParaRPr>
              </a:p>
              <a:p>
                <a:pPr>
                  <a:defRPr/>
                </a:pPr>
                <a:endParaRPr lang="de-DE" sz="1200">
                  <a:solidFill>
                    <a:schemeClr val="tx1"/>
                  </a:solidFill>
                  <a:latin typeface="UB Scala Sans" panose="02000503050000020003" pitchFamily="2" charset="0"/>
                </a:endParaRPr>
              </a:p>
              <a:p>
                <a:pPr>
                  <a:defRPr/>
                </a:pPr>
                <a:endParaRPr kumimoji="0" lang="de-DE" sz="1200" b="0" i="0" u="none" strike="noStrike" kern="1200" cap="none" spc="0" normalizeH="0" baseline="0" noProof="0">
                  <a:ln>
                    <a:noFill/>
                  </a:ln>
                  <a:solidFill>
                    <a:schemeClr val="tx1"/>
                  </a:solidFill>
                  <a:effectLst/>
                  <a:uLnTx/>
                  <a:uFillTx/>
                  <a:latin typeface="UB Scala Sans" panose="02000503050000020003" pitchFamily="2" charset="0"/>
                  <a:ea typeface="+mn-ea"/>
                  <a:cs typeface="+mn-cs"/>
                </a:endParaRPr>
              </a:p>
              <a:p>
                <a:pPr>
                  <a:defRPr/>
                </a:pPr>
                <a:endParaRPr lang="de-DE" sz="1200">
                  <a:solidFill>
                    <a:schemeClr val="tx1"/>
                  </a:solidFill>
                  <a:latin typeface="UB Scala Sans" panose="02000503050000020003" pitchFamily="2" charset="0"/>
                </a:endParaRPr>
              </a:p>
              <a:p>
                <a:pPr>
                  <a:defRPr/>
                </a:pPr>
                <a:endParaRPr kumimoji="0" lang="de-DE" sz="1200" b="0" i="0" u="none" strike="noStrike" kern="1200" cap="none" spc="0" normalizeH="0" baseline="0" noProof="0">
                  <a:ln>
                    <a:noFill/>
                  </a:ln>
                  <a:solidFill>
                    <a:schemeClr val="tx1"/>
                  </a:solidFill>
                  <a:effectLst/>
                  <a:uLnTx/>
                  <a:uFillTx/>
                  <a:latin typeface="UB Scala Sans" panose="02000503050000020003" pitchFamily="2" charset="0"/>
                  <a:ea typeface="+mn-ea"/>
                  <a:cs typeface="+mn-cs"/>
                </a:endParaRPr>
              </a:p>
              <a:p>
                <a:pPr algn="ctr">
                  <a:defRPr/>
                </a:pPr>
                <a:r>
                  <a:rPr kumimoji="0" lang="de-DE" sz="1100" b="0" i="0" u="none" strike="noStrike" kern="1200" cap="none" spc="0" normalizeH="0" baseline="0" noProof="0">
                    <a:ln>
                      <a:noFill/>
                    </a:ln>
                    <a:solidFill>
                      <a:schemeClr val="tx1"/>
                    </a:solidFill>
                    <a:effectLst/>
                    <a:uLnTx/>
                    <a:uFillTx/>
                    <a:latin typeface="UB Scala Sans" panose="02000503050000020003" pitchFamily="2" charset="0"/>
                    <a:ea typeface="+mn-ea"/>
                    <a:cs typeface="+mn-cs"/>
                  </a:rPr>
                  <a:t>https://stuve- bamberg.de/kurzlinks/</a:t>
                </a:r>
              </a:p>
            </p:txBody>
          </p:sp>
          <p:pic>
            <p:nvPicPr>
              <p:cNvPr id="6" name="Grafik 5" descr="Ein Bild, das Logo enthält.&#10;&#10;Automatisch generierte Beschreibung">
                <a:extLst>
                  <a:ext uri="{FF2B5EF4-FFF2-40B4-BE49-F238E27FC236}">
                    <a16:creationId xmlns:a16="http://schemas.microsoft.com/office/drawing/2014/main" id="{A1E57003-A25A-12F4-68EC-0DFE5ED3DC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8936" y="2604255"/>
                <a:ext cx="808655" cy="864096"/>
              </a:xfrm>
              <a:prstGeom prst="rect">
                <a:avLst/>
              </a:prstGeom>
            </p:spPr>
          </p:pic>
        </p:grpSp>
        <p:pic>
          <p:nvPicPr>
            <p:cNvPr id="11" name="Grafik 10">
              <a:extLst>
                <a:ext uri="{FF2B5EF4-FFF2-40B4-BE49-F238E27FC236}">
                  <a16:creationId xmlns:a16="http://schemas.microsoft.com/office/drawing/2014/main" id="{ABF78094-3FAD-4EA0-9E82-14F04E7948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8679" y="270929"/>
              <a:ext cx="917859" cy="917859"/>
            </a:xfrm>
            <a:prstGeom prst="rect">
              <a:avLst/>
            </a:prstGeom>
          </p:spPr>
        </p:pic>
      </p:grpSp>
    </p:spTree>
    <p:extLst>
      <p:ext uri="{BB962C8B-B14F-4D97-AF65-F5344CB8AC3E}">
        <p14:creationId xmlns:p14="http://schemas.microsoft.com/office/powerpoint/2010/main" val="1520717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D883AD-D1FE-5E3B-EFCD-F1A0DA354226}"/>
              </a:ext>
            </a:extLst>
          </p:cNvPr>
          <p:cNvSpPr>
            <a:spLocks noGrp="1"/>
          </p:cNvSpPr>
          <p:nvPr>
            <p:ph type="title"/>
          </p:nvPr>
        </p:nvSpPr>
        <p:spPr/>
        <p:txBody>
          <a:bodyPr/>
          <a:lstStyle/>
          <a:p>
            <a:r>
              <a:rPr lang="de-DE">
                <a:latin typeface="UB Scala Sans" panose="02000503050000020003" pitchFamily="2" charset="0"/>
              </a:rPr>
              <a:t>Weitere relevante Hochschulgruppen und Anlaufstellen </a:t>
            </a:r>
          </a:p>
        </p:txBody>
      </p:sp>
      <p:sp>
        <p:nvSpPr>
          <p:cNvPr id="3" name="Inhaltsplatzhalter 2">
            <a:extLst>
              <a:ext uri="{FF2B5EF4-FFF2-40B4-BE49-F238E27FC236}">
                <a16:creationId xmlns:a16="http://schemas.microsoft.com/office/drawing/2014/main" id="{66D8F8C6-D46F-ACD3-D3E4-653DCD6DDDC3}"/>
              </a:ext>
            </a:extLst>
          </p:cNvPr>
          <p:cNvSpPr>
            <a:spLocks noGrp="1"/>
          </p:cNvSpPr>
          <p:nvPr>
            <p:ph idx="1"/>
          </p:nvPr>
        </p:nvSpPr>
        <p:spPr>
          <a:xfrm>
            <a:off x="428937" y="1563638"/>
            <a:ext cx="7344816" cy="2664633"/>
          </a:xfrm>
        </p:spPr>
        <p:txBody>
          <a:bodyPr/>
          <a:lstStyle/>
          <a:p>
            <a:pPr marL="0" indent="0">
              <a:buNone/>
            </a:pPr>
            <a:r>
              <a:rPr lang="de-DE" sz="1800" b="1">
                <a:latin typeface="UB Scala Sans" panose="02000503050000020003" pitchFamily="2" charset="0"/>
              </a:rPr>
              <a:t>stuve-bamberg.de		</a:t>
            </a:r>
            <a:r>
              <a:rPr lang="de-DE" sz="1800">
                <a:latin typeface="UB Scala Sans" panose="02000503050000020003" pitchFamily="2" charset="0"/>
              </a:rPr>
              <a:t>Deine Studierendenvertretung!</a:t>
            </a:r>
          </a:p>
          <a:p>
            <a:pPr marL="0" indent="0">
              <a:buNone/>
            </a:pPr>
            <a:endParaRPr lang="de-DE" sz="1800">
              <a:latin typeface="UB Scala Sans" panose="02000503050000020003" pitchFamily="2" charset="0"/>
            </a:endParaRPr>
          </a:p>
          <a:p>
            <a:pPr marL="0" indent="0">
              <a:buNone/>
            </a:pPr>
            <a:r>
              <a:rPr lang="de-DE" sz="1800" b="1">
                <a:latin typeface="UB Scala Sans" panose="02000503050000020003" pitchFamily="2" charset="0"/>
              </a:rPr>
              <a:t>	   feki.de		</a:t>
            </a:r>
            <a:r>
              <a:rPr lang="de-DE" sz="1800">
                <a:latin typeface="UB Scala Sans" panose="02000503050000020003" pitchFamily="2" charset="0"/>
              </a:rPr>
              <a:t>hier gibt’s Infos zu </a:t>
            </a:r>
            <a:r>
              <a:rPr lang="de-DE" sz="1800" i="1">
                <a:latin typeface="UB Scala Sans" panose="02000503050000020003" pitchFamily="2" charset="0"/>
              </a:rPr>
              <a:t>allem </a:t>
            </a:r>
            <a:r>
              <a:rPr lang="de-DE" sz="1800">
                <a:latin typeface="UB Scala Sans" panose="02000503050000020003" pitchFamily="2" charset="0"/>
              </a:rPr>
              <a:t>rund um die 				Uni. Vom Happy-Hour-Guide, über 				Jobbörse und Hinweise zu anderen 				Hochschulgruppen.</a:t>
            </a:r>
          </a:p>
          <a:p>
            <a:pPr marL="0" indent="0">
              <a:buNone/>
            </a:pPr>
            <a:endParaRPr lang="de-DE" sz="1800">
              <a:latin typeface="UB Scala Sans" panose="02000503050000020003" pitchFamily="2" charset="0"/>
            </a:endParaRPr>
          </a:p>
          <a:p>
            <a:pPr marL="0" indent="0">
              <a:buNone/>
            </a:pPr>
            <a:r>
              <a:rPr lang="de-DE" sz="1800" b="1">
                <a:latin typeface="UB Scala Sans" panose="02000503050000020003" pitchFamily="2" charset="0"/>
              </a:rPr>
              <a:t>	  wiai.de		</a:t>
            </a:r>
            <a:r>
              <a:rPr lang="de-DE" sz="1800">
                <a:latin typeface="UB Scala Sans" panose="02000503050000020003" pitchFamily="2" charset="0"/>
              </a:rPr>
              <a:t>Infos zu deiner Fakultät von deiner 				Fachschaft und </a:t>
            </a:r>
            <a:r>
              <a:rPr lang="de-DE" sz="1800" err="1">
                <a:latin typeface="UB Scala Sans" panose="02000503050000020003" pitchFamily="2" charset="0"/>
              </a:rPr>
              <a:t>Alumnis</a:t>
            </a:r>
            <a:r>
              <a:rPr lang="de-DE" sz="1800">
                <a:latin typeface="UB Scala Sans" panose="02000503050000020003" pitchFamily="2" charset="0"/>
              </a:rPr>
              <a:t>!</a:t>
            </a:r>
            <a:endParaRPr lang="de-DE" sz="1800" b="1">
              <a:latin typeface="UB Scala Sans" panose="02000503050000020003" pitchFamily="2" charset="0"/>
            </a:endParaRPr>
          </a:p>
        </p:txBody>
      </p:sp>
    </p:spTree>
    <p:extLst>
      <p:ext uri="{BB962C8B-B14F-4D97-AF65-F5344CB8AC3E}">
        <p14:creationId xmlns:p14="http://schemas.microsoft.com/office/powerpoint/2010/main" val="1347850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D883AD-D1FE-5E3B-EFCD-F1A0DA354226}"/>
              </a:ext>
            </a:extLst>
          </p:cNvPr>
          <p:cNvSpPr>
            <a:spLocks noGrp="1"/>
          </p:cNvSpPr>
          <p:nvPr>
            <p:ph type="title"/>
          </p:nvPr>
        </p:nvSpPr>
        <p:spPr>
          <a:xfrm>
            <a:off x="4851213" y="2010425"/>
            <a:ext cx="3731402" cy="1120117"/>
          </a:xfrm>
        </p:spPr>
        <p:txBody>
          <a:bodyPr/>
          <a:lstStyle/>
          <a:p>
            <a:pPr algn="ctr"/>
            <a:r>
              <a:rPr lang="de-DE" sz="3200" dirty="0">
                <a:latin typeface="UB Scala Sans" panose="02000503050000020003" pitchFamily="2" charset="0"/>
              </a:rPr>
              <a:t>Fachschaft WIAI </a:t>
            </a:r>
            <a:br>
              <a:rPr lang="de-DE" sz="3200" dirty="0">
                <a:latin typeface="UB Scala Sans" panose="02000503050000020003" pitchFamily="2" charset="0"/>
              </a:rPr>
            </a:br>
            <a:r>
              <a:rPr lang="de-DE" sz="3200" dirty="0">
                <a:latin typeface="UB Scala Sans" panose="02000503050000020003" pitchFamily="2" charset="0"/>
              </a:rPr>
              <a:t>und Events</a:t>
            </a:r>
            <a:endParaRPr lang="de-DE" dirty="0">
              <a:latin typeface="UB Scala Sans" panose="02000503050000020003" pitchFamily="2" charset="0"/>
            </a:endParaRPr>
          </a:p>
        </p:txBody>
      </p:sp>
      <p:pic>
        <p:nvPicPr>
          <p:cNvPr id="1026" name="Picture 2">
            <a:extLst>
              <a:ext uri="{FF2B5EF4-FFF2-40B4-BE49-F238E27FC236}">
                <a16:creationId xmlns:a16="http://schemas.microsoft.com/office/drawing/2014/main" id="{327E1C2B-4E0C-F359-ED97-2DAF331FB1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561385" y="565177"/>
            <a:ext cx="4010615" cy="4010615"/>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a:extLst>
              <a:ext uri="{FF2B5EF4-FFF2-40B4-BE49-F238E27FC236}">
                <a16:creationId xmlns:a16="http://schemas.microsoft.com/office/drawing/2014/main" id="{7FFDD85F-7C17-3683-F809-0F0B6002B80F}"/>
              </a:ext>
            </a:extLst>
          </p:cNvPr>
          <p:cNvSpPr txBox="1"/>
          <p:nvPr/>
        </p:nvSpPr>
        <p:spPr>
          <a:xfrm>
            <a:off x="464281" y="4268015"/>
            <a:ext cx="2877730" cy="307777"/>
          </a:xfrm>
          <a:prstGeom prst="rect">
            <a:avLst/>
          </a:prstGeom>
          <a:noFill/>
        </p:spPr>
        <p:txBody>
          <a:bodyPr wrap="square" rtlCol="0">
            <a:spAutoFit/>
          </a:bodyPr>
          <a:lstStyle/>
          <a:p>
            <a:r>
              <a:rPr lang="de-DE" sz="1400" dirty="0">
                <a:solidFill>
                  <a:schemeClr val="accent1">
                    <a:lumMod val="40000"/>
                    <a:lumOff val="60000"/>
                  </a:schemeClr>
                </a:solidFill>
                <a:latin typeface="UB Scala Sans" panose="02000503050000020003" pitchFamily="2" charset="0"/>
              </a:rPr>
              <a:t>erstellt mit DALL-E 3</a:t>
            </a:r>
          </a:p>
        </p:txBody>
      </p:sp>
    </p:spTree>
    <p:extLst>
      <p:ext uri="{BB962C8B-B14F-4D97-AF65-F5344CB8AC3E}">
        <p14:creationId xmlns:p14="http://schemas.microsoft.com/office/powerpoint/2010/main" val="6642564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D883AD-D1FE-5E3B-EFCD-F1A0DA354226}"/>
              </a:ext>
            </a:extLst>
          </p:cNvPr>
          <p:cNvSpPr>
            <a:spLocks noGrp="1"/>
          </p:cNvSpPr>
          <p:nvPr>
            <p:ph type="title"/>
          </p:nvPr>
        </p:nvSpPr>
        <p:spPr/>
        <p:txBody>
          <a:bodyPr/>
          <a:lstStyle/>
          <a:p>
            <a:r>
              <a:rPr lang="de-DE">
                <a:latin typeface="UB Scala Sans" panose="02000503050000020003" pitchFamily="2" charset="0"/>
              </a:rPr>
              <a:t>Fachschaft WIAI</a:t>
            </a:r>
          </a:p>
        </p:txBody>
      </p:sp>
      <p:sp>
        <p:nvSpPr>
          <p:cNvPr id="3" name="Inhaltsplatzhalter 2">
            <a:extLst>
              <a:ext uri="{FF2B5EF4-FFF2-40B4-BE49-F238E27FC236}">
                <a16:creationId xmlns:a16="http://schemas.microsoft.com/office/drawing/2014/main" id="{66D8F8C6-D46F-ACD3-D3E4-653DCD6DDDC3}"/>
              </a:ext>
            </a:extLst>
          </p:cNvPr>
          <p:cNvSpPr>
            <a:spLocks noGrp="1"/>
          </p:cNvSpPr>
          <p:nvPr>
            <p:ph idx="1"/>
          </p:nvPr>
        </p:nvSpPr>
        <p:spPr>
          <a:xfrm>
            <a:off x="5120591" y="1325043"/>
            <a:ext cx="3663151" cy="2493413"/>
          </a:xfrm>
        </p:spPr>
        <p:txBody>
          <a:bodyPr/>
          <a:lstStyle/>
          <a:p>
            <a:pPr marL="0" indent="0">
              <a:buNone/>
            </a:pPr>
            <a:r>
              <a:rPr lang="de-DE" sz="2000" b="1" dirty="0">
                <a:solidFill>
                  <a:schemeClr val="tx2"/>
                </a:solidFill>
                <a:latin typeface="UB Scala Sans" panose="02000503050000020003" pitchFamily="2" charset="0"/>
              </a:rPr>
              <a:t>Eure Studierendenvertretung der WIAI </a:t>
            </a:r>
          </a:p>
          <a:p>
            <a:pPr marL="0" indent="0">
              <a:buNone/>
            </a:pPr>
            <a:r>
              <a:rPr lang="de-DE" sz="2000" dirty="0">
                <a:latin typeface="UB Scala Sans" panose="02000503050000020003" pitchFamily="2" charset="0"/>
              </a:rPr>
              <a:t>Der studentische Ansprechpartner bei Fragen oder Problemen im Studium und verantwortlich für Events wie das Sommerfest, </a:t>
            </a:r>
            <a:r>
              <a:rPr lang="de-DE" sz="2000" dirty="0" err="1">
                <a:latin typeface="UB Scala Sans" panose="02000503050000020003" pitchFamily="2" charset="0"/>
              </a:rPr>
              <a:t>LaTeX</a:t>
            </a:r>
            <a:r>
              <a:rPr lang="de-DE" sz="2000" dirty="0">
                <a:latin typeface="UB Scala Sans" panose="02000503050000020003" pitchFamily="2" charset="0"/>
              </a:rPr>
              <a:t>-Tutorium und viel mehr!</a:t>
            </a:r>
          </a:p>
        </p:txBody>
      </p:sp>
      <p:grpSp>
        <p:nvGrpSpPr>
          <p:cNvPr id="5" name="Gruppieren 4">
            <a:extLst>
              <a:ext uri="{FF2B5EF4-FFF2-40B4-BE49-F238E27FC236}">
                <a16:creationId xmlns:a16="http://schemas.microsoft.com/office/drawing/2014/main" id="{136BA00B-898B-20B7-E2BB-2F77725500AD}"/>
              </a:ext>
            </a:extLst>
          </p:cNvPr>
          <p:cNvGrpSpPr/>
          <p:nvPr/>
        </p:nvGrpSpPr>
        <p:grpSpPr>
          <a:xfrm>
            <a:off x="6452234" y="3939902"/>
            <a:ext cx="2331508" cy="698581"/>
            <a:chOff x="5796601" y="2356112"/>
            <a:chExt cx="2331508" cy="698581"/>
          </a:xfrm>
        </p:grpSpPr>
        <p:sp>
          <p:nvSpPr>
            <p:cNvPr id="6" name="Rechteck: abgerundete Ecken 5">
              <a:extLst>
                <a:ext uri="{FF2B5EF4-FFF2-40B4-BE49-F238E27FC236}">
                  <a16:creationId xmlns:a16="http://schemas.microsoft.com/office/drawing/2014/main" id="{295DC884-C340-9299-BB7D-2D5D986018A1}"/>
                </a:ext>
              </a:extLst>
            </p:cNvPr>
            <p:cNvSpPr/>
            <p:nvPr/>
          </p:nvSpPr>
          <p:spPr>
            <a:xfrm>
              <a:off x="6144226" y="2356112"/>
              <a:ext cx="1983883" cy="669459"/>
            </a:xfrm>
            <a:prstGeom prst="roundRect">
              <a:avLst/>
            </a:prstGeom>
            <a:solidFill>
              <a:srgbClr val="EEEEEE"/>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08088" rtl="0" eaLnBrk="1" fontAlgn="base" latinLnBrk="0" hangingPunct="1">
                <a:lnSpc>
                  <a:spcPct val="100000"/>
                </a:lnSpc>
                <a:spcBef>
                  <a:spcPct val="20000"/>
                </a:spcBef>
                <a:spcAft>
                  <a:spcPct val="0"/>
                </a:spcAft>
                <a:buClrTx/>
                <a:buSzTx/>
                <a:buFontTx/>
                <a:buNone/>
                <a:tabLst/>
                <a:defRPr/>
              </a:pPr>
              <a:r>
                <a:rPr lang="de-DE" sz="1600" b="1" kern="0" dirty="0">
                  <a:solidFill>
                    <a:srgbClr val="000000"/>
                  </a:solidFill>
                  <a:latin typeface="UB Scala Sans" panose="02000503050000020003" pitchFamily="2" charset="0"/>
                </a:rPr>
                <a:t>  </a:t>
              </a:r>
              <a:r>
                <a:rPr kumimoji="0" lang="de-DE" sz="1600" b="1" i="0" u="none" strike="noStrike" kern="0" cap="none" spc="0" normalizeH="0" baseline="0" noProof="0" dirty="0">
                  <a:ln>
                    <a:noFill/>
                  </a:ln>
                  <a:solidFill>
                    <a:srgbClr val="000000"/>
                  </a:solidFill>
                  <a:effectLst/>
                  <a:uLnTx/>
                  <a:uFillTx/>
                  <a:latin typeface="UB Scala Sans" panose="02000503050000020003" pitchFamily="2" charset="0"/>
                  <a:ea typeface="+mn-ea"/>
                  <a:cs typeface="+mn-cs"/>
                </a:rPr>
                <a:t>Folgt uns für alle</a:t>
              </a:r>
              <a:br>
                <a:rPr kumimoji="0" lang="de-DE" sz="1600" b="1" i="0" u="none" strike="noStrike" kern="0" cap="none" spc="0" normalizeH="0" baseline="0" noProof="0" dirty="0">
                  <a:ln>
                    <a:noFill/>
                  </a:ln>
                  <a:solidFill>
                    <a:srgbClr val="000000"/>
                  </a:solidFill>
                  <a:effectLst/>
                  <a:uLnTx/>
                  <a:uFillTx/>
                  <a:latin typeface="UB Scala Sans" panose="02000503050000020003" pitchFamily="2" charset="0"/>
                  <a:ea typeface="+mn-ea"/>
                  <a:cs typeface="+mn-cs"/>
                </a:rPr>
              </a:br>
              <a:r>
                <a:rPr kumimoji="0" lang="de-DE" sz="1600" b="1" i="0" u="none" strike="noStrike" kern="0" cap="none" spc="0" normalizeH="0" baseline="0" noProof="0" dirty="0">
                  <a:ln>
                    <a:noFill/>
                  </a:ln>
                  <a:solidFill>
                    <a:srgbClr val="000000"/>
                  </a:solidFill>
                  <a:effectLst/>
                  <a:uLnTx/>
                  <a:uFillTx/>
                  <a:latin typeface="UB Scala Sans" panose="02000503050000020003" pitchFamily="2" charset="0"/>
                  <a:ea typeface="+mn-ea"/>
                  <a:cs typeface="+mn-cs"/>
                </a:rPr>
                <a:t>  aktuellen Infos :)</a:t>
              </a:r>
            </a:p>
          </p:txBody>
        </p:sp>
        <p:pic>
          <p:nvPicPr>
            <p:cNvPr id="7" name="Grafik 6" descr="Ein Bild, das Logo enthält.&#10;&#10;Automatisch generierte Beschreibung">
              <a:extLst>
                <a:ext uri="{FF2B5EF4-FFF2-40B4-BE49-F238E27FC236}">
                  <a16:creationId xmlns:a16="http://schemas.microsoft.com/office/drawing/2014/main" id="{65FD9D77-DFF8-C082-C94F-6B15324DBC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6601" y="2356113"/>
              <a:ext cx="653759" cy="698580"/>
            </a:xfrm>
            <a:prstGeom prst="rect">
              <a:avLst/>
            </a:prstGeom>
          </p:spPr>
        </p:pic>
      </p:grpSp>
      <p:pic>
        <p:nvPicPr>
          <p:cNvPr id="8" name="Grafik 7">
            <a:extLst>
              <a:ext uri="{FF2B5EF4-FFF2-40B4-BE49-F238E27FC236}">
                <a16:creationId xmlns:a16="http://schemas.microsoft.com/office/drawing/2014/main" id="{A59C257A-CDDE-C655-1B20-22DC20A72EE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11872" y="1157489"/>
            <a:ext cx="3678240" cy="2828520"/>
          </a:xfrm>
          <a:prstGeom prst="rect">
            <a:avLst/>
          </a:prstGeom>
        </p:spPr>
      </p:pic>
    </p:spTree>
    <p:extLst>
      <p:ext uri="{BB962C8B-B14F-4D97-AF65-F5344CB8AC3E}">
        <p14:creationId xmlns:p14="http://schemas.microsoft.com/office/powerpoint/2010/main" val="105443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D883AD-D1FE-5E3B-EFCD-F1A0DA354226}"/>
              </a:ext>
            </a:extLst>
          </p:cNvPr>
          <p:cNvSpPr>
            <a:spLocks noGrp="1"/>
          </p:cNvSpPr>
          <p:nvPr>
            <p:ph type="title"/>
          </p:nvPr>
        </p:nvSpPr>
        <p:spPr/>
        <p:txBody>
          <a:bodyPr/>
          <a:lstStyle/>
          <a:p>
            <a:r>
              <a:rPr lang="de-DE">
                <a:latin typeface="UB Scala Sans" panose="02000503050000020003" pitchFamily="2" charset="0"/>
              </a:rPr>
              <a:t>Fachschaft WIAI</a:t>
            </a:r>
          </a:p>
        </p:txBody>
      </p:sp>
      <p:pic>
        <p:nvPicPr>
          <p:cNvPr id="9218" name="Picture 2">
            <a:extLst>
              <a:ext uri="{FF2B5EF4-FFF2-40B4-BE49-F238E27FC236}">
                <a16:creationId xmlns:a16="http://schemas.microsoft.com/office/drawing/2014/main" id="{BEEED034-3480-5B0A-F40A-C580583077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9876" y="1077423"/>
            <a:ext cx="1029856" cy="1029856"/>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a:extLst>
              <a:ext uri="{FF2B5EF4-FFF2-40B4-BE49-F238E27FC236}">
                <a16:creationId xmlns:a16="http://schemas.microsoft.com/office/drawing/2014/main" id="{7BD269A6-E344-76C4-AE11-99E7F627B9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7436" y="1030775"/>
            <a:ext cx="1029857" cy="1029857"/>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a:extLst>
              <a:ext uri="{FF2B5EF4-FFF2-40B4-BE49-F238E27FC236}">
                <a16:creationId xmlns:a16="http://schemas.microsoft.com/office/drawing/2014/main" id="{168C6AAA-EE4D-6EDD-0962-462EB3B0FCE5}"/>
              </a:ext>
            </a:extLst>
          </p:cNvPr>
          <p:cNvSpPr txBox="1"/>
          <p:nvPr/>
        </p:nvSpPr>
        <p:spPr>
          <a:xfrm>
            <a:off x="1819244" y="2149093"/>
            <a:ext cx="2232248" cy="400110"/>
          </a:xfrm>
          <a:prstGeom prst="rect">
            <a:avLst/>
          </a:prstGeom>
          <a:noFill/>
        </p:spPr>
        <p:txBody>
          <a:bodyPr wrap="square" rtlCol="0">
            <a:spAutoFit/>
          </a:bodyPr>
          <a:lstStyle/>
          <a:p>
            <a:r>
              <a:rPr lang="de-DE" sz="2000" dirty="0">
                <a:latin typeface="UB Scala Sans" panose="02000503050000020003" pitchFamily="2" charset="0"/>
              </a:rPr>
              <a:t>@fachschaftwiai</a:t>
            </a:r>
          </a:p>
        </p:txBody>
      </p:sp>
      <p:sp>
        <p:nvSpPr>
          <p:cNvPr id="8" name="Textfeld 7">
            <a:extLst>
              <a:ext uri="{FF2B5EF4-FFF2-40B4-BE49-F238E27FC236}">
                <a16:creationId xmlns:a16="http://schemas.microsoft.com/office/drawing/2014/main" id="{2DA918C2-E062-0DC1-AF60-A70CFDAAC53A}"/>
              </a:ext>
            </a:extLst>
          </p:cNvPr>
          <p:cNvSpPr txBox="1"/>
          <p:nvPr/>
        </p:nvSpPr>
        <p:spPr>
          <a:xfrm>
            <a:off x="4731592" y="2140863"/>
            <a:ext cx="3061544" cy="400110"/>
          </a:xfrm>
          <a:prstGeom prst="rect">
            <a:avLst/>
          </a:prstGeom>
          <a:noFill/>
        </p:spPr>
        <p:txBody>
          <a:bodyPr wrap="square" rtlCol="0">
            <a:spAutoFit/>
          </a:bodyPr>
          <a:lstStyle/>
          <a:p>
            <a:pPr algn="ctr"/>
            <a:r>
              <a:rPr lang="de-DE" sz="2000">
                <a:latin typeface="UB Scala Sans" panose="02000503050000020003" pitchFamily="2" charset="0"/>
              </a:rPr>
              <a:t>@fachschaftwiai@kif.rocks</a:t>
            </a:r>
          </a:p>
        </p:txBody>
      </p:sp>
      <p:pic>
        <p:nvPicPr>
          <p:cNvPr id="10" name="Grafik 9">
            <a:extLst>
              <a:ext uri="{FF2B5EF4-FFF2-40B4-BE49-F238E27FC236}">
                <a16:creationId xmlns:a16="http://schemas.microsoft.com/office/drawing/2014/main" id="{676D0445-C9E7-9634-00D2-6581FF444760}"/>
              </a:ext>
            </a:extLst>
          </p:cNvPr>
          <p:cNvPicPr>
            <a:picLocks noChangeAspect="1"/>
          </p:cNvPicPr>
          <p:nvPr/>
        </p:nvPicPr>
        <p:blipFill>
          <a:blip r:embed="rId4"/>
          <a:stretch>
            <a:fillRect/>
          </a:stretch>
        </p:blipFill>
        <p:spPr>
          <a:xfrm>
            <a:off x="5434272" y="2671587"/>
            <a:ext cx="1653962" cy="1659020"/>
          </a:xfrm>
          <a:prstGeom prst="rect">
            <a:avLst/>
          </a:prstGeom>
        </p:spPr>
      </p:pic>
      <p:pic>
        <p:nvPicPr>
          <p:cNvPr id="14" name="Grafik 13">
            <a:extLst>
              <a:ext uri="{FF2B5EF4-FFF2-40B4-BE49-F238E27FC236}">
                <a16:creationId xmlns:a16="http://schemas.microsoft.com/office/drawing/2014/main" id="{B56C74F7-4B34-D942-06A0-98E065444C45}"/>
              </a:ext>
            </a:extLst>
          </p:cNvPr>
          <p:cNvPicPr>
            <a:picLocks noChangeAspect="1"/>
          </p:cNvPicPr>
          <p:nvPr/>
        </p:nvPicPr>
        <p:blipFill>
          <a:blip r:embed="rId5"/>
          <a:stretch>
            <a:fillRect/>
          </a:stretch>
        </p:blipFill>
        <p:spPr>
          <a:xfrm>
            <a:off x="1956025" y="2719000"/>
            <a:ext cx="1597558" cy="1602512"/>
          </a:xfrm>
          <a:prstGeom prst="rect">
            <a:avLst/>
          </a:prstGeom>
        </p:spPr>
      </p:pic>
    </p:spTree>
    <p:extLst>
      <p:ext uri="{BB962C8B-B14F-4D97-AF65-F5344CB8AC3E}">
        <p14:creationId xmlns:p14="http://schemas.microsoft.com/office/powerpoint/2010/main" val="35486797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D883AD-D1FE-5E3B-EFCD-F1A0DA354226}"/>
              </a:ext>
            </a:extLst>
          </p:cNvPr>
          <p:cNvSpPr>
            <a:spLocks noGrp="1"/>
          </p:cNvSpPr>
          <p:nvPr>
            <p:ph type="title"/>
          </p:nvPr>
        </p:nvSpPr>
        <p:spPr/>
        <p:txBody>
          <a:bodyPr/>
          <a:lstStyle/>
          <a:p>
            <a:r>
              <a:rPr lang="de-DE">
                <a:latin typeface="UB Scala Sans" panose="02000503050000020003" pitchFamily="2" charset="0"/>
              </a:rPr>
              <a:t>Was kommt als nächstes?</a:t>
            </a:r>
          </a:p>
        </p:txBody>
      </p:sp>
      <p:pic>
        <p:nvPicPr>
          <p:cNvPr id="7" name="Grafik 6">
            <a:extLst>
              <a:ext uri="{FF2B5EF4-FFF2-40B4-BE49-F238E27FC236}">
                <a16:creationId xmlns:a16="http://schemas.microsoft.com/office/drawing/2014/main" id="{5F16C237-1E1F-C6D7-6EF9-9DA01815730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685799" y="655320"/>
            <a:ext cx="5772402" cy="4075906"/>
          </a:xfrm>
          <a:prstGeom prst="rect">
            <a:avLst/>
          </a:prstGeom>
        </p:spPr>
      </p:pic>
    </p:spTree>
    <p:extLst>
      <p:ext uri="{BB962C8B-B14F-4D97-AF65-F5344CB8AC3E}">
        <p14:creationId xmlns:p14="http://schemas.microsoft.com/office/powerpoint/2010/main" val="16457622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D883AD-D1FE-5E3B-EFCD-F1A0DA354226}"/>
              </a:ext>
            </a:extLst>
          </p:cNvPr>
          <p:cNvSpPr>
            <a:spLocks noGrp="1"/>
          </p:cNvSpPr>
          <p:nvPr>
            <p:ph type="title"/>
          </p:nvPr>
        </p:nvSpPr>
        <p:spPr/>
        <p:txBody>
          <a:bodyPr/>
          <a:lstStyle/>
          <a:p>
            <a:r>
              <a:rPr lang="de-DE" dirty="0">
                <a:latin typeface="UB Scala Sans" panose="02000503050000020003" pitchFamily="2" charset="0"/>
              </a:rPr>
              <a:t>Anmeldung zur Kneipentour</a:t>
            </a:r>
          </a:p>
        </p:txBody>
      </p:sp>
      <p:grpSp>
        <p:nvGrpSpPr>
          <p:cNvPr id="7" name="Gruppieren 6">
            <a:extLst>
              <a:ext uri="{FF2B5EF4-FFF2-40B4-BE49-F238E27FC236}">
                <a16:creationId xmlns:a16="http://schemas.microsoft.com/office/drawing/2014/main" id="{11B71C84-F009-22FD-83D7-C88E662A1142}"/>
              </a:ext>
            </a:extLst>
          </p:cNvPr>
          <p:cNvGrpSpPr/>
          <p:nvPr/>
        </p:nvGrpSpPr>
        <p:grpSpPr>
          <a:xfrm>
            <a:off x="5167225" y="1940944"/>
            <a:ext cx="2691766" cy="1550226"/>
            <a:chOff x="5796601" y="1504467"/>
            <a:chExt cx="2691766" cy="1550226"/>
          </a:xfrm>
        </p:grpSpPr>
        <p:sp>
          <p:nvSpPr>
            <p:cNvPr id="9" name="Rechteck: abgerundete Ecken 8">
              <a:extLst>
                <a:ext uri="{FF2B5EF4-FFF2-40B4-BE49-F238E27FC236}">
                  <a16:creationId xmlns:a16="http://schemas.microsoft.com/office/drawing/2014/main" id="{24FC04D0-45B4-F436-9A01-D5EA25442D8F}"/>
                </a:ext>
              </a:extLst>
            </p:cNvPr>
            <p:cNvSpPr/>
            <p:nvPr/>
          </p:nvSpPr>
          <p:spPr>
            <a:xfrm>
              <a:off x="6144226" y="1504467"/>
              <a:ext cx="2344141" cy="1521105"/>
            </a:xfrm>
            <a:prstGeom prst="roundRect">
              <a:avLst/>
            </a:prstGeom>
            <a:solidFill>
              <a:srgbClr val="EEEEEE"/>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08088">
                <a:spcBef>
                  <a:spcPct val="20000"/>
                </a:spcBef>
                <a:defRPr/>
              </a:pPr>
              <a:r>
                <a:rPr lang="de-DE" sz="1600" dirty="0">
                  <a:solidFill>
                    <a:schemeClr val="tx1"/>
                  </a:solidFill>
                  <a:latin typeface="UB Scala Sans" panose="02000503050000020003" pitchFamily="2" charset="0"/>
                </a:rPr>
                <a:t>Einfach QR-Code scannen, oder über die EET-Website anmelden </a:t>
              </a:r>
              <a:r>
                <a:rPr lang="de-DE" sz="1600" dirty="0">
                  <a:solidFill>
                    <a:schemeClr val="bg2">
                      <a:lumMod val="60000"/>
                      <a:lumOff val="40000"/>
                    </a:schemeClr>
                  </a:solidFill>
                  <a:latin typeface="UB Scala Sans" panose="02000503050000020003" pitchFamily="2" charset="0"/>
                </a:rPr>
                <a:t>(uni-bamberg.de/</a:t>
              </a:r>
              <a:r>
                <a:rPr lang="de-DE" sz="1600" dirty="0" err="1">
                  <a:solidFill>
                    <a:schemeClr val="bg2">
                      <a:lumMod val="60000"/>
                      <a:lumOff val="40000"/>
                    </a:schemeClr>
                  </a:solidFill>
                  <a:latin typeface="UB Scala Sans" panose="02000503050000020003" pitchFamily="2" charset="0"/>
                </a:rPr>
                <a:t>eet</a:t>
              </a:r>
              <a:r>
                <a:rPr lang="de-DE" sz="1600" dirty="0">
                  <a:solidFill>
                    <a:schemeClr val="bg2">
                      <a:lumMod val="60000"/>
                      <a:lumOff val="40000"/>
                    </a:schemeClr>
                  </a:solidFill>
                  <a:latin typeface="UB Scala Sans" panose="02000503050000020003" pitchFamily="2" charset="0"/>
                </a:rPr>
                <a:t>/</a:t>
              </a:r>
              <a:br>
                <a:rPr lang="de-DE" sz="1600" dirty="0">
                  <a:solidFill>
                    <a:schemeClr val="bg2">
                      <a:lumMod val="60000"/>
                      <a:lumOff val="40000"/>
                    </a:schemeClr>
                  </a:solidFill>
                  <a:latin typeface="UB Scala Sans" panose="02000503050000020003" pitchFamily="2" charset="0"/>
                </a:rPr>
              </a:br>
              <a:r>
                <a:rPr lang="de-DE" sz="1600" dirty="0" err="1">
                  <a:solidFill>
                    <a:schemeClr val="bg2">
                      <a:lumMod val="60000"/>
                      <a:lumOff val="40000"/>
                    </a:schemeClr>
                  </a:solidFill>
                  <a:latin typeface="UB Scala Sans" panose="02000503050000020003" pitchFamily="2" charset="0"/>
                </a:rPr>
                <a:t>zeitplan</a:t>
              </a:r>
              <a:r>
                <a:rPr lang="de-DE" sz="1600" dirty="0">
                  <a:solidFill>
                    <a:schemeClr val="bg2">
                      <a:lumMod val="60000"/>
                      <a:lumOff val="40000"/>
                    </a:schemeClr>
                  </a:solidFill>
                  <a:latin typeface="UB Scala Sans" panose="02000503050000020003" pitchFamily="2" charset="0"/>
                </a:rPr>
                <a:t>/</a:t>
              </a:r>
              <a:r>
                <a:rPr lang="de-DE" sz="1600" dirty="0" err="1">
                  <a:solidFill>
                    <a:schemeClr val="bg2">
                      <a:lumMod val="60000"/>
                      <a:lumOff val="40000"/>
                    </a:schemeClr>
                  </a:solidFill>
                  <a:latin typeface="UB Scala Sans" panose="02000503050000020003" pitchFamily="2" charset="0"/>
                </a:rPr>
                <a:t>wiai</a:t>
              </a:r>
              <a:r>
                <a:rPr lang="de-DE" sz="1600" dirty="0">
                  <a:solidFill>
                    <a:schemeClr val="bg2">
                      <a:lumMod val="60000"/>
                      <a:lumOff val="40000"/>
                    </a:schemeClr>
                  </a:solidFill>
                  <a:latin typeface="UB Scala Sans" panose="02000503050000020003" pitchFamily="2" charset="0"/>
                </a:rPr>
                <a:t>)</a:t>
              </a:r>
            </a:p>
          </p:txBody>
        </p:sp>
        <p:pic>
          <p:nvPicPr>
            <p:cNvPr id="11" name="Grafik 10" descr="Ein Bild, das Logo enthält.&#10;&#10;Automatisch generierte Beschreibung">
              <a:extLst>
                <a:ext uri="{FF2B5EF4-FFF2-40B4-BE49-F238E27FC236}">
                  <a16:creationId xmlns:a16="http://schemas.microsoft.com/office/drawing/2014/main" id="{3A97A939-6A0E-8945-19D9-95E0C580A5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6601" y="2356113"/>
              <a:ext cx="653759" cy="698580"/>
            </a:xfrm>
            <a:prstGeom prst="rect">
              <a:avLst/>
            </a:prstGeom>
          </p:spPr>
        </p:pic>
      </p:grpSp>
      <p:pic>
        <p:nvPicPr>
          <p:cNvPr id="3" name="Grafik 2">
            <a:extLst>
              <a:ext uri="{FF2B5EF4-FFF2-40B4-BE49-F238E27FC236}">
                <a16:creationId xmlns:a16="http://schemas.microsoft.com/office/drawing/2014/main" id="{04179B2A-C9D6-C3F3-F322-2D6882D2C16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7507" y="1028724"/>
            <a:ext cx="3345543" cy="3345543"/>
          </a:xfrm>
          <a:prstGeom prst="rect">
            <a:avLst/>
          </a:prstGeom>
        </p:spPr>
      </p:pic>
    </p:spTree>
    <p:extLst>
      <p:ext uri="{BB962C8B-B14F-4D97-AF65-F5344CB8AC3E}">
        <p14:creationId xmlns:p14="http://schemas.microsoft.com/office/powerpoint/2010/main" val="38875254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D883AD-D1FE-5E3B-EFCD-F1A0DA354226}"/>
              </a:ext>
            </a:extLst>
          </p:cNvPr>
          <p:cNvSpPr>
            <a:spLocks noGrp="1"/>
          </p:cNvSpPr>
          <p:nvPr>
            <p:ph type="title"/>
          </p:nvPr>
        </p:nvSpPr>
        <p:spPr/>
        <p:txBody>
          <a:bodyPr/>
          <a:lstStyle/>
          <a:p>
            <a:r>
              <a:rPr lang="de-DE">
                <a:latin typeface="UB Scala Sans" panose="02000503050000020003" pitchFamily="2" charset="0"/>
              </a:rPr>
              <a:t>Was kommt als nächstes?</a:t>
            </a:r>
          </a:p>
        </p:txBody>
      </p:sp>
      <p:sp>
        <p:nvSpPr>
          <p:cNvPr id="5" name="Textfeld 4">
            <a:extLst>
              <a:ext uri="{FF2B5EF4-FFF2-40B4-BE49-F238E27FC236}">
                <a16:creationId xmlns:a16="http://schemas.microsoft.com/office/drawing/2014/main" id="{16FEDCB3-0C7F-4659-7539-1C7C25B5B149}"/>
              </a:ext>
            </a:extLst>
          </p:cNvPr>
          <p:cNvSpPr txBox="1"/>
          <p:nvPr/>
        </p:nvSpPr>
        <p:spPr>
          <a:xfrm>
            <a:off x="395536" y="4104337"/>
            <a:ext cx="6696744" cy="400110"/>
          </a:xfrm>
          <a:prstGeom prst="rect">
            <a:avLst/>
          </a:prstGeom>
          <a:noFill/>
        </p:spPr>
        <p:txBody>
          <a:bodyPr wrap="square" rtlCol="0">
            <a:spAutoFit/>
          </a:bodyPr>
          <a:lstStyle/>
          <a:p>
            <a:r>
              <a:rPr lang="de-DE" sz="2000" dirty="0">
                <a:latin typeface="UB Scala Sans" panose="02000503050000020003" pitchFamily="2" charset="0"/>
              </a:rPr>
              <a:t>Details findet ihr auf der EET-Website und auf </a:t>
            </a:r>
            <a:r>
              <a:rPr lang="de-DE" sz="2000" dirty="0" err="1">
                <a:latin typeface="UB Scala Sans" panose="02000503050000020003" pitchFamily="2" charset="0"/>
              </a:rPr>
              <a:t>Social</a:t>
            </a:r>
            <a:r>
              <a:rPr lang="de-DE" sz="2000" dirty="0">
                <a:latin typeface="UB Scala Sans" panose="02000503050000020003" pitchFamily="2" charset="0"/>
              </a:rPr>
              <a:t> Media.</a:t>
            </a:r>
          </a:p>
        </p:txBody>
      </p:sp>
      <p:graphicFrame>
        <p:nvGraphicFramePr>
          <p:cNvPr id="3" name="Tabelle 4">
            <a:extLst>
              <a:ext uri="{FF2B5EF4-FFF2-40B4-BE49-F238E27FC236}">
                <a16:creationId xmlns:a16="http://schemas.microsoft.com/office/drawing/2014/main" id="{411A84E8-7D9F-AC40-2D41-6FB98DE959D4}"/>
              </a:ext>
            </a:extLst>
          </p:cNvPr>
          <p:cNvGraphicFramePr>
            <a:graphicFrameLocks/>
          </p:cNvGraphicFramePr>
          <p:nvPr>
            <p:extLst>
              <p:ext uri="{D42A27DB-BD31-4B8C-83A1-F6EECF244321}">
                <p14:modId xmlns:p14="http://schemas.microsoft.com/office/powerpoint/2010/main" val="382269681"/>
              </p:ext>
            </p:extLst>
          </p:nvPr>
        </p:nvGraphicFramePr>
        <p:xfrm>
          <a:off x="539550" y="1154118"/>
          <a:ext cx="8078467" cy="2539122"/>
        </p:xfrm>
        <a:graphic>
          <a:graphicData uri="http://schemas.openxmlformats.org/drawingml/2006/table">
            <a:tbl>
              <a:tblPr firstRow="1" bandRow="1">
                <a:tableStyleId>{5C22544A-7EE6-4342-B048-85BDC9FD1C3A}</a:tableStyleId>
              </a:tblPr>
              <a:tblGrid>
                <a:gridCol w="4405312">
                  <a:extLst>
                    <a:ext uri="{9D8B030D-6E8A-4147-A177-3AD203B41FA5}">
                      <a16:colId xmlns:a16="http://schemas.microsoft.com/office/drawing/2014/main" val="429584599"/>
                    </a:ext>
                  </a:extLst>
                </a:gridCol>
                <a:gridCol w="3673155">
                  <a:extLst>
                    <a:ext uri="{9D8B030D-6E8A-4147-A177-3AD203B41FA5}">
                      <a16:colId xmlns:a16="http://schemas.microsoft.com/office/drawing/2014/main" val="3455677702"/>
                    </a:ext>
                  </a:extLst>
                </a:gridCol>
              </a:tblGrid>
              <a:tr h="436002">
                <a:tc>
                  <a:txBody>
                    <a:bodyPr/>
                    <a:lstStyle/>
                    <a:p>
                      <a:r>
                        <a:rPr lang="de-DE" sz="2000" dirty="0">
                          <a:solidFill>
                            <a:srgbClr val="FFFFFF"/>
                          </a:solidFill>
                          <a:latin typeface="UB Scala Sans" panose="02000503050000020003"/>
                        </a:rPr>
                        <a:t>Titel</a:t>
                      </a:r>
                    </a:p>
                  </a:txBody>
                  <a:tcPr/>
                </a:tc>
                <a:tc>
                  <a:txBody>
                    <a:bodyPr/>
                    <a:lstStyle/>
                    <a:p>
                      <a:r>
                        <a:rPr lang="de-DE" sz="2000" b="1" dirty="0">
                          <a:solidFill>
                            <a:srgbClr val="FFFFFF"/>
                          </a:solidFill>
                          <a:latin typeface="UB Scala Sans" panose="02000503050000020003"/>
                        </a:rPr>
                        <a:t>Termin</a:t>
                      </a:r>
                    </a:p>
                  </a:txBody>
                  <a:tcPr/>
                </a:tc>
                <a:extLst>
                  <a:ext uri="{0D108BD9-81ED-4DB2-BD59-A6C34878D82A}">
                    <a16:rowId xmlns:a16="http://schemas.microsoft.com/office/drawing/2014/main" val="1142157418"/>
                  </a:ext>
                </a:extLst>
              </a:tr>
              <a:tr h="0">
                <a:tc>
                  <a:txBody>
                    <a:bodyPr/>
                    <a:lstStyle/>
                    <a:p>
                      <a:r>
                        <a:rPr lang="de-DE" sz="2000" dirty="0" err="1">
                          <a:latin typeface="UB Scala Sans" panose="02000503050000020003"/>
                        </a:rPr>
                        <a:t>Partycipate</a:t>
                      </a:r>
                      <a:r>
                        <a:rPr lang="de-DE" sz="2000" dirty="0">
                          <a:latin typeface="UB Scala Sans" panose="02000503050000020003"/>
                        </a:rPr>
                        <a:t> (Party nach Kneipentour)</a:t>
                      </a:r>
                    </a:p>
                  </a:txBody>
                  <a:tcPr/>
                </a:tc>
                <a:tc>
                  <a:txBody>
                    <a:bodyPr/>
                    <a:lstStyle/>
                    <a:p>
                      <a:r>
                        <a:rPr lang="de-DE" sz="2000" dirty="0">
                          <a:latin typeface="UB Scala Sans" panose="02000503050000020003"/>
                        </a:rPr>
                        <a:t>09.10. @ Live-Club</a:t>
                      </a:r>
                    </a:p>
                  </a:txBody>
                  <a:tcPr/>
                </a:tc>
                <a:extLst>
                  <a:ext uri="{0D108BD9-81ED-4DB2-BD59-A6C34878D82A}">
                    <a16:rowId xmlns:a16="http://schemas.microsoft.com/office/drawing/2014/main" val="3100907127"/>
                  </a:ext>
                </a:extLst>
              </a:tr>
              <a:tr h="370840">
                <a:tc>
                  <a:txBody>
                    <a:bodyPr/>
                    <a:lstStyle/>
                    <a:p>
                      <a:r>
                        <a:rPr lang="de-DE" sz="2000" b="1" dirty="0">
                          <a:latin typeface="UB Scala Sans" panose="02000503050000020003"/>
                        </a:rPr>
                        <a:t>Kennenlern-Abend (FS WIAI)</a:t>
                      </a:r>
                    </a:p>
                    <a:p>
                      <a:r>
                        <a:rPr lang="de-DE" sz="2000" b="1" dirty="0">
                          <a:latin typeface="UB Scala Sans" panose="02000503050000020003"/>
                        </a:rPr>
                        <a:t>Fachschafts-Einsteiger-Sitzung (FS WIAI)</a:t>
                      </a:r>
                    </a:p>
                  </a:txBody>
                  <a:tcPr/>
                </a:tc>
                <a:tc>
                  <a:txBody>
                    <a:bodyPr/>
                    <a:lstStyle/>
                    <a:p>
                      <a:r>
                        <a:rPr lang="de-DE" sz="2000" b="1" dirty="0">
                          <a:latin typeface="UB Scala Sans" panose="02000503050000020003"/>
                        </a:rPr>
                        <a:t>22.10. 18 Uhr c.t. </a:t>
                      </a:r>
                      <a:r>
                        <a:rPr lang="de-DE" sz="2000" b="0" dirty="0">
                          <a:latin typeface="UB Scala Sans" panose="02000503050000020003"/>
                        </a:rPr>
                        <a:t>@WE5/01.006</a:t>
                      </a:r>
                    </a:p>
                    <a:p>
                      <a:r>
                        <a:rPr lang="de-DE" sz="2000" b="1" dirty="0">
                          <a:latin typeface="UB Scala Sans" panose="02000503050000020003"/>
                        </a:rPr>
                        <a:t>11.11. 18 Uhr c.t. </a:t>
                      </a:r>
                      <a:r>
                        <a:rPr lang="de-DE" sz="2000" b="0" dirty="0">
                          <a:latin typeface="UB Scala Sans" panose="02000503050000020003"/>
                        </a:rPr>
                        <a:t>@WE5/01.006</a:t>
                      </a:r>
                    </a:p>
                  </a:txBody>
                  <a:tcPr/>
                </a:tc>
                <a:extLst>
                  <a:ext uri="{0D108BD9-81ED-4DB2-BD59-A6C34878D82A}">
                    <a16:rowId xmlns:a16="http://schemas.microsoft.com/office/drawing/2014/main" val="4144417589"/>
                  </a:ext>
                </a:extLst>
              </a:tr>
              <a:tr h="370840">
                <a:tc>
                  <a:txBody>
                    <a:bodyPr/>
                    <a:lstStyle/>
                    <a:p>
                      <a:r>
                        <a:rPr lang="de-DE" sz="2000" dirty="0">
                          <a:latin typeface="UB Scala Sans" panose="02000503050000020003"/>
                        </a:rPr>
                        <a:t>WIAI-Stammtisch (FS WIAI)</a:t>
                      </a:r>
                    </a:p>
                  </a:txBody>
                  <a:tcPr/>
                </a:tc>
                <a:tc>
                  <a:txBody>
                    <a:bodyPr/>
                    <a:lstStyle/>
                    <a:p>
                      <a:r>
                        <a:rPr lang="de-DE" sz="2000" dirty="0">
                          <a:latin typeface="UB Scala Sans" panose="02000503050000020003"/>
                        </a:rPr>
                        <a:t>0</a:t>
                      </a:r>
                      <a:r>
                        <a:rPr lang="de-DE" sz="2000" kern="1200" dirty="0">
                          <a:solidFill>
                            <a:schemeClr val="dk1"/>
                          </a:solidFill>
                          <a:latin typeface="UB Scala Sans" panose="02000503050000020003"/>
                          <a:ea typeface="+mn-ea"/>
                          <a:cs typeface="+mn-cs"/>
                        </a:rPr>
                        <a:t>5.11</a:t>
                      </a:r>
                    </a:p>
                    <a:p>
                      <a:r>
                        <a:rPr lang="de-DE" sz="2000" kern="1200" dirty="0">
                          <a:solidFill>
                            <a:schemeClr val="dk1"/>
                          </a:solidFill>
                          <a:latin typeface="UB Scala Sans" panose="02000503050000020003"/>
                          <a:ea typeface="+mn-ea"/>
                          <a:cs typeface="+mn-cs"/>
                        </a:rPr>
                        <a:t>17.12 auf dem Weihnachtsmarkt</a:t>
                      </a:r>
                    </a:p>
                    <a:p>
                      <a:r>
                        <a:rPr lang="de-DE" sz="2000" kern="1200" dirty="0">
                          <a:solidFill>
                            <a:schemeClr val="dk1"/>
                          </a:solidFill>
                          <a:latin typeface="UB Scala Sans" panose="02000503050000020003"/>
                          <a:ea typeface="+mn-ea"/>
                          <a:cs typeface="+mn-cs"/>
                        </a:rPr>
                        <a:t>14.01</a:t>
                      </a:r>
                    </a:p>
                  </a:txBody>
                  <a:tcPr/>
                </a:tc>
                <a:extLst>
                  <a:ext uri="{0D108BD9-81ED-4DB2-BD59-A6C34878D82A}">
                    <a16:rowId xmlns:a16="http://schemas.microsoft.com/office/drawing/2014/main" val="397450309"/>
                  </a:ext>
                </a:extLst>
              </a:tr>
            </a:tbl>
          </a:graphicData>
        </a:graphic>
      </p:graphicFrame>
    </p:spTree>
    <p:extLst>
      <p:ext uri="{BB962C8B-B14F-4D97-AF65-F5344CB8AC3E}">
        <p14:creationId xmlns:p14="http://schemas.microsoft.com/office/powerpoint/2010/main" val="36917536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D883AD-D1FE-5E3B-EFCD-F1A0DA354226}"/>
              </a:ext>
            </a:extLst>
          </p:cNvPr>
          <p:cNvSpPr>
            <a:spLocks noGrp="1"/>
          </p:cNvSpPr>
          <p:nvPr>
            <p:ph type="title"/>
          </p:nvPr>
        </p:nvSpPr>
        <p:spPr>
          <a:xfrm>
            <a:off x="4851213" y="2010425"/>
            <a:ext cx="3731402" cy="1120117"/>
          </a:xfrm>
        </p:spPr>
        <p:txBody>
          <a:bodyPr/>
          <a:lstStyle/>
          <a:p>
            <a:pPr algn="ctr"/>
            <a:r>
              <a:rPr lang="de-DE" sz="3200" dirty="0">
                <a:latin typeface="UB Scala Sans" panose="02000503050000020003" pitchFamily="2" charset="0"/>
              </a:rPr>
              <a:t>Stundenplan-erstellung</a:t>
            </a:r>
            <a:endParaRPr lang="de-DE" dirty="0">
              <a:latin typeface="UB Scala Sans" panose="02000503050000020003" pitchFamily="2" charset="0"/>
            </a:endParaRPr>
          </a:p>
        </p:txBody>
      </p:sp>
      <p:pic>
        <p:nvPicPr>
          <p:cNvPr id="1026" name="Picture 2">
            <a:extLst>
              <a:ext uri="{FF2B5EF4-FFF2-40B4-BE49-F238E27FC236}">
                <a16:creationId xmlns:a16="http://schemas.microsoft.com/office/drawing/2014/main" id="{327E1C2B-4E0C-F359-ED97-2DAF331FB1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385" y="565177"/>
            <a:ext cx="4010615" cy="4010615"/>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a:extLst>
              <a:ext uri="{FF2B5EF4-FFF2-40B4-BE49-F238E27FC236}">
                <a16:creationId xmlns:a16="http://schemas.microsoft.com/office/drawing/2014/main" id="{8DDABF1D-F5A7-CF2F-8CC2-D43B4AAA49EB}"/>
              </a:ext>
            </a:extLst>
          </p:cNvPr>
          <p:cNvSpPr txBox="1"/>
          <p:nvPr/>
        </p:nvSpPr>
        <p:spPr>
          <a:xfrm>
            <a:off x="464281" y="4268015"/>
            <a:ext cx="2877730" cy="307777"/>
          </a:xfrm>
          <a:prstGeom prst="rect">
            <a:avLst/>
          </a:prstGeom>
          <a:noFill/>
        </p:spPr>
        <p:txBody>
          <a:bodyPr wrap="square" rtlCol="0">
            <a:spAutoFit/>
          </a:bodyPr>
          <a:lstStyle/>
          <a:p>
            <a:r>
              <a:rPr lang="de-DE" sz="1400" dirty="0">
                <a:solidFill>
                  <a:schemeClr val="accent1">
                    <a:lumMod val="40000"/>
                    <a:lumOff val="60000"/>
                  </a:schemeClr>
                </a:solidFill>
                <a:latin typeface="UB Scala Sans" panose="02000503050000020003" pitchFamily="2" charset="0"/>
              </a:rPr>
              <a:t>erstellt mit DALL-E 3</a:t>
            </a:r>
          </a:p>
        </p:txBody>
      </p:sp>
    </p:spTree>
    <p:extLst>
      <p:ext uri="{BB962C8B-B14F-4D97-AF65-F5344CB8AC3E}">
        <p14:creationId xmlns:p14="http://schemas.microsoft.com/office/powerpoint/2010/main" val="1738868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hteck: abgerundete Ecken 9">
            <a:extLst>
              <a:ext uri="{FF2B5EF4-FFF2-40B4-BE49-F238E27FC236}">
                <a16:creationId xmlns:a16="http://schemas.microsoft.com/office/drawing/2014/main" id="{F472ABBB-604F-00BF-EC60-0ED53DC68065}"/>
              </a:ext>
            </a:extLst>
          </p:cNvPr>
          <p:cNvSpPr/>
          <p:nvPr/>
        </p:nvSpPr>
        <p:spPr>
          <a:xfrm>
            <a:off x="539552" y="1286531"/>
            <a:ext cx="7128792" cy="1141203"/>
          </a:xfrm>
          <a:prstGeom prst="roundRect">
            <a:avLst/>
          </a:prstGeom>
          <a:solidFill>
            <a:srgbClr val="D1D8E7"/>
          </a:solidFill>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lvl="2"/>
            <a:endParaRPr lang="de-DE" sz="2000">
              <a:latin typeface="UB Scala Sans" panose="02000503050000020003" pitchFamily="2" charset="0"/>
            </a:endParaRPr>
          </a:p>
        </p:txBody>
      </p:sp>
      <p:sp>
        <p:nvSpPr>
          <p:cNvPr id="2" name="Titel 1">
            <a:extLst>
              <a:ext uri="{FF2B5EF4-FFF2-40B4-BE49-F238E27FC236}">
                <a16:creationId xmlns:a16="http://schemas.microsoft.com/office/drawing/2014/main" id="{70D883AD-D1FE-5E3B-EFCD-F1A0DA354226}"/>
              </a:ext>
            </a:extLst>
          </p:cNvPr>
          <p:cNvSpPr>
            <a:spLocks noGrp="1"/>
          </p:cNvSpPr>
          <p:nvPr>
            <p:ph type="title"/>
          </p:nvPr>
        </p:nvSpPr>
        <p:spPr/>
        <p:txBody>
          <a:bodyPr/>
          <a:lstStyle/>
          <a:p>
            <a:r>
              <a:rPr lang="de-DE" dirty="0">
                <a:latin typeface="UB Scala Sans" panose="02000503050000020003" pitchFamily="2" charset="0"/>
              </a:rPr>
              <a:t>Facheinführung</a:t>
            </a:r>
          </a:p>
        </p:txBody>
      </p:sp>
      <p:sp>
        <p:nvSpPr>
          <p:cNvPr id="3" name="Inhaltsplatzhalter 2">
            <a:extLst>
              <a:ext uri="{FF2B5EF4-FFF2-40B4-BE49-F238E27FC236}">
                <a16:creationId xmlns:a16="http://schemas.microsoft.com/office/drawing/2014/main" id="{66D8F8C6-D46F-ACD3-D3E4-653DCD6DDDC3}"/>
              </a:ext>
            </a:extLst>
          </p:cNvPr>
          <p:cNvSpPr>
            <a:spLocks noGrp="1"/>
          </p:cNvSpPr>
          <p:nvPr>
            <p:ph idx="1"/>
          </p:nvPr>
        </p:nvSpPr>
        <p:spPr>
          <a:xfrm>
            <a:off x="395536" y="1353344"/>
            <a:ext cx="7416824" cy="2664633"/>
          </a:xfrm>
        </p:spPr>
        <p:txBody>
          <a:bodyPr/>
          <a:lstStyle/>
          <a:p>
            <a:pPr marL="0" indent="0">
              <a:buNone/>
            </a:pPr>
            <a:r>
              <a:rPr lang="de-DE" sz="2000" i="1" dirty="0">
                <a:latin typeface="UB Scala Sans" panose="02000503050000020003" pitchFamily="2" charset="0"/>
              </a:rPr>
              <a:t> </a:t>
            </a:r>
            <a:r>
              <a:rPr lang="de-DE" sz="2000" dirty="0">
                <a:latin typeface="UB Scala Sans" panose="02000503050000020003" pitchFamily="2" charset="0"/>
              </a:rPr>
              <a:t>		Kenntnis über rechtliche Grundlagen des 			Studiengangs, Fristen sowie die verschiedenen 		Modulgruppen</a:t>
            </a:r>
          </a:p>
          <a:p>
            <a:pPr marL="0" indent="0">
              <a:buNone/>
            </a:pPr>
            <a:endParaRPr lang="de-DE" sz="2000" dirty="0">
              <a:latin typeface="UB Scala Sans" panose="02000503050000020003" pitchFamily="2" charset="0"/>
            </a:endParaRPr>
          </a:p>
          <a:p>
            <a:pPr marL="0" indent="0">
              <a:buNone/>
            </a:pPr>
            <a:endParaRPr lang="de-DE" sz="2000" i="1" dirty="0">
              <a:latin typeface="UB Scala Sans" panose="02000503050000020003" pitchFamily="2" charset="0"/>
            </a:endParaRPr>
          </a:p>
          <a:p>
            <a:pPr marL="0" indent="0">
              <a:buNone/>
            </a:pPr>
            <a:r>
              <a:rPr lang="de-DE" sz="2000" i="1" dirty="0">
                <a:latin typeface="UB Scala Sans" panose="02000503050000020003" pitchFamily="2" charset="0"/>
              </a:rPr>
              <a:t>Weiter geht’s mit: 	</a:t>
            </a:r>
            <a:r>
              <a:rPr lang="de-DE" sz="2000" dirty="0">
                <a:latin typeface="UB Scala Sans" panose="02000503050000020003" pitchFamily="2" charset="0"/>
              </a:rPr>
              <a:t>allgemeinen Infos zu Prüfungen, </a:t>
            </a:r>
            <a:br>
              <a:rPr lang="de-DE" sz="2000" dirty="0">
                <a:latin typeface="UB Scala Sans" panose="02000503050000020003" pitchFamily="2" charset="0"/>
              </a:rPr>
            </a:br>
            <a:r>
              <a:rPr lang="de-DE" sz="2000" dirty="0">
                <a:latin typeface="UB Scala Sans" panose="02000503050000020003" pitchFamily="2" charset="0"/>
              </a:rPr>
              <a:t>			der Uni und dem Uni-Leben sowie </a:t>
            </a:r>
            <a:br>
              <a:rPr lang="de-DE" sz="2000" dirty="0">
                <a:latin typeface="UB Scala Sans" panose="02000503050000020003" pitchFamily="2" charset="0"/>
              </a:rPr>
            </a:br>
            <a:r>
              <a:rPr lang="de-DE" sz="2000" dirty="0">
                <a:latin typeface="UB Scala Sans" panose="02000503050000020003" pitchFamily="2" charset="0"/>
              </a:rPr>
              <a:t>			der </a:t>
            </a:r>
            <a:r>
              <a:rPr lang="de-DE" sz="2000" b="1" dirty="0">
                <a:latin typeface="UB Scala Sans" panose="02000503050000020003" pitchFamily="2" charset="0"/>
              </a:rPr>
              <a:t>Stundenplanerstellung</a:t>
            </a:r>
          </a:p>
        </p:txBody>
      </p:sp>
      <p:pic>
        <p:nvPicPr>
          <p:cNvPr id="7" name="Grafik 6">
            <a:extLst>
              <a:ext uri="{FF2B5EF4-FFF2-40B4-BE49-F238E27FC236}">
                <a16:creationId xmlns:a16="http://schemas.microsoft.com/office/drawing/2014/main" id="{ED91022E-B6C2-775F-FF23-EF210ACB70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084603" y="1533096"/>
            <a:ext cx="648072" cy="648072"/>
          </a:xfrm>
          <a:prstGeom prst="rect">
            <a:avLst/>
          </a:prstGeom>
        </p:spPr>
      </p:pic>
    </p:spTree>
    <p:extLst>
      <p:ext uri="{BB962C8B-B14F-4D97-AF65-F5344CB8AC3E}">
        <p14:creationId xmlns:p14="http://schemas.microsoft.com/office/powerpoint/2010/main" val="6280015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D883AD-D1FE-5E3B-EFCD-F1A0DA354226}"/>
              </a:ext>
            </a:extLst>
          </p:cNvPr>
          <p:cNvSpPr>
            <a:spLocks noGrp="1"/>
          </p:cNvSpPr>
          <p:nvPr>
            <p:ph type="title"/>
          </p:nvPr>
        </p:nvSpPr>
        <p:spPr/>
        <p:txBody>
          <a:bodyPr/>
          <a:lstStyle/>
          <a:p>
            <a:r>
              <a:rPr lang="de-DE">
                <a:latin typeface="UB Scala Sans" panose="02000503050000020003" pitchFamily="2" charset="0"/>
              </a:rPr>
              <a:t>Uni-Veranstaltungen und Stundenplanerstellung</a:t>
            </a:r>
          </a:p>
        </p:txBody>
      </p:sp>
      <p:graphicFrame>
        <p:nvGraphicFramePr>
          <p:cNvPr id="4" name="Inhaltsplatzhalter 3">
            <a:extLst>
              <a:ext uri="{FF2B5EF4-FFF2-40B4-BE49-F238E27FC236}">
                <a16:creationId xmlns:a16="http://schemas.microsoft.com/office/drawing/2014/main" id="{4212E7EA-5850-0FAD-D69E-EF95716B5A59}"/>
              </a:ext>
            </a:extLst>
          </p:cNvPr>
          <p:cNvGraphicFramePr>
            <a:graphicFrameLocks noGrp="1"/>
          </p:cNvGraphicFramePr>
          <p:nvPr>
            <p:ph idx="1"/>
            <p:extLst>
              <p:ext uri="{D42A27DB-BD31-4B8C-83A1-F6EECF244321}">
                <p14:modId xmlns:p14="http://schemas.microsoft.com/office/powerpoint/2010/main" val="4038465621"/>
              </p:ext>
            </p:extLst>
          </p:nvPr>
        </p:nvGraphicFramePr>
        <p:xfrm>
          <a:off x="251520" y="1275606"/>
          <a:ext cx="8497192" cy="3384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480495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D883AD-D1FE-5E3B-EFCD-F1A0DA354226}"/>
              </a:ext>
            </a:extLst>
          </p:cNvPr>
          <p:cNvSpPr>
            <a:spLocks noGrp="1"/>
          </p:cNvSpPr>
          <p:nvPr>
            <p:ph type="title"/>
          </p:nvPr>
        </p:nvSpPr>
        <p:spPr/>
        <p:txBody>
          <a:bodyPr/>
          <a:lstStyle/>
          <a:p>
            <a:r>
              <a:rPr lang="de-DE">
                <a:latin typeface="UB Scala Sans" panose="02000503050000020003" pitchFamily="2" charset="0"/>
              </a:rPr>
              <a:t>Typische Veranstaltungsarten</a:t>
            </a:r>
          </a:p>
        </p:txBody>
      </p:sp>
      <p:graphicFrame>
        <p:nvGraphicFramePr>
          <p:cNvPr id="4" name="Inhaltsplatzhalter 3">
            <a:extLst>
              <a:ext uri="{FF2B5EF4-FFF2-40B4-BE49-F238E27FC236}">
                <a16:creationId xmlns:a16="http://schemas.microsoft.com/office/drawing/2014/main" id="{4212E7EA-5850-0FAD-D69E-EF95716B5A59}"/>
              </a:ext>
            </a:extLst>
          </p:cNvPr>
          <p:cNvGraphicFramePr>
            <a:graphicFrameLocks noGrp="1"/>
          </p:cNvGraphicFramePr>
          <p:nvPr>
            <p:ph idx="1"/>
            <p:extLst>
              <p:ext uri="{D42A27DB-BD31-4B8C-83A1-F6EECF244321}">
                <p14:modId xmlns:p14="http://schemas.microsoft.com/office/powerpoint/2010/main" val="81107275"/>
              </p:ext>
            </p:extLst>
          </p:nvPr>
        </p:nvGraphicFramePr>
        <p:xfrm>
          <a:off x="251520" y="1275606"/>
          <a:ext cx="8497192" cy="3384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999090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D883AD-D1FE-5E3B-EFCD-F1A0DA354226}"/>
              </a:ext>
            </a:extLst>
          </p:cNvPr>
          <p:cNvSpPr>
            <a:spLocks noGrp="1"/>
          </p:cNvSpPr>
          <p:nvPr>
            <p:ph type="title"/>
          </p:nvPr>
        </p:nvSpPr>
        <p:spPr/>
        <p:txBody>
          <a:bodyPr/>
          <a:lstStyle/>
          <a:p>
            <a:r>
              <a:rPr lang="de-DE">
                <a:latin typeface="UB Scala Sans" panose="02000503050000020003" pitchFamily="2" charset="0"/>
              </a:rPr>
              <a:t>Uni-Veranstaltungen und Stundenplanerstellung</a:t>
            </a:r>
          </a:p>
        </p:txBody>
      </p:sp>
      <p:sp>
        <p:nvSpPr>
          <p:cNvPr id="5" name="Inhaltsplatzhalter 4">
            <a:extLst>
              <a:ext uri="{FF2B5EF4-FFF2-40B4-BE49-F238E27FC236}">
                <a16:creationId xmlns:a16="http://schemas.microsoft.com/office/drawing/2014/main" id="{E1253E7E-202F-5E88-EC56-58B2820F7C61}"/>
              </a:ext>
            </a:extLst>
          </p:cNvPr>
          <p:cNvSpPr>
            <a:spLocks noGrp="1"/>
          </p:cNvSpPr>
          <p:nvPr>
            <p:ph idx="1"/>
          </p:nvPr>
        </p:nvSpPr>
        <p:spPr>
          <a:xfrm>
            <a:off x="395536" y="1347614"/>
            <a:ext cx="8280920" cy="2664633"/>
          </a:xfrm>
        </p:spPr>
        <p:txBody>
          <a:bodyPr/>
          <a:lstStyle/>
          <a:p>
            <a:pPr marL="0" indent="0">
              <a:buNone/>
            </a:pPr>
            <a:r>
              <a:rPr lang="de-DE" sz="2000" dirty="0">
                <a:latin typeface="UB Scala Sans" panose="02000503050000020003" pitchFamily="2" charset="0"/>
              </a:rPr>
              <a:t>In der Uni werden euch </a:t>
            </a:r>
            <a:r>
              <a:rPr lang="de-DE" sz="2000" b="1" dirty="0">
                <a:latin typeface="UB Scala Sans" panose="02000503050000020003" pitchFamily="2" charset="0"/>
              </a:rPr>
              <a:t>keine Stundenpläne vorgegeben</a:t>
            </a:r>
            <a:r>
              <a:rPr lang="de-DE" sz="2000" dirty="0">
                <a:latin typeface="UB Scala Sans" panose="02000503050000020003" pitchFamily="2" charset="0"/>
              </a:rPr>
              <a:t>, ihr dürft eure Module selbst wählen</a:t>
            </a:r>
          </a:p>
          <a:p>
            <a:pPr marL="0" indent="0">
              <a:buNone/>
            </a:pPr>
            <a:endParaRPr lang="de-DE" sz="1200" dirty="0">
              <a:latin typeface="UB Scala Sans" panose="02000503050000020003" pitchFamily="2" charset="0"/>
            </a:endParaRPr>
          </a:p>
          <a:p>
            <a:pPr marL="0" indent="0">
              <a:buNone/>
            </a:pPr>
            <a:r>
              <a:rPr lang="de-DE" sz="2000" dirty="0">
                <a:latin typeface="UB Scala Sans" panose="02000503050000020003" pitchFamily="2" charset="0"/>
              </a:rPr>
              <a:t>Zur Orientierung findet ihr in den </a:t>
            </a:r>
            <a:r>
              <a:rPr lang="de-DE" sz="2000" dirty="0" err="1">
                <a:latin typeface="UB Scala Sans" panose="02000503050000020003" pitchFamily="2" charset="0"/>
              </a:rPr>
              <a:t>Erstibroschüren</a:t>
            </a:r>
            <a:r>
              <a:rPr lang="de-DE" sz="2000" dirty="0">
                <a:latin typeface="UB Scala Sans" panose="02000503050000020003" pitchFamily="2" charset="0"/>
              </a:rPr>
              <a:t> </a:t>
            </a:r>
            <a:r>
              <a:rPr lang="de-DE" sz="2000" b="1" dirty="0">
                <a:latin typeface="UB Scala Sans" panose="02000503050000020003" pitchFamily="2" charset="0"/>
              </a:rPr>
              <a:t>Musterstundenpläne</a:t>
            </a:r>
            <a:r>
              <a:rPr lang="de-DE" sz="2000" dirty="0">
                <a:latin typeface="UB Scala Sans" panose="02000503050000020003" pitchFamily="2" charset="0"/>
              </a:rPr>
              <a:t> für dieses Semester (nur für Bachelor)</a:t>
            </a:r>
          </a:p>
        </p:txBody>
      </p:sp>
      <p:sp>
        <p:nvSpPr>
          <p:cNvPr id="4" name="Rechteck: abgerundete Ecken 3">
            <a:extLst>
              <a:ext uri="{FF2B5EF4-FFF2-40B4-BE49-F238E27FC236}">
                <a16:creationId xmlns:a16="http://schemas.microsoft.com/office/drawing/2014/main" id="{77BBE967-5EBD-4BB7-D867-F340953DB0A6}"/>
              </a:ext>
            </a:extLst>
          </p:cNvPr>
          <p:cNvSpPr/>
          <p:nvPr/>
        </p:nvSpPr>
        <p:spPr>
          <a:xfrm>
            <a:off x="467544" y="3219822"/>
            <a:ext cx="7920879" cy="1108812"/>
          </a:xfrm>
          <a:prstGeom prst="roundRect">
            <a:avLst/>
          </a:prstGeom>
          <a:solidFill>
            <a:srgbClr val="D1D8E7"/>
          </a:solidFill>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lvl="2"/>
            <a:r>
              <a:rPr kumimoji="0" lang="de-DE" sz="2000" b="1" i="0" u="none" strike="noStrike" kern="0" cap="none" spc="0" normalizeH="0" baseline="0" noProof="0">
                <a:ln>
                  <a:noFill/>
                </a:ln>
                <a:solidFill>
                  <a:schemeClr val="tx2"/>
                </a:solidFill>
                <a:effectLst/>
                <a:uLnTx/>
                <a:uFillTx/>
                <a:latin typeface="UB Scala Sans" panose="02000503050000020003" pitchFamily="2" charset="0"/>
                <a:ea typeface="+mn-ea"/>
                <a:cs typeface="+mn-cs"/>
              </a:rPr>
              <a:t>Vorsicht</a:t>
            </a:r>
            <a:r>
              <a:rPr kumimoji="0" lang="de-DE" sz="2000" b="0" i="0" u="none" strike="noStrike" kern="0" cap="none" spc="0" normalizeH="0" baseline="0" noProof="0">
                <a:ln>
                  <a:noFill/>
                </a:ln>
                <a:solidFill>
                  <a:schemeClr val="tx2"/>
                </a:solidFill>
                <a:effectLst/>
                <a:uLnTx/>
                <a:uFillTx/>
                <a:latin typeface="UB Scala Sans" panose="02000503050000020003" pitchFamily="2" charset="0"/>
                <a:ea typeface="+mn-ea"/>
                <a:cs typeface="+mn-cs"/>
              </a:rPr>
              <a:t>: </a:t>
            </a:r>
            <a:r>
              <a:rPr kumimoji="0" lang="de-DE" sz="2000" b="0" i="0" u="none" strike="noStrike" kern="0" cap="none" spc="0" normalizeH="0" baseline="0" noProof="0">
                <a:ln>
                  <a:noFill/>
                </a:ln>
                <a:solidFill>
                  <a:srgbClr val="000000"/>
                </a:solidFill>
                <a:effectLst/>
                <a:uLnTx/>
                <a:uFillTx/>
                <a:latin typeface="UB Scala Sans" panose="02000503050000020003" pitchFamily="2" charset="0"/>
                <a:ea typeface="+mn-ea"/>
                <a:cs typeface="+mn-cs"/>
              </a:rPr>
              <a:t>Veranstaltungen finden normalerweise „</a:t>
            </a:r>
            <a:r>
              <a:rPr kumimoji="0" lang="de-DE" sz="2000" b="1" i="0" u="none" strike="noStrike" kern="0" cap="none" spc="0" normalizeH="0" baseline="0" noProof="0">
                <a:ln>
                  <a:noFill/>
                </a:ln>
                <a:solidFill>
                  <a:srgbClr val="000000"/>
                </a:solidFill>
                <a:effectLst/>
                <a:uLnTx/>
                <a:uFillTx/>
                <a:latin typeface="UB Scala Sans" panose="02000503050000020003" pitchFamily="2" charset="0"/>
                <a:ea typeface="+mn-ea"/>
                <a:cs typeface="+mn-cs"/>
              </a:rPr>
              <a:t>c.t.</a:t>
            </a:r>
            <a:r>
              <a:rPr kumimoji="0" lang="de-DE" sz="2000" b="0" i="0" u="none" strike="noStrike" kern="0" cap="none" spc="0" normalizeH="0" baseline="0" noProof="0">
                <a:ln>
                  <a:noFill/>
                </a:ln>
                <a:solidFill>
                  <a:srgbClr val="000000"/>
                </a:solidFill>
                <a:effectLst/>
                <a:uLnTx/>
                <a:uFillTx/>
                <a:latin typeface="UB Scala Sans" panose="02000503050000020003" pitchFamily="2" charset="0"/>
                <a:ea typeface="+mn-ea"/>
                <a:cs typeface="+mn-cs"/>
              </a:rPr>
              <a:t>“ statt. „14 Uhr“ heißt zum Beispiel, dass der Beginn um 14:15 ist. (Gegenteil</a:t>
            </a:r>
            <a:r>
              <a:rPr lang="de-DE" sz="2000">
                <a:latin typeface="UB Scala Sans" panose="02000503050000020003" pitchFamily="2" charset="0"/>
              </a:rPr>
              <a:t>: „s.t.“: 14 Uhr = 14:00)</a:t>
            </a:r>
          </a:p>
        </p:txBody>
      </p:sp>
      <p:pic>
        <p:nvPicPr>
          <p:cNvPr id="9" name="Grafik 8" descr="Informationen mit einfarbiger Füllung">
            <a:extLst>
              <a:ext uri="{FF2B5EF4-FFF2-40B4-BE49-F238E27FC236}">
                <a16:creationId xmlns:a16="http://schemas.microsoft.com/office/drawing/2014/main" id="{2DB6A1E0-A447-DC19-6FD3-BB95625636F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3568" y="3516447"/>
            <a:ext cx="531338" cy="531338"/>
          </a:xfrm>
          <a:prstGeom prst="rect">
            <a:avLst/>
          </a:prstGeom>
        </p:spPr>
      </p:pic>
    </p:spTree>
    <p:extLst>
      <p:ext uri="{BB962C8B-B14F-4D97-AF65-F5344CB8AC3E}">
        <p14:creationId xmlns:p14="http://schemas.microsoft.com/office/powerpoint/2010/main" val="8000349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D883AD-D1FE-5E3B-EFCD-F1A0DA354226}"/>
              </a:ext>
            </a:extLst>
          </p:cNvPr>
          <p:cNvSpPr>
            <a:spLocks noGrp="1"/>
          </p:cNvSpPr>
          <p:nvPr>
            <p:ph type="title"/>
          </p:nvPr>
        </p:nvSpPr>
        <p:spPr/>
        <p:txBody>
          <a:bodyPr/>
          <a:lstStyle/>
          <a:p>
            <a:r>
              <a:rPr lang="de-DE">
                <a:latin typeface="UB Scala Sans" panose="02000503050000020003" pitchFamily="2" charset="0"/>
              </a:rPr>
              <a:t>Stundenplanerstellung – </a:t>
            </a:r>
            <a:r>
              <a:rPr lang="de-DE" err="1">
                <a:latin typeface="UB Scala Sans" panose="02000503050000020003" pitchFamily="2" charset="0"/>
              </a:rPr>
              <a:t>hands</a:t>
            </a:r>
            <a:r>
              <a:rPr lang="de-DE">
                <a:latin typeface="UB Scala Sans" panose="02000503050000020003" pitchFamily="2" charset="0"/>
              </a:rPr>
              <a:t>-on!</a:t>
            </a:r>
          </a:p>
        </p:txBody>
      </p:sp>
      <p:sp>
        <p:nvSpPr>
          <p:cNvPr id="4" name="Rechteck: abgerundete Ecken 3">
            <a:extLst>
              <a:ext uri="{FF2B5EF4-FFF2-40B4-BE49-F238E27FC236}">
                <a16:creationId xmlns:a16="http://schemas.microsoft.com/office/drawing/2014/main" id="{477B2CBE-7B4A-73D1-5893-0CD176999281}"/>
              </a:ext>
            </a:extLst>
          </p:cNvPr>
          <p:cNvSpPr/>
          <p:nvPr/>
        </p:nvSpPr>
        <p:spPr>
          <a:xfrm>
            <a:off x="186705" y="1923678"/>
            <a:ext cx="1728192" cy="1228909"/>
          </a:xfrm>
          <a:prstGeom prst="roundRect">
            <a:avLst/>
          </a:prstGeom>
          <a:solidFill>
            <a:srgbClr val="336A97"/>
          </a:solidFill>
          <a:ln>
            <a:solidFill>
              <a:srgbClr val="0045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a:solidFill>
                  <a:srgbClr val="FFFFFF"/>
                </a:solidFill>
                <a:latin typeface="UB Scala Sans" panose="02000503050000020003" pitchFamily="2" charset="0"/>
              </a:rPr>
              <a:t>Module aus Modulhandbuch wählen</a:t>
            </a:r>
          </a:p>
        </p:txBody>
      </p:sp>
      <p:sp>
        <p:nvSpPr>
          <p:cNvPr id="8" name="Rechteck: abgerundete Ecken 7">
            <a:extLst>
              <a:ext uri="{FF2B5EF4-FFF2-40B4-BE49-F238E27FC236}">
                <a16:creationId xmlns:a16="http://schemas.microsoft.com/office/drawing/2014/main" id="{62AB80EB-6083-9C2B-71BB-349D1D992C7D}"/>
              </a:ext>
            </a:extLst>
          </p:cNvPr>
          <p:cNvSpPr/>
          <p:nvPr/>
        </p:nvSpPr>
        <p:spPr>
          <a:xfrm>
            <a:off x="2267744" y="1923678"/>
            <a:ext cx="1728192" cy="1228910"/>
          </a:xfrm>
          <a:prstGeom prst="roundRect">
            <a:avLst/>
          </a:prstGeom>
          <a:solidFill>
            <a:srgbClr val="336A97"/>
          </a:solidFill>
          <a:ln>
            <a:solidFill>
              <a:srgbClr val="0045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a:solidFill>
                  <a:srgbClr val="FFFFFF"/>
                </a:solidFill>
                <a:latin typeface="UB Scala Sans" panose="02000503050000020003" pitchFamily="2" charset="0"/>
              </a:rPr>
              <a:t>Kurse im </a:t>
            </a:r>
            <a:r>
              <a:rPr lang="de-DE" sz="1600" err="1">
                <a:solidFill>
                  <a:srgbClr val="FFFFFF"/>
                </a:solidFill>
                <a:latin typeface="UB Scala Sans" panose="02000503050000020003" pitchFamily="2" charset="0"/>
              </a:rPr>
              <a:t>UnivIS</a:t>
            </a:r>
            <a:r>
              <a:rPr lang="de-DE" sz="1600">
                <a:solidFill>
                  <a:srgbClr val="FFFFFF"/>
                </a:solidFill>
                <a:latin typeface="UB Scala Sans" panose="02000503050000020003" pitchFamily="2" charset="0"/>
              </a:rPr>
              <a:t> zu Stundenplan hinzufügen</a:t>
            </a:r>
          </a:p>
        </p:txBody>
      </p:sp>
      <p:sp>
        <p:nvSpPr>
          <p:cNvPr id="9" name="Rechteck: abgerundete Ecken 8">
            <a:extLst>
              <a:ext uri="{FF2B5EF4-FFF2-40B4-BE49-F238E27FC236}">
                <a16:creationId xmlns:a16="http://schemas.microsoft.com/office/drawing/2014/main" id="{B8ACE04E-2441-D0FA-0697-EFDBA735556B}"/>
              </a:ext>
            </a:extLst>
          </p:cNvPr>
          <p:cNvSpPr/>
          <p:nvPr/>
        </p:nvSpPr>
        <p:spPr>
          <a:xfrm>
            <a:off x="5146522" y="2999023"/>
            <a:ext cx="1728192" cy="1228911"/>
          </a:xfrm>
          <a:prstGeom prst="roundRect">
            <a:avLst/>
          </a:prstGeom>
          <a:solidFill>
            <a:srgbClr val="336A97"/>
          </a:solidFill>
          <a:ln>
            <a:solidFill>
              <a:srgbClr val="0045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a:solidFill>
                  <a:srgbClr val="FFFFFF"/>
                </a:solidFill>
                <a:latin typeface="UB Scala Sans" panose="02000503050000020003" pitchFamily="2" charset="0"/>
              </a:rPr>
              <a:t>ggf. über FlexNow2, Website oder per E-Mail anmelden</a:t>
            </a:r>
          </a:p>
        </p:txBody>
      </p:sp>
      <p:sp>
        <p:nvSpPr>
          <p:cNvPr id="10" name="Rechteck: abgerundete Ecken 9">
            <a:extLst>
              <a:ext uri="{FF2B5EF4-FFF2-40B4-BE49-F238E27FC236}">
                <a16:creationId xmlns:a16="http://schemas.microsoft.com/office/drawing/2014/main" id="{11FC8282-D8CA-ED5D-086B-2E78801C8076}"/>
              </a:ext>
            </a:extLst>
          </p:cNvPr>
          <p:cNvSpPr/>
          <p:nvPr/>
        </p:nvSpPr>
        <p:spPr>
          <a:xfrm>
            <a:off x="7238992" y="2999022"/>
            <a:ext cx="1728192" cy="1228911"/>
          </a:xfrm>
          <a:prstGeom prst="roundRect">
            <a:avLst/>
          </a:prstGeom>
          <a:solidFill>
            <a:srgbClr val="336A97"/>
          </a:solidFill>
          <a:ln>
            <a:solidFill>
              <a:srgbClr val="0045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a:solidFill>
                  <a:srgbClr val="FFFFFF"/>
                </a:solidFill>
                <a:latin typeface="UB Scala Sans" panose="02000503050000020003" pitchFamily="2" charset="0"/>
              </a:rPr>
              <a:t>VC-Kurs beitreten</a:t>
            </a:r>
          </a:p>
        </p:txBody>
      </p:sp>
      <p:sp>
        <p:nvSpPr>
          <p:cNvPr id="11" name="Textfeld 10">
            <a:extLst>
              <a:ext uri="{FF2B5EF4-FFF2-40B4-BE49-F238E27FC236}">
                <a16:creationId xmlns:a16="http://schemas.microsoft.com/office/drawing/2014/main" id="{03D6D559-8270-00A5-F411-2782C3DE5FE7}"/>
              </a:ext>
            </a:extLst>
          </p:cNvPr>
          <p:cNvSpPr txBox="1"/>
          <p:nvPr/>
        </p:nvSpPr>
        <p:spPr>
          <a:xfrm>
            <a:off x="3113641" y="3613478"/>
            <a:ext cx="1872208" cy="584775"/>
          </a:xfrm>
          <a:prstGeom prst="rect">
            <a:avLst/>
          </a:prstGeom>
          <a:noFill/>
        </p:spPr>
        <p:txBody>
          <a:bodyPr wrap="square" rtlCol="0">
            <a:spAutoFit/>
          </a:bodyPr>
          <a:lstStyle/>
          <a:p>
            <a:r>
              <a:rPr lang="de-DE" sz="1600" dirty="0">
                <a:latin typeface="UB Scala Sans" panose="02000503050000020003" pitchFamily="2" charset="0"/>
              </a:rPr>
              <a:t>vertretbare Überschneidungen?</a:t>
            </a:r>
          </a:p>
        </p:txBody>
      </p:sp>
      <p:cxnSp>
        <p:nvCxnSpPr>
          <p:cNvPr id="13" name="Gerader Verbinder 12">
            <a:extLst>
              <a:ext uri="{FF2B5EF4-FFF2-40B4-BE49-F238E27FC236}">
                <a16:creationId xmlns:a16="http://schemas.microsoft.com/office/drawing/2014/main" id="{B1231A64-2402-16AC-45D0-7C8D8E73EF2B}"/>
              </a:ext>
            </a:extLst>
          </p:cNvPr>
          <p:cNvCxnSpPr>
            <a:cxnSpLocks/>
            <a:stCxn id="4" idx="3"/>
            <a:endCxn id="8" idx="1"/>
          </p:cNvCxnSpPr>
          <p:nvPr/>
        </p:nvCxnSpPr>
        <p:spPr>
          <a:xfrm>
            <a:off x="1914897" y="2538133"/>
            <a:ext cx="352847" cy="0"/>
          </a:xfrm>
          <a:prstGeom prst="line">
            <a:avLst/>
          </a:prstGeom>
          <a:ln w="28575">
            <a:headEnd type="none" w="med" len="med"/>
            <a:tailEnd type="arrow" w="lg" len="lg"/>
          </a:ln>
        </p:spPr>
        <p:style>
          <a:lnRef idx="1">
            <a:schemeClr val="dk1"/>
          </a:lnRef>
          <a:fillRef idx="0">
            <a:schemeClr val="dk1"/>
          </a:fillRef>
          <a:effectRef idx="0">
            <a:schemeClr val="dk1"/>
          </a:effectRef>
          <a:fontRef idx="minor">
            <a:schemeClr val="tx1"/>
          </a:fontRef>
        </p:style>
      </p:cxnSp>
      <p:cxnSp>
        <p:nvCxnSpPr>
          <p:cNvPr id="15" name="Verbinder: gewinkelt 14">
            <a:extLst>
              <a:ext uri="{FF2B5EF4-FFF2-40B4-BE49-F238E27FC236}">
                <a16:creationId xmlns:a16="http://schemas.microsoft.com/office/drawing/2014/main" id="{B0301711-A3F4-EAF4-DEEB-D931358A9378}"/>
              </a:ext>
            </a:extLst>
          </p:cNvPr>
          <p:cNvCxnSpPr>
            <a:cxnSpLocks/>
            <a:stCxn id="8" idx="3"/>
            <a:endCxn id="9" idx="1"/>
          </p:cNvCxnSpPr>
          <p:nvPr/>
        </p:nvCxnSpPr>
        <p:spPr>
          <a:xfrm>
            <a:off x="3995936" y="2538133"/>
            <a:ext cx="1150586" cy="1075346"/>
          </a:xfrm>
          <a:prstGeom prst="bentConnector3">
            <a:avLst>
              <a:gd name="adj1" fmla="val 50000"/>
            </a:avLst>
          </a:prstGeom>
          <a:ln w="28575">
            <a:headEnd type="none" w="med" len="med"/>
            <a:tailEnd type="arrow" w="lg" len="lg"/>
          </a:ln>
        </p:spPr>
        <p:style>
          <a:lnRef idx="1">
            <a:schemeClr val="dk1"/>
          </a:lnRef>
          <a:fillRef idx="0">
            <a:schemeClr val="dk1"/>
          </a:fillRef>
          <a:effectRef idx="0">
            <a:schemeClr val="dk1"/>
          </a:effectRef>
          <a:fontRef idx="minor">
            <a:schemeClr val="tx1"/>
          </a:fontRef>
        </p:style>
      </p:cxnSp>
      <p:cxnSp>
        <p:nvCxnSpPr>
          <p:cNvPr id="18" name="Gerade Verbindung mit Pfeil 17">
            <a:extLst>
              <a:ext uri="{FF2B5EF4-FFF2-40B4-BE49-F238E27FC236}">
                <a16:creationId xmlns:a16="http://schemas.microsoft.com/office/drawing/2014/main" id="{87987A8F-40F5-7C21-3F69-B3261D793209}"/>
              </a:ext>
            </a:extLst>
          </p:cNvPr>
          <p:cNvCxnSpPr>
            <a:cxnSpLocks/>
            <a:stCxn id="9" idx="3"/>
            <a:endCxn id="10" idx="1"/>
          </p:cNvCxnSpPr>
          <p:nvPr/>
        </p:nvCxnSpPr>
        <p:spPr>
          <a:xfrm flipV="1">
            <a:off x="6874714" y="3613478"/>
            <a:ext cx="364278" cy="1"/>
          </a:xfrm>
          <a:prstGeom prst="straightConnector1">
            <a:avLst/>
          </a:prstGeom>
          <a:ln w="28575">
            <a:headEnd type="none" w="med" len="med"/>
            <a:tailEnd type="arrow" w="lg" len="lg"/>
          </a:ln>
        </p:spPr>
        <p:style>
          <a:lnRef idx="1">
            <a:schemeClr val="dk1"/>
          </a:lnRef>
          <a:fillRef idx="0">
            <a:schemeClr val="dk1"/>
          </a:fillRef>
          <a:effectRef idx="0">
            <a:schemeClr val="dk1"/>
          </a:effectRef>
          <a:fontRef idx="minor">
            <a:schemeClr val="tx1"/>
          </a:fontRef>
        </p:style>
      </p:cxnSp>
      <p:cxnSp>
        <p:nvCxnSpPr>
          <p:cNvPr id="24" name="Verbinder: gewinkelt 23">
            <a:extLst>
              <a:ext uri="{FF2B5EF4-FFF2-40B4-BE49-F238E27FC236}">
                <a16:creationId xmlns:a16="http://schemas.microsoft.com/office/drawing/2014/main" id="{5FBFF3B0-5EED-09EA-A9A2-4CB9337CE57C}"/>
              </a:ext>
            </a:extLst>
          </p:cNvPr>
          <p:cNvCxnSpPr>
            <a:cxnSpLocks/>
            <a:stCxn id="8" idx="3"/>
            <a:endCxn id="4" idx="0"/>
          </p:cNvCxnSpPr>
          <p:nvPr/>
        </p:nvCxnSpPr>
        <p:spPr>
          <a:xfrm flipH="1" flipV="1">
            <a:off x="1050801" y="1923678"/>
            <a:ext cx="2945135" cy="614455"/>
          </a:xfrm>
          <a:prstGeom prst="bentConnector4">
            <a:avLst>
              <a:gd name="adj1" fmla="val -19343"/>
              <a:gd name="adj2" fmla="val 222241"/>
            </a:avLst>
          </a:prstGeom>
          <a:ln w="28575">
            <a:headEnd type="none" w="med" len="med"/>
            <a:tailEnd type="arrow" w="lg" len="lg"/>
          </a:ln>
        </p:spPr>
        <p:style>
          <a:lnRef idx="1">
            <a:schemeClr val="dk1"/>
          </a:lnRef>
          <a:fillRef idx="0">
            <a:schemeClr val="dk1"/>
          </a:fillRef>
          <a:effectRef idx="0">
            <a:schemeClr val="dk1"/>
          </a:effectRef>
          <a:fontRef idx="minor">
            <a:schemeClr val="tx1"/>
          </a:fontRef>
        </p:style>
      </p:cxnSp>
      <p:sp>
        <p:nvSpPr>
          <p:cNvPr id="29" name="Textfeld 28">
            <a:extLst>
              <a:ext uri="{FF2B5EF4-FFF2-40B4-BE49-F238E27FC236}">
                <a16:creationId xmlns:a16="http://schemas.microsoft.com/office/drawing/2014/main" id="{BF151B93-9E2E-2C0F-1DA5-94F3A3EA0D8F}"/>
              </a:ext>
            </a:extLst>
          </p:cNvPr>
          <p:cNvSpPr txBox="1"/>
          <p:nvPr/>
        </p:nvSpPr>
        <p:spPr>
          <a:xfrm>
            <a:off x="4570458" y="3019760"/>
            <a:ext cx="576064" cy="338554"/>
          </a:xfrm>
          <a:prstGeom prst="rect">
            <a:avLst/>
          </a:prstGeom>
          <a:noFill/>
        </p:spPr>
        <p:txBody>
          <a:bodyPr wrap="square" rtlCol="0">
            <a:spAutoFit/>
          </a:bodyPr>
          <a:lstStyle/>
          <a:p>
            <a:r>
              <a:rPr lang="de-DE" sz="1600" b="1">
                <a:latin typeface="UB Scala Sans" panose="02000503050000020003" pitchFamily="2" charset="0"/>
              </a:rPr>
              <a:t>Ja</a:t>
            </a:r>
          </a:p>
        </p:txBody>
      </p:sp>
      <p:sp>
        <p:nvSpPr>
          <p:cNvPr id="30" name="Textfeld 29">
            <a:extLst>
              <a:ext uri="{FF2B5EF4-FFF2-40B4-BE49-F238E27FC236}">
                <a16:creationId xmlns:a16="http://schemas.microsoft.com/office/drawing/2014/main" id="{B5AF2F18-C03F-6698-6558-A3AA7A33F59A}"/>
              </a:ext>
            </a:extLst>
          </p:cNvPr>
          <p:cNvSpPr txBox="1"/>
          <p:nvPr/>
        </p:nvSpPr>
        <p:spPr>
          <a:xfrm>
            <a:off x="4570458" y="1367258"/>
            <a:ext cx="902330" cy="338554"/>
          </a:xfrm>
          <a:prstGeom prst="rect">
            <a:avLst/>
          </a:prstGeom>
          <a:noFill/>
        </p:spPr>
        <p:txBody>
          <a:bodyPr wrap="square" rtlCol="0">
            <a:spAutoFit/>
          </a:bodyPr>
          <a:lstStyle/>
          <a:p>
            <a:r>
              <a:rPr lang="de-DE" sz="1600" b="1">
                <a:latin typeface="UB Scala Sans" panose="02000503050000020003" pitchFamily="2" charset="0"/>
              </a:rPr>
              <a:t>Nein</a:t>
            </a:r>
          </a:p>
        </p:txBody>
      </p:sp>
      <p:sp>
        <p:nvSpPr>
          <p:cNvPr id="32" name="Textfeld 31">
            <a:extLst>
              <a:ext uri="{FF2B5EF4-FFF2-40B4-BE49-F238E27FC236}">
                <a16:creationId xmlns:a16="http://schemas.microsoft.com/office/drawing/2014/main" id="{57500701-396F-70BB-EFAE-41764DE2734A}"/>
              </a:ext>
            </a:extLst>
          </p:cNvPr>
          <p:cNvSpPr txBox="1"/>
          <p:nvPr/>
        </p:nvSpPr>
        <p:spPr>
          <a:xfrm>
            <a:off x="-44532" y="3628355"/>
            <a:ext cx="2736304" cy="646331"/>
          </a:xfrm>
          <a:prstGeom prst="rect">
            <a:avLst/>
          </a:prstGeom>
          <a:noFill/>
        </p:spPr>
        <p:txBody>
          <a:bodyPr wrap="square">
            <a:spAutoFit/>
          </a:bodyPr>
          <a:lstStyle/>
          <a:p>
            <a:pPr algn="ctr"/>
            <a:r>
              <a:rPr lang="de-DE" sz="1800">
                <a:solidFill>
                  <a:schemeClr val="tx1"/>
                </a:solidFill>
                <a:latin typeface="UB Scala Sans" panose="02000503050000020003" pitchFamily="2" charset="0"/>
              </a:rPr>
              <a:t>Studienfortschritts-kontrolle beachten!</a:t>
            </a:r>
          </a:p>
        </p:txBody>
      </p:sp>
      <p:cxnSp>
        <p:nvCxnSpPr>
          <p:cNvPr id="34" name="Gerader Verbinder 33">
            <a:extLst>
              <a:ext uri="{FF2B5EF4-FFF2-40B4-BE49-F238E27FC236}">
                <a16:creationId xmlns:a16="http://schemas.microsoft.com/office/drawing/2014/main" id="{89180BA1-FF92-165B-069B-81E97381DA39}"/>
              </a:ext>
            </a:extLst>
          </p:cNvPr>
          <p:cNvCxnSpPr>
            <a:cxnSpLocks/>
            <a:stCxn id="4" idx="2"/>
            <a:endCxn id="32" idx="0"/>
          </p:cNvCxnSpPr>
          <p:nvPr/>
        </p:nvCxnSpPr>
        <p:spPr>
          <a:xfrm>
            <a:off x="1050801" y="3152587"/>
            <a:ext cx="272819" cy="475768"/>
          </a:xfrm>
          <a:prstGeom prst="line">
            <a:avLst/>
          </a:prstGeom>
          <a:ln w="28575">
            <a:prstDash val="sysDot"/>
          </a:ln>
        </p:spPr>
        <p:style>
          <a:lnRef idx="1">
            <a:schemeClr val="dk1"/>
          </a:lnRef>
          <a:fillRef idx="0">
            <a:schemeClr val="dk1"/>
          </a:fillRef>
          <a:effectRef idx="0">
            <a:schemeClr val="dk1"/>
          </a:effectRef>
          <a:fontRef idx="minor">
            <a:schemeClr val="tx1"/>
          </a:fontRef>
        </p:style>
      </p:cxnSp>
      <p:sp>
        <p:nvSpPr>
          <p:cNvPr id="36" name="Raute 35">
            <a:extLst>
              <a:ext uri="{FF2B5EF4-FFF2-40B4-BE49-F238E27FC236}">
                <a16:creationId xmlns:a16="http://schemas.microsoft.com/office/drawing/2014/main" id="{17E491BE-ADBB-65D7-132A-A4971FC79B28}"/>
              </a:ext>
            </a:extLst>
          </p:cNvPr>
          <p:cNvSpPr/>
          <p:nvPr/>
        </p:nvSpPr>
        <p:spPr>
          <a:xfrm>
            <a:off x="4243596" y="2208685"/>
            <a:ext cx="655265" cy="662203"/>
          </a:xfrm>
          <a:prstGeom prst="diamond">
            <a:avLst/>
          </a:prstGeom>
          <a:solidFill>
            <a:srgbClr val="D1D8E7"/>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Gerader Verbinder 36">
            <a:extLst>
              <a:ext uri="{FF2B5EF4-FFF2-40B4-BE49-F238E27FC236}">
                <a16:creationId xmlns:a16="http://schemas.microsoft.com/office/drawing/2014/main" id="{55DB3996-BC5A-4179-96ED-7F9DD5163A3B}"/>
              </a:ext>
            </a:extLst>
          </p:cNvPr>
          <p:cNvCxnSpPr>
            <a:cxnSpLocks/>
            <a:stCxn id="11" idx="0"/>
          </p:cNvCxnSpPr>
          <p:nvPr/>
        </p:nvCxnSpPr>
        <p:spPr>
          <a:xfrm flipV="1">
            <a:off x="4049745" y="2720350"/>
            <a:ext cx="368060" cy="893128"/>
          </a:xfrm>
          <a:prstGeom prst="line">
            <a:avLst/>
          </a:prstGeom>
          <a:ln w="28575">
            <a:prstDash val="sysDot"/>
          </a:ln>
        </p:spPr>
        <p:style>
          <a:lnRef idx="1">
            <a:schemeClr val="dk1"/>
          </a:lnRef>
          <a:fillRef idx="0">
            <a:schemeClr val="dk1"/>
          </a:fillRef>
          <a:effectRef idx="0">
            <a:schemeClr val="dk1"/>
          </a:effectRef>
          <a:fontRef idx="minor">
            <a:schemeClr val="tx1"/>
          </a:fontRef>
        </p:style>
      </p:cxnSp>
      <p:grpSp>
        <p:nvGrpSpPr>
          <p:cNvPr id="7" name="Gruppieren 6">
            <a:extLst>
              <a:ext uri="{FF2B5EF4-FFF2-40B4-BE49-F238E27FC236}">
                <a16:creationId xmlns:a16="http://schemas.microsoft.com/office/drawing/2014/main" id="{2A90B92B-AC08-109C-F82B-B0EF732325F9}"/>
              </a:ext>
            </a:extLst>
          </p:cNvPr>
          <p:cNvGrpSpPr/>
          <p:nvPr/>
        </p:nvGrpSpPr>
        <p:grpSpPr>
          <a:xfrm>
            <a:off x="5528831" y="1056326"/>
            <a:ext cx="2691766" cy="1550226"/>
            <a:chOff x="5796601" y="1504467"/>
            <a:chExt cx="2691766" cy="1550226"/>
          </a:xfrm>
        </p:grpSpPr>
        <p:sp>
          <p:nvSpPr>
            <p:cNvPr id="12" name="Rechteck: abgerundete Ecken 11">
              <a:extLst>
                <a:ext uri="{FF2B5EF4-FFF2-40B4-BE49-F238E27FC236}">
                  <a16:creationId xmlns:a16="http://schemas.microsoft.com/office/drawing/2014/main" id="{F052D99A-3D79-1473-C66F-99EBE90F3EA3}"/>
                </a:ext>
              </a:extLst>
            </p:cNvPr>
            <p:cNvSpPr/>
            <p:nvPr/>
          </p:nvSpPr>
          <p:spPr>
            <a:xfrm>
              <a:off x="6144226" y="1504467"/>
              <a:ext cx="2344141" cy="1521105"/>
            </a:xfrm>
            <a:prstGeom prst="roundRect">
              <a:avLst/>
            </a:prstGeom>
            <a:solidFill>
              <a:srgbClr val="EEEEEE"/>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08088">
                <a:spcBef>
                  <a:spcPct val="20000"/>
                </a:spcBef>
                <a:defRPr/>
              </a:pPr>
              <a:r>
                <a:rPr lang="de-DE" sz="1600" dirty="0">
                  <a:solidFill>
                    <a:schemeClr val="tx1"/>
                  </a:solidFill>
                  <a:latin typeface="UB Scala Sans" panose="02000503050000020003" pitchFamily="2" charset="0"/>
                </a:rPr>
                <a:t>Orientiert euch am besten am Muster-Stundenplan!</a:t>
              </a:r>
              <a:br>
                <a:rPr lang="de-DE" sz="1600" dirty="0">
                  <a:solidFill>
                    <a:schemeClr val="tx1"/>
                  </a:solidFill>
                  <a:latin typeface="UB Scala Sans" panose="02000503050000020003" pitchFamily="2" charset="0"/>
                </a:rPr>
              </a:br>
              <a:r>
                <a:rPr lang="de-DE" sz="1600" dirty="0">
                  <a:solidFill>
                    <a:schemeClr val="tx1"/>
                  </a:solidFill>
                  <a:latin typeface="UB Scala Sans" panose="02000503050000020003" pitchFamily="2" charset="0"/>
                </a:rPr>
                <a:t>(nur für Bachelor)</a:t>
              </a:r>
              <a:endParaRPr lang="de-DE" sz="1600" dirty="0">
                <a:solidFill>
                  <a:schemeClr val="bg2">
                    <a:lumMod val="60000"/>
                    <a:lumOff val="40000"/>
                  </a:schemeClr>
                </a:solidFill>
                <a:latin typeface="UB Scala Sans" panose="02000503050000020003" pitchFamily="2" charset="0"/>
              </a:endParaRPr>
            </a:p>
          </p:txBody>
        </p:sp>
        <p:pic>
          <p:nvPicPr>
            <p:cNvPr id="14" name="Grafik 13" descr="Ein Bild, das Logo enthält.&#10;&#10;Automatisch generierte Beschreibung">
              <a:extLst>
                <a:ext uri="{FF2B5EF4-FFF2-40B4-BE49-F238E27FC236}">
                  <a16:creationId xmlns:a16="http://schemas.microsoft.com/office/drawing/2014/main" id="{990245A4-748A-40DC-213E-62967BFEAA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6601" y="2356113"/>
              <a:ext cx="653759" cy="698580"/>
            </a:xfrm>
            <a:prstGeom prst="rect">
              <a:avLst/>
            </a:prstGeom>
          </p:spPr>
        </p:pic>
      </p:grpSp>
    </p:spTree>
    <p:extLst>
      <p:ext uri="{BB962C8B-B14F-4D97-AF65-F5344CB8AC3E}">
        <p14:creationId xmlns:p14="http://schemas.microsoft.com/office/powerpoint/2010/main" val="22026757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abgerundete Ecken 4">
            <a:extLst>
              <a:ext uri="{FF2B5EF4-FFF2-40B4-BE49-F238E27FC236}">
                <a16:creationId xmlns:a16="http://schemas.microsoft.com/office/drawing/2014/main" id="{D751A037-3D85-D40D-3CE5-E6A140ACAE38}"/>
              </a:ext>
            </a:extLst>
          </p:cNvPr>
          <p:cNvSpPr/>
          <p:nvPr/>
        </p:nvSpPr>
        <p:spPr>
          <a:xfrm>
            <a:off x="251520" y="1203598"/>
            <a:ext cx="7632848" cy="3125607"/>
          </a:xfrm>
          <a:prstGeom prst="roundRect">
            <a:avLst/>
          </a:prstGeom>
          <a:solidFill>
            <a:srgbClr val="EEEEEE"/>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08088" rtl="0" eaLnBrk="1" fontAlgn="base" latinLnBrk="0" hangingPunct="1">
              <a:lnSpc>
                <a:spcPct val="100000"/>
              </a:lnSpc>
              <a:spcBef>
                <a:spcPct val="20000"/>
              </a:spcBef>
              <a:spcAft>
                <a:spcPct val="0"/>
              </a:spcAft>
              <a:buClrTx/>
              <a:buSzTx/>
              <a:buFontTx/>
              <a:buNone/>
              <a:tabLst/>
              <a:defRPr/>
            </a:pPr>
            <a:endParaRPr kumimoji="0" lang="de-DE" sz="1600" b="1" i="0" u="none" strike="noStrike" kern="0" cap="none" spc="0" normalizeH="0" baseline="0" noProof="0">
              <a:ln>
                <a:noFill/>
              </a:ln>
              <a:solidFill>
                <a:srgbClr val="000000"/>
              </a:solidFill>
              <a:effectLst/>
              <a:uLnTx/>
              <a:uFillTx/>
              <a:latin typeface="UB Scala Sans" panose="02000503050000020003" pitchFamily="2" charset="0"/>
              <a:ea typeface="+mn-ea"/>
              <a:cs typeface="+mn-cs"/>
            </a:endParaRPr>
          </a:p>
        </p:txBody>
      </p:sp>
      <p:sp>
        <p:nvSpPr>
          <p:cNvPr id="2" name="Titel 1">
            <a:extLst>
              <a:ext uri="{FF2B5EF4-FFF2-40B4-BE49-F238E27FC236}">
                <a16:creationId xmlns:a16="http://schemas.microsoft.com/office/drawing/2014/main" id="{70D883AD-D1FE-5E3B-EFCD-F1A0DA354226}"/>
              </a:ext>
            </a:extLst>
          </p:cNvPr>
          <p:cNvSpPr>
            <a:spLocks noGrp="1"/>
          </p:cNvSpPr>
          <p:nvPr>
            <p:ph type="title"/>
          </p:nvPr>
        </p:nvSpPr>
        <p:spPr/>
        <p:txBody>
          <a:bodyPr/>
          <a:lstStyle/>
          <a:p>
            <a:r>
              <a:rPr lang="de-DE">
                <a:latin typeface="UB Scala Sans" panose="02000503050000020003" pitchFamily="2" charset="0"/>
              </a:rPr>
              <a:t>Wichtige VC-Kurse – gleich beitreten!</a:t>
            </a:r>
          </a:p>
        </p:txBody>
      </p:sp>
      <p:sp>
        <p:nvSpPr>
          <p:cNvPr id="3" name="Inhaltsplatzhalter 2">
            <a:extLst>
              <a:ext uri="{FF2B5EF4-FFF2-40B4-BE49-F238E27FC236}">
                <a16:creationId xmlns:a16="http://schemas.microsoft.com/office/drawing/2014/main" id="{66D8F8C6-D46F-ACD3-D3E4-653DCD6DDDC3}"/>
              </a:ext>
            </a:extLst>
          </p:cNvPr>
          <p:cNvSpPr>
            <a:spLocks noGrp="1"/>
          </p:cNvSpPr>
          <p:nvPr>
            <p:ph idx="1"/>
          </p:nvPr>
        </p:nvSpPr>
        <p:spPr>
          <a:xfrm>
            <a:off x="395536" y="1480852"/>
            <a:ext cx="7848872" cy="2874590"/>
          </a:xfrm>
        </p:spPr>
        <p:txBody>
          <a:bodyPr/>
          <a:lstStyle/>
          <a:p>
            <a:r>
              <a:rPr lang="de-DE" sz="2000" b="1">
                <a:latin typeface="UB Scala Sans" panose="02000503050000020003" pitchFamily="2" charset="0"/>
              </a:rPr>
              <a:t>„Aktuelle Informationen der Fachschaft WIAI“</a:t>
            </a:r>
            <a:endParaRPr lang="de-DE" sz="2000">
              <a:latin typeface="UB Scala Sans" panose="02000503050000020003" pitchFamily="2" charset="0"/>
            </a:endParaRPr>
          </a:p>
          <a:p>
            <a:r>
              <a:rPr lang="de-DE" sz="2000">
                <a:latin typeface="UB Scala Sans" panose="02000503050000020003" pitchFamily="2" charset="0"/>
              </a:rPr>
              <a:t>Kurs des eigenen Studiengangs</a:t>
            </a:r>
          </a:p>
          <a:p>
            <a:r>
              <a:rPr lang="de-DE" sz="2000">
                <a:latin typeface="UB Scala Sans" panose="02000503050000020003" pitchFamily="2" charset="0"/>
              </a:rPr>
              <a:t>Kurs des jeweiligen Prüfungsausschusses</a:t>
            </a:r>
          </a:p>
          <a:p>
            <a:r>
              <a:rPr lang="de-DE" sz="2000">
                <a:latin typeface="UB Scala Sans" panose="02000503050000020003" pitchFamily="2" charset="0"/>
              </a:rPr>
              <a:t>„WIAI Information </a:t>
            </a:r>
            <a:r>
              <a:rPr lang="de-DE" sz="2000" err="1">
                <a:latin typeface="UB Scala Sans" panose="02000503050000020003" pitchFamily="2" charset="0"/>
              </a:rPr>
              <a:t>about</a:t>
            </a:r>
            <a:r>
              <a:rPr lang="de-DE" sz="2000">
                <a:latin typeface="UB Scala Sans" panose="02000503050000020003" pitchFamily="2" charset="0"/>
              </a:rPr>
              <a:t> Projects and Seminar Registration“</a:t>
            </a:r>
          </a:p>
          <a:p>
            <a:r>
              <a:rPr lang="de-DE" sz="2000">
                <a:latin typeface="UB Scala Sans" panose="02000503050000020003" pitchFamily="2" charset="0"/>
              </a:rPr>
              <a:t>„</a:t>
            </a:r>
            <a:r>
              <a:rPr lang="de-DE" sz="2000" err="1">
                <a:latin typeface="UB Scala Sans" panose="02000503050000020003" pitchFamily="2" charset="0"/>
              </a:rPr>
              <a:t>WIAI.community</a:t>
            </a:r>
            <a:r>
              <a:rPr lang="de-DE" sz="2000">
                <a:latin typeface="UB Scala Sans" panose="02000503050000020003" pitchFamily="2" charset="0"/>
              </a:rPr>
              <a:t>“</a:t>
            </a:r>
          </a:p>
          <a:p>
            <a:r>
              <a:rPr lang="de-DE" sz="2000">
                <a:latin typeface="UB Scala Sans" panose="02000503050000020003" pitchFamily="2" charset="0"/>
              </a:rPr>
              <a:t>„Jobbörse WIAI“ </a:t>
            </a:r>
            <a:r>
              <a:rPr lang="de-DE" sz="2000">
                <a:latin typeface="UB Scala Sans" panose="02000503050000020003" pitchFamily="2" charset="0"/>
                <a:sym typeface="Wingdings" panose="05000000000000000000" pitchFamily="2" charset="2"/>
              </a:rPr>
              <a:t> relevante Foren selbst abonnieren</a:t>
            </a:r>
          </a:p>
          <a:p>
            <a:r>
              <a:rPr lang="de-DE" sz="2000">
                <a:latin typeface="UB Scala Sans" panose="02000503050000020003" pitchFamily="2" charset="0"/>
              </a:rPr>
              <a:t>„Frauennetzwerk der Fakultät WIAI“</a:t>
            </a:r>
          </a:p>
        </p:txBody>
      </p:sp>
      <p:pic>
        <p:nvPicPr>
          <p:cNvPr id="4" name="Grafik 3" descr="Ein Bild, das Logo enthält.&#10;&#10;Automatisch generierte Beschreibung">
            <a:extLst>
              <a:ext uri="{FF2B5EF4-FFF2-40B4-BE49-F238E27FC236}">
                <a16:creationId xmlns:a16="http://schemas.microsoft.com/office/drawing/2014/main" id="{A7A8D6F3-7D08-4C0B-667E-8C6A278B8D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1387" y="870192"/>
            <a:ext cx="995370" cy="1063612"/>
          </a:xfrm>
          <a:prstGeom prst="rect">
            <a:avLst/>
          </a:prstGeom>
        </p:spPr>
      </p:pic>
    </p:spTree>
    <p:extLst>
      <p:ext uri="{BB962C8B-B14F-4D97-AF65-F5344CB8AC3E}">
        <p14:creationId xmlns:p14="http://schemas.microsoft.com/office/powerpoint/2010/main" val="40874006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D883AD-D1FE-5E3B-EFCD-F1A0DA354226}"/>
              </a:ext>
            </a:extLst>
          </p:cNvPr>
          <p:cNvSpPr>
            <a:spLocks noGrp="1"/>
          </p:cNvSpPr>
          <p:nvPr>
            <p:ph type="title"/>
          </p:nvPr>
        </p:nvSpPr>
        <p:spPr/>
        <p:txBody>
          <a:bodyPr/>
          <a:lstStyle/>
          <a:p>
            <a:r>
              <a:rPr lang="de-DE">
                <a:latin typeface="UB Scala Sans" panose="02000503050000020003" pitchFamily="2" charset="0"/>
              </a:rPr>
              <a:t>So, ab in die Mittagspause!</a:t>
            </a:r>
          </a:p>
        </p:txBody>
      </p:sp>
      <p:sp>
        <p:nvSpPr>
          <p:cNvPr id="5" name="Textfeld 4">
            <a:extLst>
              <a:ext uri="{FF2B5EF4-FFF2-40B4-BE49-F238E27FC236}">
                <a16:creationId xmlns:a16="http://schemas.microsoft.com/office/drawing/2014/main" id="{624C1FBF-655F-EAD5-B449-A82AB61F2560}"/>
              </a:ext>
            </a:extLst>
          </p:cNvPr>
          <p:cNvSpPr txBox="1"/>
          <p:nvPr/>
        </p:nvSpPr>
        <p:spPr>
          <a:xfrm>
            <a:off x="1316490" y="1679198"/>
            <a:ext cx="6511019" cy="1785104"/>
          </a:xfrm>
          <a:prstGeom prst="rect">
            <a:avLst/>
          </a:prstGeom>
          <a:noFill/>
        </p:spPr>
        <p:txBody>
          <a:bodyPr wrap="square">
            <a:spAutoFit/>
          </a:bodyPr>
          <a:lstStyle/>
          <a:p>
            <a:pPr algn="ctr"/>
            <a:r>
              <a:rPr lang="de-DE" sz="2200" dirty="0">
                <a:latin typeface="UB Scala Sans" panose="02000503050000020003" pitchFamily="2" charset="0"/>
              </a:rPr>
              <a:t>46 FC 72 20 77 61 73 20 62 65 73 75 63 68 73 74 20 64 75 20 6E 6F 63 68 20 64 69 65 20 45 45 54 73 2C 20 77 65 6E </a:t>
            </a:r>
            <a:r>
              <a:rPr lang="de-DE" sz="2200" dirty="0" err="1">
                <a:latin typeface="UB Scala Sans" panose="02000503050000020003" pitchFamily="2" charset="0"/>
              </a:rPr>
              <a:t>6E</a:t>
            </a:r>
            <a:r>
              <a:rPr lang="de-DE" sz="2200" dirty="0">
                <a:latin typeface="UB Scala Sans" panose="02000503050000020003" pitchFamily="2" charset="0"/>
              </a:rPr>
              <a:t> 20 64 75 20 64 61 73 20 68 69 65 72 20 65 68 20 73 63 68 6F 6E 20 6C 65 73 65 6E 20 6B 61 6E </a:t>
            </a:r>
            <a:r>
              <a:rPr lang="de-DE" sz="2200" dirty="0" err="1">
                <a:latin typeface="UB Scala Sans" panose="02000503050000020003" pitchFamily="2" charset="0"/>
              </a:rPr>
              <a:t>6E</a:t>
            </a:r>
            <a:r>
              <a:rPr lang="de-DE" sz="2200" dirty="0">
                <a:latin typeface="UB Scala Sans" panose="02000503050000020003" pitchFamily="2" charset="0"/>
              </a:rPr>
              <a:t> 73 74 3F 21 3F 20 77 65 20 2764 20 66 6F </a:t>
            </a:r>
            <a:r>
              <a:rPr lang="de-DE" sz="2200" dirty="0" err="1">
                <a:latin typeface="UB Scala Sans" panose="02000503050000020003" pitchFamily="2" charset="0"/>
              </a:rPr>
              <a:t>6F</a:t>
            </a:r>
            <a:r>
              <a:rPr lang="de-DE" sz="2200" dirty="0">
                <a:latin typeface="UB Scala Sans" panose="02000503050000020003" pitchFamily="2" charset="0"/>
              </a:rPr>
              <a:t> 62 6F 61 72</a:t>
            </a:r>
          </a:p>
        </p:txBody>
      </p:sp>
    </p:spTree>
    <p:extLst>
      <p:ext uri="{BB962C8B-B14F-4D97-AF65-F5344CB8AC3E}">
        <p14:creationId xmlns:p14="http://schemas.microsoft.com/office/powerpoint/2010/main" val="3929260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abgerundete Ecken 12">
            <a:extLst>
              <a:ext uri="{FF2B5EF4-FFF2-40B4-BE49-F238E27FC236}">
                <a16:creationId xmlns:a16="http://schemas.microsoft.com/office/drawing/2014/main" id="{999A254C-D789-04F1-BFFF-12CFD36B2B77}"/>
              </a:ext>
            </a:extLst>
          </p:cNvPr>
          <p:cNvSpPr/>
          <p:nvPr/>
        </p:nvSpPr>
        <p:spPr>
          <a:xfrm>
            <a:off x="539552" y="3742159"/>
            <a:ext cx="7488832" cy="830764"/>
          </a:xfrm>
          <a:prstGeom prst="roundRect">
            <a:avLst/>
          </a:prstGeom>
          <a:solidFill>
            <a:srgbClr val="EEEEEE"/>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0D883AD-D1FE-5E3B-EFCD-F1A0DA354226}"/>
              </a:ext>
            </a:extLst>
          </p:cNvPr>
          <p:cNvSpPr>
            <a:spLocks noGrp="1"/>
          </p:cNvSpPr>
          <p:nvPr>
            <p:ph type="title"/>
          </p:nvPr>
        </p:nvSpPr>
        <p:spPr/>
        <p:txBody>
          <a:bodyPr/>
          <a:lstStyle/>
          <a:p>
            <a:r>
              <a:rPr lang="de-DE">
                <a:latin typeface="UB Scala Sans" panose="02000503050000020003" pitchFamily="2" charset="0"/>
              </a:rPr>
              <a:t>Kurze Pause :)</a:t>
            </a:r>
          </a:p>
        </p:txBody>
      </p:sp>
      <p:sp>
        <p:nvSpPr>
          <p:cNvPr id="7" name="Inhaltsplatzhalter 6">
            <a:extLst>
              <a:ext uri="{FF2B5EF4-FFF2-40B4-BE49-F238E27FC236}">
                <a16:creationId xmlns:a16="http://schemas.microsoft.com/office/drawing/2014/main" id="{CF605EBE-68DD-C9F7-529C-9D628F57C5F2}"/>
              </a:ext>
            </a:extLst>
          </p:cNvPr>
          <p:cNvSpPr>
            <a:spLocks noGrp="1"/>
          </p:cNvSpPr>
          <p:nvPr>
            <p:ph idx="1"/>
          </p:nvPr>
        </p:nvSpPr>
        <p:spPr>
          <a:xfrm>
            <a:off x="1295805" y="3789098"/>
            <a:ext cx="6729829" cy="792088"/>
          </a:xfrm>
        </p:spPr>
        <p:txBody>
          <a:bodyPr/>
          <a:lstStyle/>
          <a:p>
            <a:pPr marL="0" indent="0">
              <a:buNone/>
            </a:pPr>
            <a:r>
              <a:rPr lang="de-DE" sz="2000" b="1" dirty="0">
                <a:latin typeface="UB Scala Sans" panose="02000503050000020003" pitchFamily="2" charset="0"/>
              </a:rPr>
              <a:t>Nutze die Pause zum Reden</a:t>
            </a:r>
            <a:r>
              <a:rPr lang="de-DE" sz="2000" dirty="0">
                <a:latin typeface="UB Scala Sans" panose="02000503050000020003" pitchFamily="2" charset="0"/>
              </a:rPr>
              <a:t>, die Studis links und rechts von Dir wollen sehr sicher auch </a:t>
            </a:r>
            <a:r>
              <a:rPr lang="de-DE" sz="2000" b="1" dirty="0">
                <a:latin typeface="UB Scala Sans" panose="02000503050000020003" pitchFamily="2" charset="0"/>
              </a:rPr>
              <a:t>neue Leute kennenlernen</a:t>
            </a:r>
            <a:r>
              <a:rPr lang="de-DE" sz="2000" dirty="0">
                <a:latin typeface="UB Scala Sans" panose="02000503050000020003" pitchFamily="2" charset="0"/>
              </a:rPr>
              <a:t>!</a:t>
            </a:r>
          </a:p>
        </p:txBody>
      </p:sp>
      <p:sp>
        <p:nvSpPr>
          <p:cNvPr id="4" name="Rechteck: abgerundete Ecken 3">
            <a:extLst>
              <a:ext uri="{FF2B5EF4-FFF2-40B4-BE49-F238E27FC236}">
                <a16:creationId xmlns:a16="http://schemas.microsoft.com/office/drawing/2014/main" id="{65B4F405-02FB-FDD9-29E2-9427960E345B}"/>
              </a:ext>
            </a:extLst>
          </p:cNvPr>
          <p:cNvSpPr/>
          <p:nvPr/>
        </p:nvSpPr>
        <p:spPr>
          <a:xfrm>
            <a:off x="539552" y="1160438"/>
            <a:ext cx="7488832" cy="914400"/>
          </a:xfrm>
          <a:prstGeom prst="roundRect">
            <a:avLst/>
          </a:prstGeom>
          <a:solidFill>
            <a:srgbClr val="D1D8E7"/>
          </a:solidFill>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lvl="2"/>
            <a:r>
              <a:rPr lang="de-DE" sz="2000" dirty="0">
                <a:latin typeface="UB Scala Sans" panose="02000503050000020003" pitchFamily="2" charset="0"/>
              </a:rPr>
              <a:t>Wir laden euch diese Präsentation auf unserer Website hoch. Ihr müsst also </a:t>
            </a:r>
            <a:r>
              <a:rPr lang="de-DE" sz="2000" b="1" dirty="0">
                <a:latin typeface="UB Scala Sans" panose="02000503050000020003" pitchFamily="2" charset="0"/>
              </a:rPr>
              <a:t>nicht</a:t>
            </a:r>
            <a:r>
              <a:rPr lang="de-DE" sz="2000" dirty="0">
                <a:latin typeface="UB Scala Sans" panose="02000503050000020003" pitchFamily="2" charset="0"/>
              </a:rPr>
              <a:t> zwingend </a:t>
            </a:r>
            <a:r>
              <a:rPr lang="de-DE" sz="2000" b="1" dirty="0">
                <a:latin typeface="UB Scala Sans" panose="02000503050000020003" pitchFamily="2" charset="0"/>
              </a:rPr>
              <a:t>mitschreiben </a:t>
            </a:r>
            <a:r>
              <a:rPr lang="de-DE" sz="2000" dirty="0">
                <a:latin typeface="UB Scala Sans" panose="02000503050000020003" pitchFamily="2" charset="0"/>
              </a:rPr>
              <a:t>:)</a:t>
            </a:r>
          </a:p>
        </p:txBody>
      </p:sp>
      <p:sp>
        <p:nvSpPr>
          <p:cNvPr id="5" name="Rechteck: abgerundete Ecken 4">
            <a:extLst>
              <a:ext uri="{FF2B5EF4-FFF2-40B4-BE49-F238E27FC236}">
                <a16:creationId xmlns:a16="http://schemas.microsoft.com/office/drawing/2014/main" id="{6F75F05E-6203-7E0D-20C0-179B202CA493}"/>
              </a:ext>
            </a:extLst>
          </p:cNvPr>
          <p:cNvSpPr/>
          <p:nvPr/>
        </p:nvSpPr>
        <p:spPr>
          <a:xfrm>
            <a:off x="539552" y="2268201"/>
            <a:ext cx="7488832" cy="914400"/>
          </a:xfrm>
          <a:prstGeom prst="roundRect">
            <a:avLst/>
          </a:prstGeom>
          <a:solidFill>
            <a:srgbClr val="D1D8E7"/>
          </a:solidFill>
          <a:ln>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lvl="2"/>
            <a:r>
              <a:rPr lang="de-DE" sz="2000" dirty="0">
                <a:latin typeface="UB Scala Sans" panose="02000503050000020003" pitchFamily="2" charset="0"/>
              </a:rPr>
              <a:t>Viele Infos aus dieser Präsentation und noch viel mehr findet ihr auch auf der </a:t>
            </a:r>
            <a:r>
              <a:rPr lang="de-DE" sz="2000" b="1" dirty="0">
                <a:latin typeface="UB Scala Sans" panose="02000503050000020003" pitchFamily="2" charset="0"/>
              </a:rPr>
              <a:t>EET-Website </a:t>
            </a:r>
            <a:r>
              <a:rPr lang="de-DE" sz="2000" dirty="0">
                <a:latin typeface="UB Scala Sans" panose="02000503050000020003" pitchFamily="2" charset="0"/>
              </a:rPr>
              <a:t>zum Nachlesen.</a:t>
            </a:r>
          </a:p>
        </p:txBody>
      </p:sp>
      <p:pic>
        <p:nvPicPr>
          <p:cNvPr id="8" name="Grafik 7" descr="Informationen mit einfarbiger Füllung">
            <a:extLst>
              <a:ext uri="{FF2B5EF4-FFF2-40B4-BE49-F238E27FC236}">
                <a16:creationId xmlns:a16="http://schemas.microsoft.com/office/drawing/2014/main" id="{B3D06086-60CF-4D6E-BA5B-F54BBE05CE2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7584" y="1351969"/>
            <a:ext cx="531338" cy="531338"/>
          </a:xfrm>
          <a:prstGeom prst="rect">
            <a:avLst/>
          </a:prstGeom>
        </p:spPr>
      </p:pic>
      <p:pic>
        <p:nvPicPr>
          <p:cNvPr id="9" name="Grafik 8" descr="Informationen mit einfarbiger Füllung">
            <a:extLst>
              <a:ext uri="{FF2B5EF4-FFF2-40B4-BE49-F238E27FC236}">
                <a16:creationId xmlns:a16="http://schemas.microsoft.com/office/drawing/2014/main" id="{D765BA40-CA8C-D1C0-7166-A5AB8886E9D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7584" y="2459732"/>
            <a:ext cx="531338" cy="531338"/>
          </a:xfrm>
          <a:prstGeom prst="rect">
            <a:avLst/>
          </a:prstGeom>
        </p:spPr>
      </p:pic>
      <p:pic>
        <p:nvPicPr>
          <p:cNvPr id="12" name="Grafik 11" descr="Ein Bild, das Logo enthält.&#10;&#10;Automatisch generierte Beschreibung">
            <a:extLst>
              <a:ext uri="{FF2B5EF4-FFF2-40B4-BE49-F238E27FC236}">
                <a16:creationId xmlns:a16="http://schemas.microsoft.com/office/drawing/2014/main" id="{4C49BB73-DCBC-92A4-24FE-F3556C2682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3435846"/>
            <a:ext cx="1152128" cy="1231117"/>
          </a:xfrm>
          <a:prstGeom prst="rect">
            <a:avLst/>
          </a:prstGeom>
        </p:spPr>
      </p:pic>
      <p:sp>
        <p:nvSpPr>
          <p:cNvPr id="15" name="Rechteck: abgerundete Ecken 14">
            <a:extLst>
              <a:ext uri="{FF2B5EF4-FFF2-40B4-BE49-F238E27FC236}">
                <a16:creationId xmlns:a16="http://schemas.microsoft.com/office/drawing/2014/main" id="{18F219F1-A79A-9415-C3E5-BBBE80C3A835}"/>
              </a:ext>
            </a:extLst>
          </p:cNvPr>
          <p:cNvSpPr/>
          <p:nvPr/>
        </p:nvSpPr>
        <p:spPr>
          <a:xfrm>
            <a:off x="1044051" y="3435846"/>
            <a:ext cx="1943773" cy="27699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b="1" err="1">
                <a:solidFill>
                  <a:srgbClr val="993C3C"/>
                </a:solidFill>
                <a:latin typeface="UB Scala Sans" panose="02000503050000020003"/>
              </a:rPr>
              <a:t>Fooboar</a:t>
            </a:r>
            <a:r>
              <a:rPr lang="de-DE" sz="2000" b="1">
                <a:solidFill>
                  <a:srgbClr val="993C3C"/>
                </a:solidFill>
                <a:latin typeface="UB Scala Sans" panose="02000503050000020003"/>
              </a:rPr>
              <a:t>-Tipp:</a:t>
            </a:r>
            <a:endParaRPr lang="en-US" sz="2000" b="1">
              <a:solidFill>
                <a:srgbClr val="993C3C"/>
              </a:solidFill>
              <a:latin typeface="UB Scala Sans" panose="02000503050000020003"/>
            </a:endParaRPr>
          </a:p>
        </p:txBody>
      </p:sp>
    </p:spTree>
    <p:extLst>
      <p:ext uri="{BB962C8B-B14F-4D97-AF65-F5344CB8AC3E}">
        <p14:creationId xmlns:p14="http://schemas.microsoft.com/office/powerpoint/2010/main" val="2331807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D883AD-D1FE-5E3B-EFCD-F1A0DA354226}"/>
              </a:ext>
            </a:extLst>
          </p:cNvPr>
          <p:cNvSpPr>
            <a:spLocks noGrp="1"/>
          </p:cNvSpPr>
          <p:nvPr>
            <p:ph type="title"/>
          </p:nvPr>
        </p:nvSpPr>
        <p:spPr>
          <a:xfrm>
            <a:off x="4851213" y="2010425"/>
            <a:ext cx="3731402" cy="1120117"/>
          </a:xfrm>
        </p:spPr>
        <p:txBody>
          <a:bodyPr/>
          <a:lstStyle/>
          <a:p>
            <a:pPr algn="ctr"/>
            <a:r>
              <a:rPr lang="de-DE" sz="3200" dirty="0">
                <a:latin typeface="UB Scala Sans" panose="02000503050000020003" pitchFamily="2" charset="0"/>
              </a:rPr>
              <a:t>Wichtige Begriffe, Fristen und Infos</a:t>
            </a:r>
            <a:endParaRPr lang="de-DE" dirty="0">
              <a:latin typeface="UB Scala Sans" panose="02000503050000020003" pitchFamily="2" charset="0"/>
            </a:endParaRPr>
          </a:p>
        </p:txBody>
      </p:sp>
      <p:pic>
        <p:nvPicPr>
          <p:cNvPr id="1026" name="Picture 2">
            <a:extLst>
              <a:ext uri="{FF2B5EF4-FFF2-40B4-BE49-F238E27FC236}">
                <a16:creationId xmlns:a16="http://schemas.microsoft.com/office/drawing/2014/main" id="{327E1C2B-4E0C-F359-ED97-2DAF331FB1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561385" y="565177"/>
            <a:ext cx="4010615" cy="4010615"/>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a:extLst>
              <a:ext uri="{FF2B5EF4-FFF2-40B4-BE49-F238E27FC236}">
                <a16:creationId xmlns:a16="http://schemas.microsoft.com/office/drawing/2014/main" id="{A43FAF5C-E665-84BC-881E-FC9D399FBFAC}"/>
              </a:ext>
            </a:extLst>
          </p:cNvPr>
          <p:cNvSpPr txBox="1"/>
          <p:nvPr/>
        </p:nvSpPr>
        <p:spPr>
          <a:xfrm>
            <a:off x="464281" y="4268015"/>
            <a:ext cx="2877730" cy="307777"/>
          </a:xfrm>
          <a:prstGeom prst="rect">
            <a:avLst/>
          </a:prstGeom>
          <a:noFill/>
        </p:spPr>
        <p:txBody>
          <a:bodyPr wrap="square" rtlCol="0">
            <a:spAutoFit/>
          </a:bodyPr>
          <a:lstStyle/>
          <a:p>
            <a:r>
              <a:rPr lang="de-DE" sz="1400" dirty="0">
                <a:solidFill>
                  <a:schemeClr val="accent1">
                    <a:lumMod val="40000"/>
                    <a:lumOff val="60000"/>
                  </a:schemeClr>
                </a:solidFill>
                <a:latin typeface="UB Scala Sans" panose="02000503050000020003" pitchFamily="2" charset="0"/>
              </a:rPr>
              <a:t>erstellt mit DALL-E 3</a:t>
            </a:r>
          </a:p>
        </p:txBody>
      </p:sp>
    </p:spTree>
    <p:extLst>
      <p:ext uri="{BB962C8B-B14F-4D97-AF65-F5344CB8AC3E}">
        <p14:creationId xmlns:p14="http://schemas.microsoft.com/office/powerpoint/2010/main" val="55795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66D8F8C6-D46F-ACD3-D3E4-653DCD6DDDC3}"/>
              </a:ext>
            </a:extLst>
          </p:cNvPr>
          <p:cNvSpPr>
            <a:spLocks noGrp="1"/>
          </p:cNvSpPr>
          <p:nvPr>
            <p:ph idx="1"/>
          </p:nvPr>
        </p:nvSpPr>
        <p:spPr>
          <a:xfrm>
            <a:off x="395536" y="987574"/>
            <a:ext cx="7632848" cy="3378646"/>
          </a:xfrm>
        </p:spPr>
        <p:txBody>
          <a:bodyPr/>
          <a:lstStyle/>
          <a:p>
            <a:pPr marL="0" indent="0" defTabSz="1208088">
              <a:buNone/>
            </a:pPr>
            <a:r>
              <a:rPr lang="de-DE" sz="2000" b="1" dirty="0">
                <a:latin typeface="UB Scala Sans" panose="02000503050000020003" pitchFamily="2" charset="0"/>
              </a:rPr>
              <a:t>Notenvergabe		</a:t>
            </a:r>
            <a:r>
              <a:rPr lang="de-DE" sz="2000" dirty="0">
                <a:latin typeface="UB Scala Sans" panose="02000503050000020003" pitchFamily="2" charset="0"/>
              </a:rPr>
              <a:t>1,0 / 1,3 / 1,7 / … / 4,0</a:t>
            </a:r>
          </a:p>
          <a:p>
            <a:pPr marL="0" indent="0" defTabSz="1208088">
              <a:buNone/>
            </a:pPr>
            <a:br>
              <a:rPr lang="de-DE" sz="2000" b="1" dirty="0">
                <a:latin typeface="UB Scala Sans" panose="02000503050000020003" pitchFamily="2" charset="0"/>
              </a:rPr>
            </a:br>
            <a:r>
              <a:rPr lang="de-DE" sz="2000" b="1" dirty="0">
                <a:latin typeface="UB Scala Sans" panose="02000503050000020003" pitchFamily="2" charset="0"/>
              </a:rPr>
              <a:t>			</a:t>
            </a:r>
            <a:r>
              <a:rPr lang="de-DE" sz="2000" dirty="0">
                <a:latin typeface="UB Scala Sans" panose="02000503050000020003" pitchFamily="2" charset="0"/>
              </a:rPr>
              <a:t>bei</a:t>
            </a:r>
            <a:r>
              <a:rPr lang="de-DE" sz="2000" b="1" dirty="0">
                <a:latin typeface="UB Scala Sans" panose="02000503050000020003" pitchFamily="2" charset="0"/>
              </a:rPr>
              <a:t> </a:t>
            </a:r>
            <a:r>
              <a:rPr lang="de-DE" sz="2000" dirty="0">
                <a:latin typeface="UB Scala Sans" panose="02000503050000020003" pitchFamily="2" charset="0"/>
              </a:rPr>
              <a:t>5,0 ist man durchgefallen</a:t>
            </a:r>
          </a:p>
          <a:p>
            <a:pPr marL="0" indent="0" defTabSz="1208088">
              <a:buNone/>
            </a:pPr>
            <a:endParaRPr lang="de-DE" sz="1600" dirty="0">
              <a:latin typeface="UB Scala Sans" panose="02000503050000020003" pitchFamily="2" charset="0"/>
            </a:endParaRPr>
          </a:p>
          <a:p>
            <a:pPr marL="0" indent="0" defTabSz="1208088">
              <a:buNone/>
            </a:pPr>
            <a:r>
              <a:rPr lang="de-DE" sz="2000" b="1" dirty="0">
                <a:latin typeface="UB Scala Sans" panose="02000503050000020003" pitchFamily="2" charset="0"/>
              </a:rPr>
              <a:t>Zweitversuch	</a:t>
            </a:r>
            <a:r>
              <a:rPr lang="de-DE" sz="2000" dirty="0">
                <a:latin typeface="UB Scala Sans" panose="02000503050000020003" pitchFamily="2" charset="0"/>
              </a:rPr>
              <a:t>Nicht bestandene Klausuren sind beliebig </a:t>
            </a:r>
            <a:br>
              <a:rPr lang="de-DE" sz="2000" dirty="0">
                <a:latin typeface="UB Scala Sans" panose="02000503050000020003" pitchFamily="2" charset="0"/>
              </a:rPr>
            </a:br>
            <a:r>
              <a:rPr lang="de-DE" sz="2000" dirty="0">
                <a:latin typeface="UB Scala Sans" panose="02000503050000020003" pitchFamily="2" charset="0"/>
              </a:rPr>
              <a:t>		oft wiederholbar bis Erreichen der 				</a:t>
            </a:r>
            <a:r>
              <a:rPr lang="de-DE" sz="2000" b="1" dirty="0">
                <a:latin typeface="UB Scala Sans" panose="02000503050000020003" pitchFamily="2" charset="0"/>
              </a:rPr>
              <a:t>Höchststudiendauer </a:t>
            </a:r>
            <a:r>
              <a:rPr lang="de-DE" sz="2000" dirty="0">
                <a:latin typeface="UB Scala Sans" panose="02000503050000020003" pitchFamily="2" charset="0"/>
              </a:rPr>
              <a:t>oder Unterschreitung </a:t>
            </a:r>
            <a:br>
              <a:rPr lang="de-DE" sz="2000" dirty="0">
                <a:latin typeface="UB Scala Sans" panose="02000503050000020003" pitchFamily="2" charset="0"/>
              </a:rPr>
            </a:br>
            <a:r>
              <a:rPr lang="de-DE" sz="2000" dirty="0">
                <a:latin typeface="UB Scala Sans" panose="02000503050000020003" pitchFamily="2" charset="0"/>
              </a:rPr>
              <a:t>		der </a:t>
            </a:r>
            <a:r>
              <a:rPr lang="de-DE" sz="2000" b="1" dirty="0">
                <a:latin typeface="UB Scala Sans" panose="02000503050000020003" pitchFamily="2" charset="0"/>
              </a:rPr>
              <a:t>Studienfortschrittskontrolle.</a:t>
            </a:r>
          </a:p>
          <a:p>
            <a:pPr marL="0" indent="0" defTabSz="1208088">
              <a:buNone/>
            </a:pPr>
            <a:endParaRPr lang="de-DE" dirty="0">
              <a:latin typeface="UB Scala Sans" panose="02000503050000020003" pitchFamily="2" charset="0"/>
            </a:endParaRPr>
          </a:p>
        </p:txBody>
      </p:sp>
      <p:sp>
        <p:nvSpPr>
          <p:cNvPr id="2" name="Titel 1">
            <a:extLst>
              <a:ext uri="{FF2B5EF4-FFF2-40B4-BE49-F238E27FC236}">
                <a16:creationId xmlns:a16="http://schemas.microsoft.com/office/drawing/2014/main" id="{70D883AD-D1FE-5E3B-EFCD-F1A0DA354226}"/>
              </a:ext>
            </a:extLst>
          </p:cNvPr>
          <p:cNvSpPr>
            <a:spLocks noGrp="1"/>
          </p:cNvSpPr>
          <p:nvPr>
            <p:ph type="title"/>
          </p:nvPr>
        </p:nvSpPr>
        <p:spPr/>
        <p:txBody>
          <a:bodyPr/>
          <a:lstStyle/>
          <a:p>
            <a:r>
              <a:rPr lang="de-DE">
                <a:latin typeface="UB Scala Sans" panose="02000503050000020003" pitchFamily="2" charset="0"/>
              </a:rPr>
              <a:t>Klausuren und Prüfungen</a:t>
            </a:r>
          </a:p>
        </p:txBody>
      </p:sp>
      <p:grpSp>
        <p:nvGrpSpPr>
          <p:cNvPr id="15" name="Grafik 4" descr="Marke Kreuz Silhouette">
            <a:extLst>
              <a:ext uri="{FF2B5EF4-FFF2-40B4-BE49-F238E27FC236}">
                <a16:creationId xmlns:a16="http://schemas.microsoft.com/office/drawing/2014/main" id="{B56AE7A0-6E2F-DF91-3C29-92CFF96A2002}"/>
              </a:ext>
            </a:extLst>
          </p:cNvPr>
          <p:cNvGrpSpPr/>
          <p:nvPr/>
        </p:nvGrpSpPr>
        <p:grpSpPr>
          <a:xfrm>
            <a:off x="3553122" y="1677518"/>
            <a:ext cx="438995" cy="438995"/>
            <a:chOff x="3553122" y="2040272"/>
            <a:chExt cx="438995" cy="438995"/>
          </a:xfrm>
          <a:solidFill>
            <a:srgbClr val="C00000"/>
          </a:solidFill>
        </p:grpSpPr>
        <p:sp>
          <p:nvSpPr>
            <p:cNvPr id="16" name="Freihandform: Form 15">
              <a:extLst>
                <a:ext uri="{FF2B5EF4-FFF2-40B4-BE49-F238E27FC236}">
                  <a16:creationId xmlns:a16="http://schemas.microsoft.com/office/drawing/2014/main" id="{7F2C310C-4BE1-9B41-B091-37B905A7FD77}"/>
                </a:ext>
              </a:extLst>
            </p:cNvPr>
            <p:cNvSpPr/>
            <p:nvPr/>
          </p:nvSpPr>
          <p:spPr>
            <a:xfrm>
              <a:off x="3553122" y="2040272"/>
              <a:ext cx="438995" cy="438995"/>
            </a:xfrm>
            <a:custGeom>
              <a:avLst/>
              <a:gdLst>
                <a:gd name="connsiteX0" fmla="*/ 219561 w 438995"/>
                <a:gd name="connsiteY0" fmla="*/ 0 h 438995"/>
                <a:gd name="connsiteX1" fmla="*/ 0 w 438995"/>
                <a:gd name="connsiteY1" fmla="*/ 219434 h 438995"/>
                <a:gd name="connsiteX2" fmla="*/ 219434 w 438995"/>
                <a:gd name="connsiteY2" fmla="*/ 438995 h 438995"/>
                <a:gd name="connsiteX3" fmla="*/ 438995 w 438995"/>
                <a:gd name="connsiteY3" fmla="*/ 219561 h 438995"/>
                <a:gd name="connsiteX4" fmla="*/ 438995 w 438995"/>
                <a:gd name="connsiteY4" fmla="*/ 219492 h 438995"/>
                <a:gd name="connsiteX5" fmla="*/ 219734 w 438995"/>
                <a:gd name="connsiteY5" fmla="*/ 0 h 438995"/>
                <a:gd name="connsiteX6" fmla="*/ 219561 w 438995"/>
                <a:gd name="connsiteY6" fmla="*/ 0 h 438995"/>
                <a:gd name="connsiteX7" fmla="*/ 219561 w 438995"/>
                <a:gd name="connsiteY7" fmla="*/ 427440 h 438995"/>
                <a:gd name="connsiteX8" fmla="*/ 11549 w 438995"/>
                <a:gd name="connsiteY8" fmla="*/ 219555 h 438995"/>
                <a:gd name="connsiteX9" fmla="*/ 219434 w 438995"/>
                <a:gd name="connsiteY9" fmla="*/ 11543 h 438995"/>
                <a:gd name="connsiteX10" fmla="*/ 427446 w 438995"/>
                <a:gd name="connsiteY10" fmla="*/ 219428 h 438995"/>
                <a:gd name="connsiteX11" fmla="*/ 427446 w 438995"/>
                <a:gd name="connsiteY11" fmla="*/ 219509 h 438995"/>
                <a:gd name="connsiteX12" fmla="*/ 219561 w 438995"/>
                <a:gd name="connsiteY12" fmla="*/ 427458 h 438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95" h="438995">
                  <a:moveTo>
                    <a:pt x="219561" y="0"/>
                  </a:moveTo>
                  <a:cubicBezTo>
                    <a:pt x="98336" y="-35"/>
                    <a:pt x="35" y="98209"/>
                    <a:pt x="0" y="219434"/>
                  </a:cubicBezTo>
                  <a:cubicBezTo>
                    <a:pt x="-35" y="340659"/>
                    <a:pt x="98209" y="438960"/>
                    <a:pt x="219434" y="438995"/>
                  </a:cubicBezTo>
                  <a:cubicBezTo>
                    <a:pt x="340659" y="439031"/>
                    <a:pt x="438960" y="340786"/>
                    <a:pt x="438995" y="219561"/>
                  </a:cubicBezTo>
                  <a:cubicBezTo>
                    <a:pt x="438995" y="219538"/>
                    <a:pt x="438995" y="219515"/>
                    <a:pt x="438995" y="219492"/>
                  </a:cubicBezTo>
                  <a:cubicBezTo>
                    <a:pt x="439059" y="98334"/>
                    <a:pt x="340893" y="64"/>
                    <a:pt x="219734" y="0"/>
                  </a:cubicBezTo>
                  <a:cubicBezTo>
                    <a:pt x="219677" y="0"/>
                    <a:pt x="219619" y="0"/>
                    <a:pt x="219561" y="0"/>
                  </a:cubicBezTo>
                  <a:close/>
                  <a:moveTo>
                    <a:pt x="219561" y="427440"/>
                  </a:moveTo>
                  <a:cubicBezTo>
                    <a:pt x="104715" y="427476"/>
                    <a:pt x="11584" y="334402"/>
                    <a:pt x="11549" y="219555"/>
                  </a:cubicBezTo>
                  <a:cubicBezTo>
                    <a:pt x="11514" y="104709"/>
                    <a:pt x="104588" y="11579"/>
                    <a:pt x="219434" y="11543"/>
                  </a:cubicBezTo>
                  <a:cubicBezTo>
                    <a:pt x="334281" y="11508"/>
                    <a:pt x="427411" y="104582"/>
                    <a:pt x="427446" y="219428"/>
                  </a:cubicBezTo>
                  <a:cubicBezTo>
                    <a:pt x="427446" y="219456"/>
                    <a:pt x="427446" y="219482"/>
                    <a:pt x="427446" y="219509"/>
                  </a:cubicBezTo>
                  <a:cubicBezTo>
                    <a:pt x="427332" y="334284"/>
                    <a:pt x="334336" y="427308"/>
                    <a:pt x="219561" y="427458"/>
                  </a:cubicBezTo>
                  <a:close/>
                </a:path>
              </a:pathLst>
            </a:custGeom>
            <a:solidFill>
              <a:srgbClr val="C00000"/>
            </a:solidFill>
            <a:ln w="12700" cap="flat">
              <a:solidFill>
                <a:srgbClr val="C00000"/>
              </a:solidFill>
              <a:prstDash val="solid"/>
              <a:miter/>
            </a:ln>
          </p:spPr>
          <p:txBody>
            <a:bodyPr rtlCol="0" anchor="ctr"/>
            <a:lstStyle/>
            <a:p>
              <a:endParaRPr lang="en-US"/>
            </a:p>
          </p:txBody>
        </p:sp>
        <p:sp>
          <p:nvSpPr>
            <p:cNvPr id="17" name="Freihandform: Form 16">
              <a:extLst>
                <a:ext uri="{FF2B5EF4-FFF2-40B4-BE49-F238E27FC236}">
                  <a16:creationId xmlns:a16="http://schemas.microsoft.com/office/drawing/2014/main" id="{6CD723C4-30C6-A7AD-5DA7-44F4AE066FEC}"/>
                </a:ext>
              </a:extLst>
            </p:cNvPr>
            <p:cNvSpPr/>
            <p:nvPr/>
          </p:nvSpPr>
          <p:spPr>
            <a:xfrm>
              <a:off x="3683414" y="2170530"/>
              <a:ext cx="178515" cy="178515"/>
            </a:xfrm>
            <a:custGeom>
              <a:avLst/>
              <a:gdLst>
                <a:gd name="connsiteX0" fmla="*/ 170350 w 178515"/>
                <a:gd name="connsiteY0" fmla="*/ 0 h 178515"/>
                <a:gd name="connsiteX1" fmla="*/ 89258 w 178515"/>
                <a:gd name="connsiteY1" fmla="*/ 81092 h 178515"/>
                <a:gd name="connsiteX2" fmla="*/ 8165 w 178515"/>
                <a:gd name="connsiteY2" fmla="*/ 0 h 178515"/>
                <a:gd name="connsiteX3" fmla="*/ 0 w 178515"/>
                <a:gd name="connsiteY3" fmla="*/ 8165 h 178515"/>
                <a:gd name="connsiteX4" fmla="*/ 81092 w 178515"/>
                <a:gd name="connsiteY4" fmla="*/ 89258 h 178515"/>
                <a:gd name="connsiteX5" fmla="*/ 0 w 178515"/>
                <a:gd name="connsiteY5" fmla="*/ 170350 h 178515"/>
                <a:gd name="connsiteX6" fmla="*/ 8165 w 178515"/>
                <a:gd name="connsiteY6" fmla="*/ 178515 h 178515"/>
                <a:gd name="connsiteX7" fmla="*/ 89258 w 178515"/>
                <a:gd name="connsiteY7" fmla="*/ 97423 h 178515"/>
                <a:gd name="connsiteX8" fmla="*/ 170350 w 178515"/>
                <a:gd name="connsiteY8" fmla="*/ 178515 h 178515"/>
                <a:gd name="connsiteX9" fmla="*/ 178515 w 178515"/>
                <a:gd name="connsiteY9" fmla="*/ 170350 h 178515"/>
                <a:gd name="connsiteX10" fmla="*/ 97423 w 178515"/>
                <a:gd name="connsiteY10" fmla="*/ 89258 h 178515"/>
                <a:gd name="connsiteX11" fmla="*/ 178515 w 178515"/>
                <a:gd name="connsiteY11" fmla="*/ 8165 h 178515"/>
                <a:gd name="connsiteX12" fmla="*/ 170350 w 178515"/>
                <a:gd name="connsiteY12" fmla="*/ 0 h 17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8515" h="178515">
                  <a:moveTo>
                    <a:pt x="170350" y="0"/>
                  </a:moveTo>
                  <a:lnTo>
                    <a:pt x="89258" y="81092"/>
                  </a:lnTo>
                  <a:lnTo>
                    <a:pt x="8165" y="0"/>
                  </a:lnTo>
                  <a:lnTo>
                    <a:pt x="0" y="8165"/>
                  </a:lnTo>
                  <a:lnTo>
                    <a:pt x="81092" y="89258"/>
                  </a:lnTo>
                  <a:lnTo>
                    <a:pt x="0" y="170350"/>
                  </a:lnTo>
                  <a:lnTo>
                    <a:pt x="8165" y="178515"/>
                  </a:lnTo>
                  <a:lnTo>
                    <a:pt x="89258" y="97423"/>
                  </a:lnTo>
                  <a:lnTo>
                    <a:pt x="170350" y="178515"/>
                  </a:lnTo>
                  <a:lnTo>
                    <a:pt x="178515" y="170350"/>
                  </a:lnTo>
                  <a:lnTo>
                    <a:pt x="97423" y="89258"/>
                  </a:lnTo>
                  <a:lnTo>
                    <a:pt x="178515" y="8165"/>
                  </a:lnTo>
                  <a:lnTo>
                    <a:pt x="170350" y="0"/>
                  </a:lnTo>
                  <a:close/>
                </a:path>
              </a:pathLst>
            </a:custGeom>
            <a:solidFill>
              <a:srgbClr val="C00000"/>
            </a:solidFill>
            <a:ln w="12700" cap="flat">
              <a:solidFill>
                <a:srgbClr val="C00000"/>
              </a:solidFill>
              <a:prstDash val="solid"/>
              <a:miter/>
            </a:ln>
          </p:spPr>
          <p:txBody>
            <a:bodyPr rtlCol="0" anchor="ctr"/>
            <a:lstStyle/>
            <a:p>
              <a:endParaRPr lang="en-US"/>
            </a:p>
          </p:txBody>
        </p:sp>
      </p:grpSp>
      <p:grpSp>
        <p:nvGrpSpPr>
          <p:cNvPr id="12" name="Grafik 6" descr="Abzeichen Tick1 Silhouette">
            <a:extLst>
              <a:ext uri="{FF2B5EF4-FFF2-40B4-BE49-F238E27FC236}">
                <a16:creationId xmlns:a16="http://schemas.microsoft.com/office/drawing/2014/main" id="{E093ED47-C52B-1BA2-B15B-009740E1B2F9}"/>
              </a:ext>
            </a:extLst>
          </p:cNvPr>
          <p:cNvGrpSpPr/>
          <p:nvPr/>
        </p:nvGrpSpPr>
        <p:grpSpPr>
          <a:xfrm>
            <a:off x="3553122" y="1017855"/>
            <a:ext cx="438995" cy="438995"/>
            <a:chOff x="3553122" y="1380609"/>
            <a:chExt cx="438995" cy="438995"/>
          </a:xfrm>
          <a:solidFill>
            <a:schemeClr val="accent2"/>
          </a:solidFill>
        </p:grpSpPr>
        <p:sp>
          <p:nvSpPr>
            <p:cNvPr id="13" name="Freihandform: Form 12">
              <a:extLst>
                <a:ext uri="{FF2B5EF4-FFF2-40B4-BE49-F238E27FC236}">
                  <a16:creationId xmlns:a16="http://schemas.microsoft.com/office/drawing/2014/main" id="{B9BE870C-14AA-80AF-F5FE-006D6B76493B}"/>
                </a:ext>
              </a:extLst>
            </p:cNvPr>
            <p:cNvSpPr/>
            <p:nvPr/>
          </p:nvSpPr>
          <p:spPr>
            <a:xfrm>
              <a:off x="3553122" y="1380609"/>
              <a:ext cx="438995" cy="438995"/>
            </a:xfrm>
            <a:custGeom>
              <a:avLst/>
              <a:gdLst>
                <a:gd name="connsiteX0" fmla="*/ 219561 w 438995"/>
                <a:gd name="connsiteY0" fmla="*/ 0 h 438995"/>
                <a:gd name="connsiteX1" fmla="*/ 0 w 438995"/>
                <a:gd name="connsiteY1" fmla="*/ 219434 h 438995"/>
                <a:gd name="connsiteX2" fmla="*/ 219434 w 438995"/>
                <a:gd name="connsiteY2" fmla="*/ 438995 h 438995"/>
                <a:gd name="connsiteX3" fmla="*/ 438995 w 438995"/>
                <a:gd name="connsiteY3" fmla="*/ 219561 h 438995"/>
                <a:gd name="connsiteX4" fmla="*/ 438995 w 438995"/>
                <a:gd name="connsiteY4" fmla="*/ 219492 h 438995"/>
                <a:gd name="connsiteX5" fmla="*/ 219734 w 438995"/>
                <a:gd name="connsiteY5" fmla="*/ 0 h 438995"/>
                <a:gd name="connsiteX6" fmla="*/ 219561 w 438995"/>
                <a:gd name="connsiteY6" fmla="*/ 0 h 438995"/>
                <a:gd name="connsiteX7" fmla="*/ 219561 w 438995"/>
                <a:gd name="connsiteY7" fmla="*/ 427440 h 438995"/>
                <a:gd name="connsiteX8" fmla="*/ 11549 w 438995"/>
                <a:gd name="connsiteY8" fmla="*/ 219555 h 438995"/>
                <a:gd name="connsiteX9" fmla="*/ 219434 w 438995"/>
                <a:gd name="connsiteY9" fmla="*/ 11543 h 438995"/>
                <a:gd name="connsiteX10" fmla="*/ 427446 w 438995"/>
                <a:gd name="connsiteY10" fmla="*/ 219428 h 438995"/>
                <a:gd name="connsiteX11" fmla="*/ 427446 w 438995"/>
                <a:gd name="connsiteY11" fmla="*/ 219509 h 438995"/>
                <a:gd name="connsiteX12" fmla="*/ 219561 w 438995"/>
                <a:gd name="connsiteY12" fmla="*/ 427458 h 438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95" h="438995">
                  <a:moveTo>
                    <a:pt x="219561" y="0"/>
                  </a:moveTo>
                  <a:cubicBezTo>
                    <a:pt x="98336" y="-35"/>
                    <a:pt x="35" y="98209"/>
                    <a:pt x="0" y="219434"/>
                  </a:cubicBezTo>
                  <a:cubicBezTo>
                    <a:pt x="-35" y="340659"/>
                    <a:pt x="98209" y="438960"/>
                    <a:pt x="219434" y="438995"/>
                  </a:cubicBezTo>
                  <a:cubicBezTo>
                    <a:pt x="340659" y="439031"/>
                    <a:pt x="438960" y="340786"/>
                    <a:pt x="438995" y="219561"/>
                  </a:cubicBezTo>
                  <a:cubicBezTo>
                    <a:pt x="438995" y="219538"/>
                    <a:pt x="438995" y="219515"/>
                    <a:pt x="438995" y="219492"/>
                  </a:cubicBezTo>
                  <a:cubicBezTo>
                    <a:pt x="439059" y="98334"/>
                    <a:pt x="340893" y="64"/>
                    <a:pt x="219734" y="0"/>
                  </a:cubicBezTo>
                  <a:cubicBezTo>
                    <a:pt x="219677" y="0"/>
                    <a:pt x="219619" y="0"/>
                    <a:pt x="219561" y="0"/>
                  </a:cubicBezTo>
                  <a:close/>
                  <a:moveTo>
                    <a:pt x="219561" y="427440"/>
                  </a:moveTo>
                  <a:cubicBezTo>
                    <a:pt x="104715" y="427476"/>
                    <a:pt x="11584" y="334402"/>
                    <a:pt x="11549" y="219555"/>
                  </a:cubicBezTo>
                  <a:cubicBezTo>
                    <a:pt x="11514" y="104709"/>
                    <a:pt x="104588" y="11579"/>
                    <a:pt x="219434" y="11543"/>
                  </a:cubicBezTo>
                  <a:cubicBezTo>
                    <a:pt x="334281" y="11508"/>
                    <a:pt x="427411" y="104582"/>
                    <a:pt x="427446" y="219428"/>
                  </a:cubicBezTo>
                  <a:cubicBezTo>
                    <a:pt x="427446" y="219456"/>
                    <a:pt x="427446" y="219482"/>
                    <a:pt x="427446" y="219509"/>
                  </a:cubicBezTo>
                  <a:cubicBezTo>
                    <a:pt x="427332" y="334284"/>
                    <a:pt x="334336" y="427308"/>
                    <a:pt x="219561" y="427458"/>
                  </a:cubicBezTo>
                  <a:close/>
                </a:path>
              </a:pathLst>
            </a:custGeom>
            <a:solidFill>
              <a:schemeClr val="accent2"/>
            </a:solidFill>
            <a:ln w="12700" cap="flat">
              <a:solidFill>
                <a:schemeClr val="accent2"/>
              </a:solidFill>
              <a:prstDash val="solid"/>
              <a:miter/>
            </a:ln>
          </p:spPr>
          <p:txBody>
            <a:bodyPr rtlCol="0" anchor="ctr"/>
            <a:lstStyle/>
            <a:p>
              <a:endParaRPr lang="en-US"/>
            </a:p>
          </p:txBody>
        </p:sp>
        <p:sp>
          <p:nvSpPr>
            <p:cNvPr id="14" name="Freihandform: Form 13">
              <a:extLst>
                <a:ext uri="{FF2B5EF4-FFF2-40B4-BE49-F238E27FC236}">
                  <a16:creationId xmlns:a16="http://schemas.microsoft.com/office/drawing/2014/main" id="{77CAE976-FA38-B98E-7BE4-28E328531788}"/>
                </a:ext>
              </a:extLst>
            </p:cNvPr>
            <p:cNvSpPr/>
            <p:nvPr/>
          </p:nvSpPr>
          <p:spPr>
            <a:xfrm>
              <a:off x="3654801" y="1508147"/>
              <a:ext cx="250201" cy="178018"/>
            </a:xfrm>
            <a:custGeom>
              <a:avLst/>
              <a:gdLst>
                <a:gd name="connsiteX0" fmla="*/ 80348 w 250201"/>
                <a:gd name="connsiteY0" fmla="*/ 161688 h 178018"/>
                <a:gd name="connsiteX1" fmla="*/ 8165 w 250201"/>
                <a:gd name="connsiteY1" fmla="*/ 89506 h 178018"/>
                <a:gd name="connsiteX2" fmla="*/ 0 w 250201"/>
                <a:gd name="connsiteY2" fmla="*/ 97671 h 178018"/>
                <a:gd name="connsiteX3" fmla="*/ 80348 w 250201"/>
                <a:gd name="connsiteY3" fmla="*/ 178019 h 178018"/>
                <a:gd name="connsiteX4" fmla="*/ 250201 w 250201"/>
                <a:gd name="connsiteY4" fmla="*/ 8165 h 178018"/>
                <a:gd name="connsiteX5" fmla="*/ 242036 w 250201"/>
                <a:gd name="connsiteY5" fmla="*/ 0 h 178018"/>
                <a:gd name="connsiteX6" fmla="*/ 80348 w 250201"/>
                <a:gd name="connsiteY6" fmla="*/ 161688 h 178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201" h="178018">
                  <a:moveTo>
                    <a:pt x="80348" y="161688"/>
                  </a:moveTo>
                  <a:lnTo>
                    <a:pt x="8165" y="89506"/>
                  </a:lnTo>
                  <a:lnTo>
                    <a:pt x="0" y="97671"/>
                  </a:lnTo>
                  <a:lnTo>
                    <a:pt x="80348" y="178019"/>
                  </a:lnTo>
                  <a:lnTo>
                    <a:pt x="250201" y="8165"/>
                  </a:lnTo>
                  <a:lnTo>
                    <a:pt x="242036" y="0"/>
                  </a:lnTo>
                  <a:lnTo>
                    <a:pt x="80348" y="161688"/>
                  </a:lnTo>
                  <a:close/>
                </a:path>
              </a:pathLst>
            </a:custGeom>
            <a:solidFill>
              <a:schemeClr val="accent2"/>
            </a:solidFill>
            <a:ln w="12700" cap="flat">
              <a:solidFill>
                <a:schemeClr val="accent2"/>
              </a:solidFill>
              <a:prstDash val="solid"/>
              <a:miter/>
            </a:ln>
          </p:spPr>
          <p:txBody>
            <a:bodyPr rtlCol="0" anchor="ctr"/>
            <a:lstStyle/>
            <a:p>
              <a:endParaRPr lang="en-US"/>
            </a:p>
          </p:txBody>
        </p:sp>
      </p:grpSp>
      <p:grpSp>
        <p:nvGrpSpPr>
          <p:cNvPr id="25" name="Gruppieren 24">
            <a:extLst>
              <a:ext uri="{FF2B5EF4-FFF2-40B4-BE49-F238E27FC236}">
                <a16:creationId xmlns:a16="http://schemas.microsoft.com/office/drawing/2014/main" id="{B1EF050A-6E9A-7BBE-744B-EF64F37192FD}"/>
              </a:ext>
            </a:extLst>
          </p:cNvPr>
          <p:cNvGrpSpPr/>
          <p:nvPr/>
        </p:nvGrpSpPr>
        <p:grpSpPr>
          <a:xfrm>
            <a:off x="539552" y="3760011"/>
            <a:ext cx="7632848" cy="827963"/>
            <a:chOff x="467544" y="2468989"/>
            <a:chExt cx="7632848" cy="827963"/>
          </a:xfrm>
        </p:grpSpPr>
        <p:sp>
          <p:nvSpPr>
            <p:cNvPr id="21" name="Rechteck: abgerundete Ecken 20">
              <a:extLst>
                <a:ext uri="{FF2B5EF4-FFF2-40B4-BE49-F238E27FC236}">
                  <a16:creationId xmlns:a16="http://schemas.microsoft.com/office/drawing/2014/main" id="{B595D18B-51D4-41F7-08CA-6B0457F135DC}"/>
                </a:ext>
              </a:extLst>
            </p:cNvPr>
            <p:cNvSpPr/>
            <p:nvPr/>
          </p:nvSpPr>
          <p:spPr>
            <a:xfrm>
              <a:off x="467544" y="2468989"/>
              <a:ext cx="7632848" cy="827963"/>
            </a:xfrm>
            <a:prstGeom prst="roundRect">
              <a:avLst/>
            </a:prstGeom>
            <a:solidFill>
              <a:srgbClr val="D1D8E7"/>
            </a:solidFill>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lvl="2"/>
              <a:r>
                <a:rPr lang="de-DE" sz="2000" b="1">
                  <a:latin typeface="UB Scala Sans" panose="02000503050000020003" pitchFamily="2" charset="0"/>
                </a:rPr>
                <a:t>Anmeldefristen</a:t>
              </a:r>
              <a:r>
                <a:rPr lang="de-DE" sz="2000">
                  <a:latin typeface="UB Scala Sans" panose="02000503050000020003" pitchFamily="2" charset="0"/>
                </a:rPr>
                <a:t> für Prüfungen sind </a:t>
              </a:r>
              <a:r>
                <a:rPr lang="de-DE" sz="2000" b="1">
                  <a:latin typeface="UB Scala Sans" panose="02000503050000020003" pitchFamily="2" charset="0"/>
                </a:rPr>
                <a:t>verbindlich</a:t>
              </a:r>
              <a:r>
                <a:rPr lang="de-DE" sz="2000">
                  <a:latin typeface="UB Scala Sans" panose="02000503050000020003" pitchFamily="2" charset="0"/>
                </a:rPr>
                <a:t> </a:t>
              </a:r>
            </a:p>
            <a:p>
              <a:pPr lvl="2"/>
              <a:r>
                <a:rPr lang="de-DE" sz="2000">
                  <a:latin typeface="UB Scala Sans" panose="02000503050000020003" pitchFamily="2" charset="0"/>
                </a:rPr>
                <a:t>(genauso für Abmeldung).</a:t>
              </a:r>
            </a:p>
          </p:txBody>
        </p:sp>
        <p:pic>
          <p:nvPicPr>
            <p:cNvPr id="20" name="Grafik 19" descr="Informationen mit einfarbiger Füllung">
              <a:extLst>
                <a:ext uri="{FF2B5EF4-FFF2-40B4-BE49-F238E27FC236}">
                  <a16:creationId xmlns:a16="http://schemas.microsoft.com/office/drawing/2014/main" id="{10C5FC7B-210B-05E0-DAFB-2F7F2C5975B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2290" y="2617302"/>
              <a:ext cx="531338" cy="531338"/>
            </a:xfrm>
            <a:prstGeom prst="rect">
              <a:avLst/>
            </a:prstGeom>
          </p:spPr>
        </p:pic>
      </p:grpSp>
    </p:spTree>
    <p:extLst>
      <p:ext uri="{BB962C8B-B14F-4D97-AF65-F5344CB8AC3E}">
        <p14:creationId xmlns:p14="http://schemas.microsoft.com/office/powerpoint/2010/main" val="4171857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D883AD-D1FE-5E3B-EFCD-F1A0DA354226}"/>
              </a:ext>
            </a:extLst>
          </p:cNvPr>
          <p:cNvSpPr>
            <a:spLocks noGrp="1"/>
          </p:cNvSpPr>
          <p:nvPr>
            <p:ph type="title"/>
          </p:nvPr>
        </p:nvSpPr>
        <p:spPr/>
        <p:txBody>
          <a:bodyPr/>
          <a:lstStyle/>
          <a:p>
            <a:r>
              <a:rPr lang="de-DE">
                <a:latin typeface="UB Scala Sans" panose="02000503050000020003" pitchFamily="2" charset="0"/>
              </a:rPr>
              <a:t>Klausuren und Prüfungen</a:t>
            </a:r>
          </a:p>
        </p:txBody>
      </p:sp>
      <p:sp>
        <p:nvSpPr>
          <p:cNvPr id="3" name="Inhaltsplatzhalter 2">
            <a:extLst>
              <a:ext uri="{FF2B5EF4-FFF2-40B4-BE49-F238E27FC236}">
                <a16:creationId xmlns:a16="http://schemas.microsoft.com/office/drawing/2014/main" id="{66D8F8C6-D46F-ACD3-D3E4-653DCD6DDDC3}"/>
              </a:ext>
            </a:extLst>
          </p:cNvPr>
          <p:cNvSpPr>
            <a:spLocks noGrp="1"/>
          </p:cNvSpPr>
          <p:nvPr>
            <p:ph idx="1"/>
          </p:nvPr>
        </p:nvSpPr>
        <p:spPr>
          <a:xfrm>
            <a:off x="395536" y="1143774"/>
            <a:ext cx="7992888" cy="2664633"/>
          </a:xfrm>
        </p:spPr>
        <p:txBody>
          <a:bodyPr/>
          <a:lstStyle/>
          <a:p>
            <a:pPr marL="0" indent="0" defTabSz="1208088">
              <a:buNone/>
            </a:pPr>
            <a:r>
              <a:rPr lang="de-DE" sz="2000" b="1">
                <a:latin typeface="UB Scala Sans" panose="02000503050000020003" pitchFamily="2" charset="0"/>
              </a:rPr>
              <a:t>Zwangsanmeldung?	</a:t>
            </a:r>
            <a:r>
              <a:rPr lang="de-DE" sz="2000">
                <a:latin typeface="UB Scala Sans" panose="02000503050000020003" pitchFamily="2" charset="0"/>
              </a:rPr>
              <a:t>Es findet </a:t>
            </a:r>
            <a:r>
              <a:rPr lang="de-DE" sz="2000" b="1">
                <a:latin typeface="UB Scala Sans" panose="02000503050000020003" pitchFamily="2" charset="0"/>
              </a:rPr>
              <a:t>keine Zwangsanmeldung </a:t>
            </a:r>
            <a:r>
              <a:rPr lang="de-DE" sz="2000">
                <a:latin typeface="UB Scala Sans" panose="02000503050000020003" pitchFamily="2" charset="0"/>
              </a:rPr>
              <a:t>zu 			(nicht bestandenen) Klausuren statt.			</a:t>
            </a:r>
            <a:r>
              <a:rPr lang="de-DE" sz="2000">
                <a:latin typeface="UB Scala Sans" panose="02000503050000020003" pitchFamily="2" charset="0"/>
                <a:sym typeface="Wingdings" panose="05000000000000000000" pitchFamily="2" charset="2"/>
              </a:rPr>
              <a:t> selbst anmelden!</a:t>
            </a:r>
          </a:p>
          <a:p>
            <a:pPr marL="0" indent="0" defTabSz="1208088">
              <a:buNone/>
            </a:pPr>
            <a:endParaRPr lang="de-DE" sz="2000">
              <a:latin typeface="UB Scala Sans" panose="02000503050000020003" pitchFamily="2" charset="0"/>
            </a:endParaRPr>
          </a:p>
          <a:p>
            <a:pPr marL="0" indent="0" defTabSz="1208088">
              <a:buNone/>
            </a:pPr>
            <a:r>
              <a:rPr lang="de-DE" sz="2000" b="1">
                <a:latin typeface="UB Scala Sans" panose="02000503050000020003" pitchFamily="2" charset="0"/>
              </a:rPr>
              <a:t>Verbesserung?	</a:t>
            </a:r>
            <a:r>
              <a:rPr lang="de-DE" sz="2000">
                <a:latin typeface="UB Scala Sans" panose="02000503050000020003" pitchFamily="2" charset="0"/>
              </a:rPr>
              <a:t>Bestandene Klausuren können </a:t>
            </a:r>
            <a:r>
              <a:rPr lang="de-DE" sz="2000" b="1">
                <a:latin typeface="UB Scala Sans" panose="02000503050000020003" pitchFamily="2" charset="0"/>
              </a:rPr>
              <a:t>nicht 			wiederholt </a:t>
            </a:r>
            <a:r>
              <a:rPr lang="de-DE" sz="2000">
                <a:latin typeface="UB Scala Sans" panose="02000503050000020003" pitchFamily="2" charset="0"/>
              </a:rPr>
              <a:t>werden.</a:t>
            </a:r>
          </a:p>
          <a:p>
            <a:pPr marL="0" indent="0" defTabSz="1208088">
              <a:buNone/>
            </a:pPr>
            <a:endParaRPr lang="de-DE" sz="2000">
              <a:latin typeface="UB Scala Sans" panose="02000503050000020003" pitchFamily="2" charset="0"/>
            </a:endParaRPr>
          </a:p>
          <a:p>
            <a:pPr marL="0" indent="0" defTabSz="1208088">
              <a:buNone/>
            </a:pPr>
            <a:r>
              <a:rPr lang="de-DE" sz="2000" b="1">
                <a:latin typeface="UB Scala Sans" panose="02000503050000020003" pitchFamily="2" charset="0"/>
              </a:rPr>
              <a:t>Krankheitsfall	</a:t>
            </a:r>
            <a:r>
              <a:rPr lang="de-DE" sz="2000">
                <a:latin typeface="UB Scala Sans" panose="02000503050000020003" pitchFamily="2" charset="0"/>
              </a:rPr>
              <a:t>im Krankheitsfall muss beim Prüfungsamt 			ein ärztliches </a:t>
            </a:r>
            <a:r>
              <a:rPr lang="de-DE" sz="2000" b="1">
                <a:latin typeface="UB Scala Sans" panose="02000503050000020003" pitchFamily="2" charset="0"/>
              </a:rPr>
              <a:t>Attest</a:t>
            </a:r>
            <a:r>
              <a:rPr lang="de-DE" sz="2000">
                <a:latin typeface="UB Scala Sans" panose="02000503050000020003" pitchFamily="2" charset="0"/>
              </a:rPr>
              <a:t> eingereicht werden, 			sonst gilt die Klausur als </a:t>
            </a:r>
            <a:r>
              <a:rPr lang="de-DE" sz="2000" b="1">
                <a:latin typeface="UB Scala Sans" panose="02000503050000020003" pitchFamily="2" charset="0"/>
              </a:rPr>
              <a:t>Fehlversuch</a:t>
            </a:r>
            <a:r>
              <a:rPr lang="de-DE" sz="2000">
                <a:latin typeface="UB Scala Sans" panose="02000503050000020003" pitchFamily="2" charset="0"/>
              </a:rPr>
              <a:t>.</a:t>
            </a:r>
            <a:endParaRPr lang="de-DE" sz="2000" b="1">
              <a:latin typeface="UB Scala Sans" panose="02000503050000020003" pitchFamily="2" charset="0"/>
            </a:endParaRPr>
          </a:p>
          <a:p>
            <a:pPr marL="0" indent="0" defTabSz="1208088">
              <a:buNone/>
            </a:pPr>
            <a:endParaRPr lang="de-DE" sz="2000">
              <a:latin typeface="UB Scala Sans" panose="02000503050000020003" pitchFamily="2" charset="0"/>
            </a:endParaRPr>
          </a:p>
        </p:txBody>
      </p:sp>
    </p:spTree>
    <p:extLst>
      <p:ext uri="{BB962C8B-B14F-4D97-AF65-F5344CB8AC3E}">
        <p14:creationId xmlns:p14="http://schemas.microsoft.com/office/powerpoint/2010/main" val="262690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D883AD-D1FE-5E3B-EFCD-F1A0DA354226}"/>
              </a:ext>
            </a:extLst>
          </p:cNvPr>
          <p:cNvSpPr>
            <a:spLocks noGrp="1"/>
          </p:cNvSpPr>
          <p:nvPr>
            <p:ph type="title"/>
          </p:nvPr>
        </p:nvSpPr>
        <p:spPr/>
        <p:txBody>
          <a:bodyPr/>
          <a:lstStyle/>
          <a:p>
            <a:r>
              <a:rPr lang="de-DE">
                <a:latin typeface="UB Scala Sans" panose="02000503050000020003" pitchFamily="2" charset="0"/>
              </a:rPr>
              <a:t>Allgemeine Fristen und Termine</a:t>
            </a:r>
          </a:p>
        </p:txBody>
      </p:sp>
      <p:sp>
        <p:nvSpPr>
          <p:cNvPr id="3" name="Inhaltsplatzhalter 2">
            <a:extLst>
              <a:ext uri="{FF2B5EF4-FFF2-40B4-BE49-F238E27FC236}">
                <a16:creationId xmlns:a16="http://schemas.microsoft.com/office/drawing/2014/main" id="{66D8F8C6-D46F-ACD3-D3E4-653DCD6DDDC3}"/>
              </a:ext>
            </a:extLst>
          </p:cNvPr>
          <p:cNvSpPr>
            <a:spLocks noGrp="1"/>
          </p:cNvSpPr>
          <p:nvPr>
            <p:ph idx="1"/>
          </p:nvPr>
        </p:nvSpPr>
        <p:spPr>
          <a:xfrm>
            <a:off x="395536" y="1275606"/>
            <a:ext cx="7920880" cy="2664633"/>
          </a:xfrm>
        </p:spPr>
        <p:txBody>
          <a:bodyPr/>
          <a:lstStyle/>
          <a:p>
            <a:pPr marL="0" indent="0" defTabSz="1208088">
              <a:buNone/>
            </a:pPr>
            <a:r>
              <a:rPr lang="de-DE" sz="2000" b="1" dirty="0">
                <a:latin typeface="UB Scala Sans" panose="02000503050000020003" pitchFamily="2" charset="0"/>
              </a:rPr>
              <a:t>Rückmeldung	</a:t>
            </a:r>
            <a:r>
              <a:rPr lang="de-DE" sz="2000" dirty="0">
                <a:latin typeface="UB Scala Sans" panose="02000503050000020003" pitchFamily="2" charset="0"/>
              </a:rPr>
              <a:t>Jedes Semester muss zur Rückmeldung für das 		nächste Semester der </a:t>
            </a:r>
            <a:r>
              <a:rPr lang="de-DE" sz="2000" b="1" dirty="0">
                <a:latin typeface="UB Scala Sans" panose="02000503050000020003" pitchFamily="2" charset="0"/>
              </a:rPr>
              <a:t>Semesterbeitrag (118,60€)</a:t>
            </a:r>
            <a:r>
              <a:rPr lang="de-DE" sz="2000" dirty="0">
                <a:latin typeface="UB Scala Sans" panose="02000503050000020003" pitchFamily="2" charset="0"/>
              </a:rPr>
              <a:t> 		überwiesen werden.		</a:t>
            </a:r>
          </a:p>
          <a:p>
            <a:pPr marL="0" indent="0" defTabSz="1208088">
              <a:buNone/>
            </a:pPr>
            <a:endParaRPr lang="de-DE" sz="2000" dirty="0">
              <a:latin typeface="UB Scala Sans" panose="02000503050000020003" pitchFamily="2" charset="0"/>
            </a:endParaRPr>
          </a:p>
          <a:p>
            <a:pPr marL="0" indent="0" defTabSz="1208088">
              <a:buNone/>
            </a:pPr>
            <a:endParaRPr lang="de-DE" sz="2000" dirty="0">
              <a:latin typeface="UB Scala Sans" panose="02000503050000020003" pitchFamily="2" charset="0"/>
            </a:endParaRPr>
          </a:p>
          <a:p>
            <a:pPr marL="0" indent="0" defTabSz="1208088">
              <a:buNone/>
            </a:pPr>
            <a:endParaRPr lang="de-DE" sz="2000" dirty="0">
              <a:latin typeface="UB Scala Sans" panose="02000503050000020003" pitchFamily="2" charset="0"/>
            </a:endParaRPr>
          </a:p>
          <a:p>
            <a:pPr marL="0" indent="0" defTabSz="1208088">
              <a:buNone/>
            </a:pPr>
            <a:r>
              <a:rPr lang="de-DE" sz="2000" b="1" dirty="0">
                <a:latin typeface="UB Scala Sans" panose="02000503050000020003" pitchFamily="2" charset="0"/>
              </a:rPr>
              <a:t>Semesterbeitrag	</a:t>
            </a:r>
            <a:r>
              <a:rPr lang="de-DE" sz="2000" dirty="0">
                <a:latin typeface="UB Scala Sans" panose="02000503050000020003" pitchFamily="2" charset="0"/>
              </a:rPr>
              <a:t>Studierendenwerksbeitrag &amp; Semesterticket für 		Bus und Bahn im Landkreis Bamberg 			(mit Studi-Ausweis)</a:t>
            </a:r>
          </a:p>
        </p:txBody>
      </p:sp>
      <p:grpSp>
        <p:nvGrpSpPr>
          <p:cNvPr id="6" name="Gruppieren 5">
            <a:extLst>
              <a:ext uri="{FF2B5EF4-FFF2-40B4-BE49-F238E27FC236}">
                <a16:creationId xmlns:a16="http://schemas.microsoft.com/office/drawing/2014/main" id="{9680250B-AF44-4C56-46DC-B8D6350E31B6}"/>
              </a:ext>
            </a:extLst>
          </p:cNvPr>
          <p:cNvGrpSpPr/>
          <p:nvPr/>
        </p:nvGrpSpPr>
        <p:grpSpPr>
          <a:xfrm>
            <a:off x="5553067" y="2139870"/>
            <a:ext cx="3298324" cy="936104"/>
            <a:chOff x="5508104" y="2283718"/>
            <a:chExt cx="3298324" cy="936104"/>
          </a:xfrm>
        </p:grpSpPr>
        <p:sp>
          <p:nvSpPr>
            <p:cNvPr id="4" name="Rechteck: abgerundete Ecken 3">
              <a:extLst>
                <a:ext uri="{FF2B5EF4-FFF2-40B4-BE49-F238E27FC236}">
                  <a16:creationId xmlns:a16="http://schemas.microsoft.com/office/drawing/2014/main" id="{3797040F-21F9-DB12-F9DC-775F6B0B7CEF}"/>
                </a:ext>
              </a:extLst>
            </p:cNvPr>
            <p:cNvSpPr/>
            <p:nvPr/>
          </p:nvSpPr>
          <p:spPr>
            <a:xfrm>
              <a:off x="6012159" y="2283718"/>
              <a:ext cx="2794269" cy="864096"/>
            </a:xfrm>
            <a:prstGeom prst="roundRect">
              <a:avLst/>
            </a:prstGeom>
            <a:solidFill>
              <a:srgbClr val="EEEEEE"/>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1208088">
                <a:spcBef>
                  <a:spcPct val="20000"/>
                </a:spcBef>
                <a:defRPr/>
              </a:pPr>
              <a:r>
                <a:rPr kumimoji="0" lang="de-DE" sz="1600" b="1" i="0" u="none" strike="noStrike" kern="0" cap="none" spc="0" normalizeH="0" baseline="0" noProof="0" dirty="0">
                  <a:ln>
                    <a:noFill/>
                  </a:ln>
                  <a:solidFill>
                    <a:srgbClr val="000000"/>
                  </a:solidFill>
                  <a:effectLst/>
                  <a:uLnTx/>
                  <a:uFillTx/>
                  <a:latin typeface="UB Scala Sans" panose="02000503050000020003" pitchFamily="2" charset="0"/>
                  <a:ea typeface="+mn-ea"/>
                  <a:cs typeface="+mn-cs"/>
                </a:rPr>
                <a:t>   </a:t>
              </a:r>
              <a:r>
                <a:rPr lang="de-DE" sz="1600" b="1" kern="0" dirty="0">
                  <a:solidFill>
                    <a:srgbClr val="000000"/>
                  </a:solidFill>
                  <a:latin typeface="UB Scala Sans" panose="02000503050000020003" pitchFamily="2" charset="0"/>
                </a:rPr>
                <a:t>Rückmeldefrist SoSe26:</a:t>
              </a:r>
            </a:p>
            <a:p>
              <a:pPr lvl="0" algn="ctr" defTabSz="1208088">
                <a:spcBef>
                  <a:spcPct val="20000"/>
                </a:spcBef>
                <a:defRPr/>
              </a:pPr>
              <a:r>
                <a:rPr lang="de-DE" sz="1600" kern="0" dirty="0">
                  <a:solidFill>
                    <a:srgbClr val="000000"/>
                  </a:solidFill>
                  <a:latin typeface="UB Scala Sans" panose="02000503050000020003" pitchFamily="2" charset="0"/>
                </a:rPr>
                <a:t>12.01.26 – 30.01.26</a:t>
              </a:r>
            </a:p>
          </p:txBody>
        </p:sp>
        <p:pic>
          <p:nvPicPr>
            <p:cNvPr id="5" name="Grafik 4" descr="Ein Bild, das Logo enthält.&#10;&#10;Automatisch generierte Beschreibung">
              <a:extLst>
                <a:ext uri="{FF2B5EF4-FFF2-40B4-BE49-F238E27FC236}">
                  <a16:creationId xmlns:a16="http://schemas.microsoft.com/office/drawing/2014/main" id="{3D185A5C-6EE8-731F-2581-4CBC792CE6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8104" y="2283718"/>
              <a:ext cx="876043" cy="936104"/>
            </a:xfrm>
            <a:prstGeom prst="rect">
              <a:avLst/>
            </a:prstGeom>
          </p:spPr>
        </p:pic>
      </p:grpSp>
    </p:spTree>
    <p:extLst>
      <p:ext uri="{BB962C8B-B14F-4D97-AF65-F5344CB8AC3E}">
        <p14:creationId xmlns:p14="http://schemas.microsoft.com/office/powerpoint/2010/main" val="2243199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D883AD-D1FE-5E3B-EFCD-F1A0DA354226}"/>
              </a:ext>
            </a:extLst>
          </p:cNvPr>
          <p:cNvSpPr>
            <a:spLocks noGrp="1"/>
          </p:cNvSpPr>
          <p:nvPr>
            <p:ph type="title"/>
          </p:nvPr>
        </p:nvSpPr>
        <p:spPr/>
        <p:txBody>
          <a:bodyPr/>
          <a:lstStyle/>
          <a:p>
            <a:r>
              <a:rPr lang="de-DE" dirty="0">
                <a:latin typeface="UB Scala Sans" panose="02000503050000020003" pitchFamily="2" charset="0"/>
              </a:rPr>
              <a:t>Allgemeine Fristen und Termine</a:t>
            </a:r>
          </a:p>
        </p:txBody>
      </p:sp>
      <p:sp>
        <p:nvSpPr>
          <p:cNvPr id="3" name="Inhaltsplatzhalter 2">
            <a:extLst>
              <a:ext uri="{FF2B5EF4-FFF2-40B4-BE49-F238E27FC236}">
                <a16:creationId xmlns:a16="http://schemas.microsoft.com/office/drawing/2014/main" id="{66D8F8C6-D46F-ACD3-D3E4-653DCD6DDDC3}"/>
              </a:ext>
            </a:extLst>
          </p:cNvPr>
          <p:cNvSpPr>
            <a:spLocks noGrp="1"/>
          </p:cNvSpPr>
          <p:nvPr>
            <p:ph idx="1"/>
          </p:nvPr>
        </p:nvSpPr>
        <p:spPr>
          <a:xfrm>
            <a:off x="395535" y="1268461"/>
            <a:ext cx="8196921" cy="2664633"/>
          </a:xfrm>
        </p:spPr>
        <p:txBody>
          <a:bodyPr/>
          <a:lstStyle/>
          <a:p>
            <a:pPr marL="0" indent="0" defTabSz="1208088">
              <a:buNone/>
            </a:pPr>
            <a:r>
              <a:rPr lang="de-DE" sz="2000" b="1" dirty="0">
                <a:latin typeface="UB Scala Sans" panose="02000503050000020003" pitchFamily="2" charset="0"/>
              </a:rPr>
              <a:t>Hochschulsport	</a:t>
            </a:r>
            <a:r>
              <a:rPr lang="de-DE" sz="2000" dirty="0">
                <a:latin typeface="UB Scala Sans" panose="02000503050000020003" pitchFamily="2" charset="0"/>
              </a:rPr>
              <a:t>die Buchungen sind i.d.R. schon vor 			Semesterbeginn und viele Sportarten sind 			</a:t>
            </a:r>
            <a:r>
              <a:rPr lang="de-DE" sz="2000" i="1" dirty="0">
                <a:latin typeface="UB Scala Sans" panose="02000503050000020003" pitchFamily="2" charset="0"/>
              </a:rPr>
              <a:t>sehr schnell </a:t>
            </a:r>
            <a:r>
              <a:rPr lang="de-DE" sz="2000" dirty="0">
                <a:latin typeface="UB Scala Sans" panose="02000503050000020003" pitchFamily="2" charset="0"/>
              </a:rPr>
              <a:t>voll.</a:t>
            </a:r>
            <a:endParaRPr lang="de-DE" sz="2000" i="1" dirty="0">
              <a:latin typeface="UB Scala Sans" panose="02000503050000020003" pitchFamily="2" charset="0"/>
            </a:endParaRPr>
          </a:p>
          <a:p>
            <a:pPr marL="0" indent="0" defTabSz="1208088">
              <a:buNone/>
            </a:pPr>
            <a:endParaRPr lang="de-DE" sz="2000" i="1" dirty="0">
              <a:latin typeface="UB Scala Sans" panose="02000503050000020003" pitchFamily="2" charset="0"/>
            </a:endParaRPr>
          </a:p>
          <a:p>
            <a:pPr marL="0" indent="0" defTabSz="1208088">
              <a:buNone/>
            </a:pPr>
            <a:endParaRPr lang="de-DE" sz="700" i="1" dirty="0">
              <a:latin typeface="UB Scala Sans" panose="02000503050000020003" pitchFamily="2" charset="0"/>
            </a:endParaRPr>
          </a:p>
          <a:p>
            <a:pPr marL="0" indent="0" defTabSz="1208088">
              <a:buNone/>
            </a:pPr>
            <a:endParaRPr lang="de-DE" sz="700" i="1" dirty="0">
              <a:latin typeface="UB Scala Sans" panose="02000503050000020003" pitchFamily="2" charset="0"/>
            </a:endParaRPr>
          </a:p>
          <a:p>
            <a:pPr marL="0" indent="0" defTabSz="1208088">
              <a:buNone/>
            </a:pPr>
            <a:endParaRPr lang="de-DE" sz="700" i="1" dirty="0">
              <a:latin typeface="UB Scala Sans" panose="02000503050000020003" pitchFamily="2" charset="0"/>
            </a:endParaRPr>
          </a:p>
          <a:p>
            <a:pPr marL="0" indent="0" defTabSz="1208088">
              <a:buNone/>
            </a:pPr>
            <a:endParaRPr lang="de-DE" sz="700" i="1" dirty="0">
              <a:latin typeface="UB Scala Sans" panose="02000503050000020003" pitchFamily="2" charset="0"/>
            </a:endParaRPr>
          </a:p>
          <a:p>
            <a:pPr marL="0" indent="0" defTabSz="1208088">
              <a:buNone/>
            </a:pPr>
            <a:r>
              <a:rPr lang="de-DE" sz="2000" b="1" dirty="0">
                <a:latin typeface="UB Scala Sans" panose="02000503050000020003" pitchFamily="2" charset="0"/>
              </a:rPr>
              <a:t>Kurs-Anmeldung	</a:t>
            </a:r>
            <a:r>
              <a:rPr lang="de-DE" sz="2000" dirty="0">
                <a:latin typeface="UB Scala Sans" panose="02000503050000020003" pitchFamily="2" charset="0"/>
              </a:rPr>
              <a:t>bei einigen Kursen, insbesondere 				Sprachkursen, wird eine </a:t>
            </a:r>
            <a:r>
              <a:rPr lang="de-DE" sz="2000" i="1" dirty="0">
                <a:latin typeface="UB Scala Sans" panose="02000503050000020003" pitchFamily="2" charset="0"/>
              </a:rPr>
              <a:t>zügige </a:t>
            </a:r>
            <a:r>
              <a:rPr lang="de-DE" sz="2000" dirty="0">
                <a:latin typeface="UB Scala Sans" panose="02000503050000020003" pitchFamily="2" charset="0"/>
              </a:rPr>
              <a:t>Anmeldung 			erwartet. (erste Anmeldezeiten endeten am 05.10.)</a:t>
            </a:r>
          </a:p>
          <a:p>
            <a:pPr marL="0" indent="0" defTabSz="1208088">
              <a:buNone/>
            </a:pPr>
            <a:endParaRPr lang="de-DE" sz="900" dirty="0">
              <a:latin typeface="UB Scala Sans" panose="02000503050000020003" pitchFamily="2" charset="0"/>
            </a:endParaRPr>
          </a:p>
        </p:txBody>
      </p:sp>
      <p:grpSp>
        <p:nvGrpSpPr>
          <p:cNvPr id="7" name="Gruppieren 6">
            <a:extLst>
              <a:ext uri="{FF2B5EF4-FFF2-40B4-BE49-F238E27FC236}">
                <a16:creationId xmlns:a16="http://schemas.microsoft.com/office/drawing/2014/main" id="{089C264E-6D37-C80C-DF94-139B7D7FFE29}"/>
              </a:ext>
            </a:extLst>
          </p:cNvPr>
          <p:cNvGrpSpPr/>
          <p:nvPr/>
        </p:nvGrpSpPr>
        <p:grpSpPr>
          <a:xfrm>
            <a:off x="6270147" y="2091961"/>
            <a:ext cx="2763676" cy="872490"/>
            <a:chOff x="5679838" y="2283718"/>
            <a:chExt cx="2763676" cy="872490"/>
          </a:xfrm>
        </p:grpSpPr>
        <p:sp>
          <p:nvSpPr>
            <p:cNvPr id="8" name="Rechteck: abgerundete Ecken 7">
              <a:extLst>
                <a:ext uri="{FF2B5EF4-FFF2-40B4-BE49-F238E27FC236}">
                  <a16:creationId xmlns:a16="http://schemas.microsoft.com/office/drawing/2014/main" id="{EB971DC4-C5BA-82C5-655A-E7C59340AA19}"/>
                </a:ext>
              </a:extLst>
            </p:cNvPr>
            <p:cNvSpPr/>
            <p:nvPr/>
          </p:nvSpPr>
          <p:spPr>
            <a:xfrm>
              <a:off x="6144228" y="2283718"/>
              <a:ext cx="2299286" cy="864096"/>
            </a:xfrm>
            <a:prstGeom prst="roundRect">
              <a:avLst/>
            </a:prstGeom>
            <a:solidFill>
              <a:srgbClr val="EEEEEE"/>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1208088">
                <a:spcBef>
                  <a:spcPct val="20000"/>
                </a:spcBef>
                <a:defRPr/>
              </a:pPr>
              <a:r>
                <a:rPr kumimoji="0" lang="de-DE" sz="1600" b="1" i="0" u="none" strike="noStrike" kern="0" cap="none" spc="0" normalizeH="0" baseline="0" noProof="0" dirty="0">
                  <a:ln>
                    <a:noFill/>
                  </a:ln>
                  <a:solidFill>
                    <a:srgbClr val="000000"/>
                  </a:solidFill>
                  <a:effectLst/>
                  <a:uLnTx/>
                  <a:uFillTx/>
                  <a:latin typeface="UB Scala Sans" panose="02000503050000020003" pitchFamily="2" charset="0"/>
                  <a:ea typeface="+mn-ea"/>
                  <a:cs typeface="+mn-cs"/>
                </a:rPr>
                <a:t>       </a:t>
              </a:r>
              <a:r>
                <a:rPr lang="de-DE" sz="1600" b="1" kern="0" dirty="0">
                  <a:solidFill>
                    <a:srgbClr val="000000"/>
                  </a:solidFill>
                  <a:latin typeface="UB Scala Sans" panose="02000503050000020003" pitchFamily="2" charset="0"/>
                </a:rPr>
                <a:t>für das WiSe25/26:</a:t>
              </a:r>
            </a:p>
            <a:p>
              <a:pPr lvl="0" algn="ctr" defTabSz="1208088">
                <a:spcBef>
                  <a:spcPct val="20000"/>
                </a:spcBef>
                <a:defRPr/>
              </a:pPr>
              <a:r>
                <a:rPr lang="de-DE" sz="1600" b="1" kern="0" dirty="0">
                  <a:solidFill>
                    <a:srgbClr val="000000"/>
                  </a:solidFill>
                  <a:latin typeface="UB Scala Sans" panose="02000503050000020003" pitchFamily="2" charset="0"/>
                </a:rPr>
                <a:t>     02.10.25, 11:00 Uhr</a:t>
              </a:r>
            </a:p>
          </p:txBody>
        </p:sp>
        <p:pic>
          <p:nvPicPr>
            <p:cNvPr id="9" name="Grafik 8" descr="Ein Bild, das Logo enthält.&#10;&#10;Automatisch generierte Beschreibung">
              <a:extLst>
                <a:ext uri="{FF2B5EF4-FFF2-40B4-BE49-F238E27FC236}">
                  <a16:creationId xmlns:a16="http://schemas.microsoft.com/office/drawing/2014/main" id="{318DC98B-2476-A04F-40E7-1933AA808B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9838" y="2292112"/>
              <a:ext cx="808655" cy="864096"/>
            </a:xfrm>
            <a:prstGeom prst="rect">
              <a:avLst/>
            </a:prstGeom>
          </p:spPr>
        </p:pic>
      </p:grpSp>
    </p:spTree>
    <p:extLst>
      <p:ext uri="{BB962C8B-B14F-4D97-AF65-F5344CB8AC3E}">
        <p14:creationId xmlns:p14="http://schemas.microsoft.com/office/powerpoint/2010/main" val="3025006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D883AD-D1FE-5E3B-EFCD-F1A0DA354226}"/>
              </a:ext>
            </a:extLst>
          </p:cNvPr>
          <p:cNvSpPr>
            <a:spLocks noGrp="1"/>
          </p:cNvSpPr>
          <p:nvPr>
            <p:ph type="title"/>
          </p:nvPr>
        </p:nvSpPr>
        <p:spPr>
          <a:xfrm>
            <a:off x="395536" y="281244"/>
            <a:ext cx="7344816" cy="857250"/>
          </a:xfrm>
        </p:spPr>
        <p:txBody>
          <a:bodyPr/>
          <a:lstStyle/>
          <a:p>
            <a:r>
              <a:rPr lang="de-DE">
                <a:latin typeface="UB Scala Sans" panose="02000503050000020003" pitchFamily="2" charset="0"/>
              </a:rPr>
              <a:t>Allgemeine Fristen und Termine</a:t>
            </a:r>
          </a:p>
        </p:txBody>
      </p:sp>
      <p:sp>
        <p:nvSpPr>
          <p:cNvPr id="3" name="Inhaltsplatzhalter 2">
            <a:extLst>
              <a:ext uri="{FF2B5EF4-FFF2-40B4-BE49-F238E27FC236}">
                <a16:creationId xmlns:a16="http://schemas.microsoft.com/office/drawing/2014/main" id="{66D8F8C6-D46F-ACD3-D3E4-653DCD6DDDC3}"/>
              </a:ext>
            </a:extLst>
          </p:cNvPr>
          <p:cNvSpPr>
            <a:spLocks noGrp="1"/>
          </p:cNvSpPr>
          <p:nvPr>
            <p:ph idx="1"/>
          </p:nvPr>
        </p:nvSpPr>
        <p:spPr>
          <a:xfrm>
            <a:off x="395536" y="1239433"/>
            <a:ext cx="7632848" cy="2664633"/>
          </a:xfrm>
        </p:spPr>
        <p:txBody>
          <a:bodyPr/>
          <a:lstStyle/>
          <a:p>
            <a:pPr marL="0" indent="0" defTabSz="1208088">
              <a:buNone/>
            </a:pPr>
            <a:r>
              <a:rPr lang="de-DE" sz="2000" b="1" dirty="0">
                <a:latin typeface="UB Scala Sans" panose="02000503050000020003" pitchFamily="2" charset="0"/>
              </a:rPr>
              <a:t>Wirtschaftsmathe	</a:t>
            </a:r>
            <a:r>
              <a:rPr lang="de-DE" sz="2000" dirty="0">
                <a:latin typeface="UB Scala Sans" panose="02000503050000020003" pitchFamily="2" charset="0"/>
              </a:rPr>
              <a:t>Anmeldung über </a:t>
            </a:r>
            <a:r>
              <a:rPr lang="de-DE" sz="2000" dirty="0" err="1">
                <a:latin typeface="UB Scala Sans" panose="02000503050000020003" pitchFamily="2" charset="0"/>
              </a:rPr>
              <a:t>FlexNow</a:t>
            </a:r>
            <a:r>
              <a:rPr lang="de-DE" sz="2000" dirty="0">
                <a:latin typeface="UB Scala Sans" panose="02000503050000020003" pitchFamily="2" charset="0"/>
              </a:rPr>
              <a:t> für die Klausur UND 			die Teilnahme erforderlich</a:t>
            </a:r>
          </a:p>
          <a:p>
            <a:pPr marL="0" indent="0" defTabSz="1208088">
              <a:buNone/>
            </a:pPr>
            <a:r>
              <a:rPr lang="de-DE" sz="2000" i="1" dirty="0">
                <a:latin typeface="UB Scala Sans" panose="02000503050000020003" pitchFamily="2" charset="0"/>
              </a:rPr>
              <a:t>		</a:t>
            </a:r>
            <a:r>
              <a:rPr lang="de-DE" sz="2000" b="1" dirty="0">
                <a:latin typeface="UB Scala Sans" panose="02000503050000020003" pitchFamily="2" charset="0"/>
              </a:rPr>
              <a:t>Anmeldeschluss VC</a:t>
            </a:r>
            <a:r>
              <a:rPr lang="de-DE" sz="2000" dirty="0">
                <a:latin typeface="UB Scala Sans" panose="02000503050000020003" pitchFamily="2" charset="0"/>
              </a:rPr>
              <a:t>: Do. 09.10. (12:00 Uhr!) </a:t>
            </a:r>
            <a:r>
              <a:rPr lang="de-DE" sz="2000" dirty="0"/>
              <a:t> </a:t>
            </a:r>
            <a:r>
              <a:rPr lang="de-DE" sz="2000" i="1" dirty="0">
                <a:latin typeface="UB Scala Sans" panose="02000503050000020003" pitchFamily="2" charset="0"/>
              </a:rPr>
              <a:t>		</a:t>
            </a:r>
          </a:p>
          <a:p>
            <a:pPr marL="0" indent="0" defTabSz="1208088">
              <a:buNone/>
            </a:pPr>
            <a:endParaRPr lang="de-DE" sz="700" i="1" dirty="0">
              <a:highlight>
                <a:srgbClr val="FFFF00"/>
              </a:highlight>
              <a:latin typeface="UB Scala Sans" panose="02000503050000020003" pitchFamily="2" charset="0"/>
            </a:endParaRPr>
          </a:p>
          <a:p>
            <a:pPr marL="0" indent="0" defTabSz="1208088">
              <a:buNone/>
            </a:pPr>
            <a:r>
              <a:rPr lang="de-DE" sz="1900" b="1" dirty="0">
                <a:latin typeface="UB Scala Sans" panose="02000503050000020003" pitchFamily="2" charset="0"/>
              </a:rPr>
              <a:t>Methoden der Statistik	</a:t>
            </a:r>
            <a:r>
              <a:rPr lang="de-DE" sz="2000" dirty="0">
                <a:latin typeface="UB Scala Sans" panose="02000503050000020003" pitchFamily="2" charset="0"/>
              </a:rPr>
              <a:t>Anmeldung über </a:t>
            </a:r>
            <a:r>
              <a:rPr lang="de-DE" sz="2000" dirty="0" err="1">
                <a:latin typeface="UB Scala Sans" panose="02000503050000020003" pitchFamily="2" charset="0"/>
              </a:rPr>
              <a:t>FlexNow</a:t>
            </a:r>
            <a:r>
              <a:rPr lang="de-DE" sz="2000" dirty="0">
                <a:latin typeface="UB Scala Sans" panose="02000503050000020003" pitchFamily="2" charset="0"/>
              </a:rPr>
              <a:t> für die Klausur UND 			die Teilnahme erforderlich</a:t>
            </a:r>
          </a:p>
          <a:p>
            <a:pPr marL="0" indent="0" defTabSz="1208088">
              <a:buNone/>
            </a:pPr>
            <a:r>
              <a:rPr lang="de-DE" sz="2000" dirty="0">
                <a:latin typeface="UB Scala Sans" panose="02000503050000020003" pitchFamily="2" charset="0"/>
              </a:rPr>
              <a:t>		</a:t>
            </a:r>
            <a:r>
              <a:rPr lang="de-DE" sz="2000" b="1" dirty="0">
                <a:latin typeface="UB Scala Sans" panose="02000503050000020003" pitchFamily="2" charset="0"/>
              </a:rPr>
              <a:t>Anmeldeschluss VC</a:t>
            </a:r>
            <a:r>
              <a:rPr lang="de-DE" sz="2000" dirty="0">
                <a:latin typeface="UB Scala Sans" panose="02000503050000020003" pitchFamily="2" charset="0"/>
              </a:rPr>
              <a:t>: Do. 09.10. (12:00 Uhr!) </a:t>
            </a:r>
          </a:p>
        </p:txBody>
      </p:sp>
    </p:spTree>
    <p:extLst>
      <p:ext uri="{BB962C8B-B14F-4D97-AF65-F5344CB8AC3E}">
        <p14:creationId xmlns:p14="http://schemas.microsoft.com/office/powerpoint/2010/main" val="3587729088"/>
      </p:ext>
    </p:extLst>
  </p:cSld>
  <p:clrMapOvr>
    <a:masterClrMapping/>
  </p:clrMapOvr>
</p:sld>
</file>

<file path=ppt/theme/theme1.xml><?xml version="1.0" encoding="utf-8"?>
<a:theme xmlns:a="http://schemas.openxmlformats.org/drawingml/2006/main" name="16zu9_Vorlage_Lehre_deutsch">
  <a:themeElements>
    <a:clrScheme name="ub-cd-neu-v2-4 1">
      <a:dk1>
        <a:srgbClr val="000000"/>
      </a:dk1>
      <a:lt1>
        <a:srgbClr val="C8D0E2"/>
      </a:lt1>
      <a:dk2>
        <a:srgbClr val="00457D"/>
      </a:dk2>
      <a:lt2>
        <a:srgbClr val="808080"/>
      </a:lt2>
      <a:accent1>
        <a:srgbClr val="5D7FAA"/>
      </a:accent1>
      <a:accent2>
        <a:srgbClr val="97BF0D"/>
      </a:accent2>
      <a:accent3>
        <a:srgbClr val="E0E4EE"/>
      </a:accent3>
      <a:accent4>
        <a:srgbClr val="000000"/>
      </a:accent4>
      <a:accent5>
        <a:srgbClr val="B6C0D2"/>
      </a:accent5>
      <a:accent6>
        <a:srgbClr val="88AD0B"/>
      </a:accent6>
      <a:hlink>
        <a:srgbClr val="92A5C5"/>
      </a:hlink>
      <a:folHlink>
        <a:srgbClr val="C6D982"/>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b-cd-neu-v2-4 1">
        <a:dk1>
          <a:srgbClr val="000000"/>
        </a:dk1>
        <a:lt1>
          <a:srgbClr val="C8D0E2"/>
        </a:lt1>
        <a:dk2>
          <a:srgbClr val="00457D"/>
        </a:dk2>
        <a:lt2>
          <a:srgbClr val="808080"/>
        </a:lt2>
        <a:accent1>
          <a:srgbClr val="5D7FAA"/>
        </a:accent1>
        <a:accent2>
          <a:srgbClr val="97BF0D"/>
        </a:accent2>
        <a:accent3>
          <a:srgbClr val="E0E4EE"/>
        </a:accent3>
        <a:accent4>
          <a:srgbClr val="000000"/>
        </a:accent4>
        <a:accent5>
          <a:srgbClr val="B6C0D2"/>
        </a:accent5>
        <a:accent6>
          <a:srgbClr val="88AD0B"/>
        </a:accent6>
        <a:hlink>
          <a:srgbClr val="92A5C5"/>
        </a:hlink>
        <a:folHlink>
          <a:srgbClr val="C6D982"/>
        </a:folHlink>
      </a:clrScheme>
      <a:clrMap bg1="lt1" tx1="dk1" bg2="lt2" tx2="dk2" accent1="accent1" accent2="accent2" accent3="accent3" accent4="accent4" accent5="accent5" accent6="accent6" hlink="hlink" folHlink="folHlink"/>
    </a:extraClrScheme>
    <a:extraClrScheme>
      <a:clrScheme name="ub-cd-neu-v2-4 2">
        <a:dk1>
          <a:srgbClr val="000000"/>
        </a:dk1>
        <a:lt1>
          <a:srgbClr val="C8D0E2"/>
        </a:lt1>
        <a:dk2>
          <a:srgbClr val="00457D"/>
        </a:dk2>
        <a:lt2>
          <a:srgbClr val="808080"/>
        </a:lt2>
        <a:accent1>
          <a:srgbClr val="5D7FAA"/>
        </a:accent1>
        <a:accent2>
          <a:srgbClr val="FFD300"/>
        </a:accent2>
        <a:accent3>
          <a:srgbClr val="E0E4EE"/>
        </a:accent3>
        <a:accent4>
          <a:srgbClr val="000000"/>
        </a:accent4>
        <a:accent5>
          <a:srgbClr val="B6C0D2"/>
        </a:accent5>
        <a:accent6>
          <a:srgbClr val="E7BF00"/>
        </a:accent6>
        <a:hlink>
          <a:srgbClr val="92A5C5"/>
        </a:hlink>
        <a:folHlink>
          <a:srgbClr val="FFE37D"/>
        </a:folHlink>
      </a:clrScheme>
      <a:clrMap bg1="lt1" tx1="dk1" bg2="lt2" tx2="dk2" accent1="accent1" accent2="accent2" accent3="accent3" accent4="accent4" accent5="accent5" accent6="accent6" hlink="hlink" folHlink="folHlink"/>
    </a:extraClrScheme>
    <a:extraClrScheme>
      <a:clrScheme name="ub-cd-neu-v2-4 3">
        <a:dk1>
          <a:srgbClr val="000000"/>
        </a:dk1>
        <a:lt1>
          <a:srgbClr val="C8D0E2"/>
        </a:lt1>
        <a:dk2>
          <a:srgbClr val="00457D"/>
        </a:dk2>
        <a:lt2>
          <a:srgbClr val="808080"/>
        </a:lt2>
        <a:accent1>
          <a:srgbClr val="5D7FAA"/>
        </a:accent1>
        <a:accent2>
          <a:srgbClr val="E6444F"/>
        </a:accent2>
        <a:accent3>
          <a:srgbClr val="E0E4EE"/>
        </a:accent3>
        <a:accent4>
          <a:srgbClr val="000000"/>
        </a:accent4>
        <a:accent5>
          <a:srgbClr val="B6C0D2"/>
        </a:accent5>
        <a:accent6>
          <a:srgbClr val="D03D47"/>
        </a:accent6>
        <a:hlink>
          <a:srgbClr val="92A5C5"/>
        </a:hlink>
        <a:folHlink>
          <a:srgbClr val="F1998F"/>
        </a:folHlink>
      </a:clrScheme>
      <a:clrMap bg1="lt1" tx1="dk1" bg2="lt2" tx2="dk2" accent1="accent1" accent2="accent2" accent3="accent3" accent4="accent4" accent5="accent5" accent6="accent6" hlink="hlink" folHlink="folHlink"/>
    </a:extraClrScheme>
    <a:extraClrScheme>
      <a:clrScheme name="ub-cd-neu-v2-4 4">
        <a:dk1>
          <a:srgbClr val="000000"/>
        </a:dk1>
        <a:lt1>
          <a:srgbClr val="C8D0E2"/>
        </a:lt1>
        <a:dk2>
          <a:srgbClr val="00457D"/>
        </a:dk2>
        <a:lt2>
          <a:srgbClr val="808080"/>
        </a:lt2>
        <a:accent1>
          <a:srgbClr val="5D7FAA"/>
        </a:accent1>
        <a:accent2>
          <a:srgbClr val="878783"/>
        </a:accent2>
        <a:accent3>
          <a:srgbClr val="E0E4EE"/>
        </a:accent3>
        <a:accent4>
          <a:srgbClr val="000000"/>
        </a:accent4>
        <a:accent5>
          <a:srgbClr val="B6C0D2"/>
        </a:accent5>
        <a:accent6>
          <a:srgbClr val="7A7A76"/>
        </a:accent6>
        <a:hlink>
          <a:srgbClr val="92A5C5"/>
        </a:hlink>
        <a:folHlink>
          <a:srgbClr val="B9BAB7"/>
        </a:folHlink>
      </a:clrScheme>
      <a:clrMap bg1="lt1" tx1="dk1" bg2="lt2" tx2="dk2" accent1="accent1" accent2="accent2" accent3="accent3" accent4="accent4" accent5="accent5" accent6="accent6" hlink="hlink" folHlink="folHlink"/>
    </a:extraClrScheme>
    <a:extraClrScheme>
      <a:clrScheme name="ub-cd-neu-v2-4 5">
        <a:dk1>
          <a:srgbClr val="000000"/>
        </a:dk1>
        <a:lt1>
          <a:srgbClr val="C8D0E2"/>
        </a:lt1>
        <a:dk2>
          <a:srgbClr val="00457D"/>
        </a:dk2>
        <a:lt2>
          <a:srgbClr val="808080"/>
        </a:lt2>
        <a:accent1>
          <a:srgbClr val="5D7FAA"/>
        </a:accent1>
        <a:accent2>
          <a:srgbClr val="00457D"/>
        </a:accent2>
        <a:accent3>
          <a:srgbClr val="E0E4EE"/>
        </a:accent3>
        <a:accent4>
          <a:srgbClr val="000000"/>
        </a:accent4>
        <a:accent5>
          <a:srgbClr val="B6C0D2"/>
        </a:accent5>
        <a:accent6>
          <a:srgbClr val="003E71"/>
        </a:accent6>
        <a:hlink>
          <a:srgbClr val="92A5C5"/>
        </a:hlink>
        <a:folHlink>
          <a:srgbClr val="C8D0E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0</TotalTime>
  <Words>1295</Words>
  <Application>Microsoft Office PowerPoint</Application>
  <PresentationFormat>Bildschirmpräsentation (16:9)</PresentationFormat>
  <Paragraphs>158</Paragraphs>
  <Slides>25</Slides>
  <Notes>5</Notes>
  <HiddenSlides>1</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25</vt:i4>
      </vt:variant>
    </vt:vector>
  </HeadingPairs>
  <TitlesOfParts>
    <vt:vector size="32" baseType="lpstr">
      <vt:lpstr>Arial</vt:lpstr>
      <vt:lpstr>Calibri</vt:lpstr>
      <vt:lpstr>Times New Roman</vt:lpstr>
      <vt:lpstr>UB Scala</vt:lpstr>
      <vt:lpstr>UB Scala Sans</vt:lpstr>
      <vt:lpstr>Wingdings</vt:lpstr>
      <vt:lpstr>16zu9_Vorlage_Lehre_deutsch</vt:lpstr>
      <vt:lpstr>Erstsemestereinführungstage  an der WIAI</vt:lpstr>
      <vt:lpstr>Facheinführung</vt:lpstr>
      <vt:lpstr>Kurze Pause :)</vt:lpstr>
      <vt:lpstr>Wichtige Begriffe, Fristen und Infos</vt:lpstr>
      <vt:lpstr>Klausuren und Prüfungen</vt:lpstr>
      <vt:lpstr>Klausuren und Prüfungen</vt:lpstr>
      <vt:lpstr>Allgemeine Fristen und Termine</vt:lpstr>
      <vt:lpstr>Allgemeine Fristen und Termine</vt:lpstr>
      <vt:lpstr>Allgemeine Fristen und Termine</vt:lpstr>
      <vt:lpstr>Wiederholung – wichtige IT-Dienste</vt:lpstr>
      <vt:lpstr>Nützliche Uni-Websites </vt:lpstr>
      <vt:lpstr>Weitere relevante Hochschulgruppen und Anlaufstellen </vt:lpstr>
      <vt:lpstr>Fachschaft WIAI  und Events</vt:lpstr>
      <vt:lpstr>Fachschaft WIAI</vt:lpstr>
      <vt:lpstr>Fachschaft WIAI</vt:lpstr>
      <vt:lpstr>Was kommt als nächstes?</vt:lpstr>
      <vt:lpstr>Anmeldung zur Kneipentour</vt:lpstr>
      <vt:lpstr>Was kommt als nächstes?</vt:lpstr>
      <vt:lpstr>Stundenplan-erstellung</vt:lpstr>
      <vt:lpstr>Uni-Veranstaltungen und Stundenplanerstellung</vt:lpstr>
      <vt:lpstr>Typische Veranstaltungsarten</vt:lpstr>
      <vt:lpstr>Uni-Veranstaltungen und Stundenplanerstellung</vt:lpstr>
      <vt:lpstr>Stundenplanerstellung – hands-on!</vt:lpstr>
      <vt:lpstr>Wichtige VC-Kurse – gleich beitreten!</vt:lpstr>
      <vt:lpstr>So, ab in die Mittagspause!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Erstsemestereinführungstage an der WIAI</dc:title>
  <dc:creator>Tobias Mirschberger</dc:creator>
  <cp:lastModifiedBy>Laura Sophie Mayer</cp:lastModifiedBy>
  <cp:revision>50</cp:revision>
  <cp:lastPrinted>2016-02-18T09:13:59Z</cp:lastPrinted>
  <dcterms:created xsi:type="dcterms:W3CDTF">2023-04-01T08:52:05Z</dcterms:created>
  <dcterms:modified xsi:type="dcterms:W3CDTF">2025-10-07T10:25:21Z</dcterms:modified>
</cp:coreProperties>
</file>