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12_256E8B2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Lst>
  <p:notesMasterIdLst>
    <p:notesMasterId r:id="rId50"/>
  </p:notesMasterIdLst>
  <p:sldIdLst>
    <p:sldId id="256" r:id="rId3"/>
    <p:sldId id="274" r:id="rId4"/>
    <p:sldId id="259" r:id="rId5"/>
    <p:sldId id="294" r:id="rId6"/>
    <p:sldId id="260" r:id="rId7"/>
    <p:sldId id="275" r:id="rId8"/>
    <p:sldId id="276" r:id="rId9"/>
    <p:sldId id="277" r:id="rId10"/>
    <p:sldId id="289" r:id="rId11"/>
    <p:sldId id="262" r:id="rId12"/>
    <p:sldId id="264" r:id="rId13"/>
    <p:sldId id="265" r:id="rId14"/>
    <p:sldId id="292" r:id="rId15"/>
    <p:sldId id="267" r:id="rId16"/>
    <p:sldId id="280" r:id="rId17"/>
    <p:sldId id="271" r:id="rId18"/>
    <p:sldId id="290" r:id="rId19"/>
    <p:sldId id="278" r:id="rId20"/>
    <p:sldId id="293" r:id="rId21"/>
    <p:sldId id="268" r:id="rId22"/>
    <p:sldId id="281" r:id="rId23"/>
    <p:sldId id="308" r:id="rId24"/>
    <p:sldId id="279" r:id="rId25"/>
    <p:sldId id="269" r:id="rId26"/>
    <p:sldId id="301" r:id="rId27"/>
    <p:sldId id="310" r:id="rId28"/>
    <p:sldId id="302" r:id="rId29"/>
    <p:sldId id="311" r:id="rId30"/>
    <p:sldId id="303" r:id="rId31"/>
    <p:sldId id="312" r:id="rId32"/>
    <p:sldId id="304" r:id="rId33"/>
    <p:sldId id="313" r:id="rId34"/>
    <p:sldId id="309" r:id="rId35"/>
    <p:sldId id="306" r:id="rId36"/>
    <p:sldId id="307" r:id="rId37"/>
    <p:sldId id="272" r:id="rId38"/>
    <p:sldId id="285" r:id="rId39"/>
    <p:sldId id="295" r:id="rId40"/>
    <p:sldId id="286" r:id="rId41"/>
    <p:sldId id="296" r:id="rId42"/>
    <p:sldId id="287" r:id="rId43"/>
    <p:sldId id="297" r:id="rId44"/>
    <p:sldId id="298" r:id="rId45"/>
    <p:sldId id="288" r:id="rId46"/>
    <p:sldId id="299" r:id="rId47"/>
    <p:sldId id="300" r:id="rId48"/>
    <p:sldId id="291" r:id="rId49"/>
  </p:sldIdLst>
  <p:sldSz cx="9144000" cy="5143500" type="screen16x9"/>
  <p:notesSz cx="6797675" cy="9926638"/>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338C8D-EEAC-7A94-59A8-26E4AF26A2A2}" name="Lydia Lange" initials="LL" userId="S::lydia.lange@stud.uni-bamberg.de::a5dd52ea-1cdf-4352-b952-d82f0cd2c2f9" providerId="AD"/>
  <p188:author id="{34A3B7A3-5A72-D149-24EC-2B7668BE2219}" name="Theresa Knoll" initials="TK" userId="S::theresa.knoll@stud.uni-bamberg.de::c94cd1f0-1955-4e72-b9fc-fb7e29d27ff8" providerId="AD"/>
  <p188:author id="{8C225CD0-3E56-4BA4-6AA4-E2AC65EBB12F}" name="Laura Sophie Mayer" initials="LM" userId="S::laura-sophie.mayer@stud.uni-bamberg.de::d4747051-eaa7-41c9-8484-10eb34cc5d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EEEE"/>
    <a:srgbClr val="D1D8E7"/>
    <a:srgbClr val="EAEAEA"/>
    <a:srgbClr val="EDF2F6"/>
    <a:srgbClr val="E24242"/>
    <a:srgbClr val="E66972"/>
    <a:srgbClr val="00457C"/>
    <a:srgbClr val="336A97"/>
    <a:srgbClr val="FF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73601" autoAdjust="0"/>
  </p:normalViewPr>
  <p:slideViewPr>
    <p:cSldViewPr snapToGrid="0">
      <p:cViewPr>
        <p:scale>
          <a:sx n="88" d="100"/>
          <a:sy n="88" d="100"/>
        </p:scale>
        <p:origin x="136" y="2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omments/modernComment_112_256E8B28.xml><?xml version="1.0" encoding="utf-8"?>
<p188:cmLst xmlns:a="http://schemas.openxmlformats.org/drawingml/2006/main" xmlns:r="http://schemas.openxmlformats.org/officeDocument/2006/relationships" xmlns:p188="http://schemas.microsoft.com/office/powerpoint/2018/8/main">
  <p188:cm id="{EBF7179E-9629-4AEC-AD66-1EF9B835101B}" authorId="{34A3B7A3-5A72-D149-24EC-2B7668BE2219}" status="resolved" created="2023-04-06T11:35:41.109" complete="100000">
    <pc:sldMkLst xmlns:pc="http://schemas.microsoft.com/office/powerpoint/2013/main/command">
      <pc:docMk/>
      <pc:sldMk cId="628001576" sldId="274"/>
    </pc:sldMkLst>
    <p188:txBody>
      <a:bodyPr/>
      <a:lstStyle/>
      <a:p>
        <a:r>
          <a:rPr lang="en-US"/>
          <a:t>Frage: findest du die Schrift zu groß? Durch die Beamer in den großen Vorlesungssälen wirkt das nochmal größer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6D988-7BD9-47F5-A270-89E001609C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C162AAF8-B405-405F-915F-DE475FE95CD0}">
      <dgm:prSet phldrT="[Text]" custT="1"/>
      <dgm:spPr/>
      <dgm:t>
        <a:bodyPr/>
        <a:lstStyle/>
        <a:p>
          <a:r>
            <a:rPr lang="de-DE" sz="2000" b="1">
              <a:solidFill>
                <a:srgbClr val="EDF2F6"/>
              </a:solidFill>
              <a:latin typeface="UB Scala Sans" panose="02000503050000020003"/>
            </a:rPr>
            <a:t>allgemeine Prüfungsordnung</a:t>
          </a:r>
        </a:p>
      </dgm:t>
    </dgm:pt>
    <dgm:pt modelId="{68C3BAEF-205D-4EFF-81A3-59A58A9C8F05}" type="parTrans" cxnId="{34B1AD70-5466-4477-B7CD-27012621ADAF}">
      <dgm:prSet/>
      <dgm:spPr/>
      <dgm:t>
        <a:bodyPr/>
        <a:lstStyle/>
        <a:p>
          <a:endParaRPr lang="de-DE"/>
        </a:p>
      </dgm:t>
    </dgm:pt>
    <dgm:pt modelId="{F089D038-7973-4DD8-8F53-B83A598EC1B1}" type="sibTrans" cxnId="{34B1AD70-5466-4477-B7CD-27012621ADAF}">
      <dgm:prSet/>
      <dgm:spPr/>
      <dgm:t>
        <a:bodyPr/>
        <a:lstStyle/>
        <a:p>
          <a:endParaRPr lang="de-DE"/>
        </a:p>
      </dgm:t>
    </dgm:pt>
    <dgm:pt modelId="{15A08312-6143-4C2E-86E5-5BA49F537318}">
      <dgm:prSet phldrT="[Text]" custT="1"/>
      <dgm:spPr/>
      <dgm:t>
        <a:bodyPr/>
        <a:lstStyle/>
        <a:p>
          <a:r>
            <a:rPr lang="de-DE" sz="1800">
              <a:latin typeface="UB Scala Sans" panose="02000503050000020003"/>
            </a:rPr>
            <a:t>Prüfungsordnung für die ganze Fakultät WIAI</a:t>
          </a:r>
        </a:p>
      </dgm:t>
    </dgm:pt>
    <dgm:pt modelId="{299EE157-D436-44E2-B06A-9058E787A0D5}" type="parTrans" cxnId="{41526138-42AE-477B-9B66-9008CDE56AF4}">
      <dgm:prSet/>
      <dgm:spPr/>
      <dgm:t>
        <a:bodyPr/>
        <a:lstStyle/>
        <a:p>
          <a:endParaRPr lang="de-DE"/>
        </a:p>
      </dgm:t>
    </dgm:pt>
    <dgm:pt modelId="{A7F6D81A-2229-4BC8-AD50-2B7A1EAB5442}" type="sibTrans" cxnId="{41526138-42AE-477B-9B66-9008CDE56AF4}">
      <dgm:prSet/>
      <dgm:spPr/>
      <dgm:t>
        <a:bodyPr/>
        <a:lstStyle/>
        <a:p>
          <a:endParaRPr lang="de-DE"/>
        </a:p>
      </dgm:t>
    </dgm:pt>
    <dgm:pt modelId="{28506650-AD98-4EB9-B557-944D13AB7153}">
      <dgm:prSet phldrT="[Text]" custT="1"/>
      <dgm:spPr/>
      <dgm:t>
        <a:bodyPr/>
        <a:lstStyle/>
        <a:p>
          <a:r>
            <a:rPr lang="de-DE" sz="1800">
              <a:latin typeface="UB Scala Sans" panose="02000503050000020003"/>
            </a:rPr>
            <a:t>Grundsätzliche Rahmen-bedingungen des Studiums</a:t>
          </a:r>
        </a:p>
      </dgm:t>
    </dgm:pt>
    <dgm:pt modelId="{D2158025-5A0C-4CB4-9D84-D7555938FB66}" type="parTrans" cxnId="{B8F0FCF1-DC18-4F46-906E-FA8E8F09A4A1}">
      <dgm:prSet/>
      <dgm:spPr/>
      <dgm:t>
        <a:bodyPr/>
        <a:lstStyle/>
        <a:p>
          <a:endParaRPr lang="de-DE"/>
        </a:p>
      </dgm:t>
    </dgm:pt>
    <dgm:pt modelId="{07DE95D5-4A55-4780-A2AA-ABECE91D2365}" type="sibTrans" cxnId="{B8F0FCF1-DC18-4F46-906E-FA8E8F09A4A1}">
      <dgm:prSet/>
      <dgm:spPr/>
      <dgm:t>
        <a:bodyPr/>
        <a:lstStyle/>
        <a:p>
          <a:endParaRPr lang="de-DE"/>
        </a:p>
      </dgm:t>
    </dgm:pt>
    <dgm:pt modelId="{468C61AB-323E-42AD-9953-0DDBAE09B785}">
      <dgm:prSet phldrT="[Text]" custT="1"/>
      <dgm:spPr/>
      <dgm:t>
        <a:bodyPr/>
        <a:lstStyle/>
        <a:p>
          <a:r>
            <a:rPr lang="de-DE" sz="2000" b="1">
              <a:solidFill>
                <a:srgbClr val="EDF2F6"/>
              </a:solidFill>
              <a:latin typeface="UB Scala Sans" panose="02000503050000020003"/>
            </a:rPr>
            <a:t>Studien- und Fachprüfungs-ordnung</a:t>
          </a:r>
        </a:p>
      </dgm:t>
    </dgm:pt>
    <dgm:pt modelId="{F1B65BB1-F4EA-4F59-AE82-8FF23943D53B}" type="parTrans" cxnId="{782A4898-AD18-4B11-B0E2-A38BC8AC55AB}">
      <dgm:prSet/>
      <dgm:spPr/>
      <dgm:t>
        <a:bodyPr/>
        <a:lstStyle/>
        <a:p>
          <a:endParaRPr lang="de-DE"/>
        </a:p>
      </dgm:t>
    </dgm:pt>
    <dgm:pt modelId="{6187F795-E500-4307-BB0A-84BD0F34ECAE}" type="sibTrans" cxnId="{782A4898-AD18-4B11-B0E2-A38BC8AC55AB}">
      <dgm:prSet/>
      <dgm:spPr/>
      <dgm:t>
        <a:bodyPr/>
        <a:lstStyle/>
        <a:p>
          <a:endParaRPr lang="de-DE"/>
        </a:p>
      </dgm:t>
    </dgm:pt>
    <dgm:pt modelId="{D8A7F186-4BFB-4250-A169-EAD310616F3B}">
      <dgm:prSet phldrT="[Text]" custT="1"/>
      <dgm:spPr/>
      <dgm:t>
        <a:bodyPr/>
        <a:lstStyle/>
        <a:p>
          <a:r>
            <a:rPr lang="de-DE" sz="1800">
              <a:latin typeface="UB Scala Sans" panose="02000503050000020003"/>
            </a:rPr>
            <a:t>Studiengangs-spezifische Bestimmungen wie Studiendauer, Auslands-aufenthalt, zu belegende Module und Lernziele</a:t>
          </a:r>
        </a:p>
      </dgm:t>
    </dgm:pt>
    <dgm:pt modelId="{B587DB3D-AAAF-495B-9664-ADC92E6A3EED}" type="parTrans" cxnId="{927DBE63-6E3A-410E-9BFA-BC7546B6B969}">
      <dgm:prSet/>
      <dgm:spPr/>
      <dgm:t>
        <a:bodyPr/>
        <a:lstStyle/>
        <a:p>
          <a:endParaRPr lang="de-DE"/>
        </a:p>
      </dgm:t>
    </dgm:pt>
    <dgm:pt modelId="{D538991A-6B06-4C9F-990A-A44F953A0756}" type="sibTrans" cxnId="{927DBE63-6E3A-410E-9BFA-BC7546B6B969}">
      <dgm:prSet/>
      <dgm:spPr/>
      <dgm:t>
        <a:bodyPr/>
        <a:lstStyle/>
        <a:p>
          <a:endParaRPr lang="de-DE"/>
        </a:p>
      </dgm:t>
    </dgm:pt>
    <dgm:pt modelId="{E66F82D5-D0BE-41EE-9AC1-E840E15B7893}">
      <dgm:prSet phldrT="[Text]" custT="1"/>
      <dgm:spPr/>
      <dgm:t>
        <a:bodyPr/>
        <a:lstStyle/>
        <a:p>
          <a:r>
            <a:rPr lang="de-DE" sz="2000" b="1">
              <a:solidFill>
                <a:srgbClr val="EDF2F6"/>
              </a:solidFill>
              <a:latin typeface="UB Scala Sans" panose="02000503050000020003"/>
            </a:rPr>
            <a:t>Modulhandbuch</a:t>
          </a:r>
        </a:p>
      </dgm:t>
    </dgm:pt>
    <dgm:pt modelId="{498BCF5B-540D-49B4-B555-08A5075AC882}" type="parTrans" cxnId="{6E98E90E-31FB-40E9-BA82-0849CE4BD449}">
      <dgm:prSet/>
      <dgm:spPr/>
      <dgm:t>
        <a:bodyPr/>
        <a:lstStyle/>
        <a:p>
          <a:endParaRPr lang="de-DE"/>
        </a:p>
      </dgm:t>
    </dgm:pt>
    <dgm:pt modelId="{81B61213-B53D-4815-BEF9-A2EAEC99F1F4}" type="sibTrans" cxnId="{6E98E90E-31FB-40E9-BA82-0849CE4BD449}">
      <dgm:prSet/>
      <dgm:spPr/>
      <dgm:t>
        <a:bodyPr/>
        <a:lstStyle/>
        <a:p>
          <a:endParaRPr lang="de-DE"/>
        </a:p>
      </dgm:t>
    </dgm:pt>
    <dgm:pt modelId="{9A514BB7-E369-456E-924B-2F5994ADBCB0}">
      <dgm:prSet phldrT="[Text]" custT="1"/>
      <dgm:spPr/>
      <dgm:t>
        <a:bodyPr/>
        <a:lstStyle/>
        <a:p>
          <a:r>
            <a:rPr lang="de-DE" sz="1800">
              <a:latin typeface="UB Scala Sans" panose="02000503050000020003"/>
            </a:rPr>
            <a:t>Genaue Aufgliederung der zu belegenden Module</a:t>
          </a:r>
        </a:p>
      </dgm:t>
    </dgm:pt>
    <dgm:pt modelId="{8F2BD1C5-95F1-4EBD-8040-D24E20627F0C}" type="parTrans" cxnId="{86FA1343-A830-40CF-A9A1-3ED2EEB34CF4}">
      <dgm:prSet/>
      <dgm:spPr/>
      <dgm:t>
        <a:bodyPr/>
        <a:lstStyle/>
        <a:p>
          <a:endParaRPr lang="de-DE"/>
        </a:p>
      </dgm:t>
    </dgm:pt>
    <dgm:pt modelId="{787A6B29-198C-4836-9493-1C93F0E87CD6}" type="sibTrans" cxnId="{86FA1343-A830-40CF-A9A1-3ED2EEB34CF4}">
      <dgm:prSet/>
      <dgm:spPr/>
      <dgm:t>
        <a:bodyPr/>
        <a:lstStyle/>
        <a:p>
          <a:endParaRPr lang="de-DE"/>
        </a:p>
      </dgm:t>
    </dgm:pt>
    <dgm:pt modelId="{BE1A0A41-A2E1-42E7-B749-1FA1C0040A5A}">
      <dgm:prSet phldrT="[Text]" custT="1"/>
      <dgm:spPr/>
      <dgm:t>
        <a:bodyPr/>
        <a:lstStyle/>
        <a:p>
          <a:r>
            <a:rPr lang="de-DE" sz="1800">
              <a:latin typeface="UB Scala Sans" panose="02000503050000020003"/>
            </a:rPr>
            <a:t>Am häufigsten benötigt zur Planung des Studiums</a:t>
          </a:r>
        </a:p>
      </dgm:t>
    </dgm:pt>
    <dgm:pt modelId="{819F92B2-B66D-4E6F-AAEE-87562B81AE0D}" type="parTrans" cxnId="{74B62EDC-1ADD-41F9-9E23-86B8352C25E0}">
      <dgm:prSet/>
      <dgm:spPr/>
      <dgm:t>
        <a:bodyPr/>
        <a:lstStyle/>
        <a:p>
          <a:endParaRPr lang="de-DE"/>
        </a:p>
      </dgm:t>
    </dgm:pt>
    <dgm:pt modelId="{869782BB-8D95-4F2A-AF29-63FAC98109B5}" type="sibTrans" cxnId="{74B62EDC-1ADD-41F9-9E23-86B8352C25E0}">
      <dgm:prSet/>
      <dgm:spPr/>
      <dgm:t>
        <a:bodyPr/>
        <a:lstStyle/>
        <a:p>
          <a:endParaRPr lang="de-DE"/>
        </a:p>
      </dgm:t>
    </dgm:pt>
    <dgm:pt modelId="{EE3AB2C3-84D9-4E0D-951A-C893FEF1378E}" type="pres">
      <dgm:prSet presAssocID="{2BA6D988-7BD9-47F5-A270-89E001609C94}" presName="Name0" presStyleCnt="0">
        <dgm:presLayoutVars>
          <dgm:dir/>
          <dgm:animLvl val="lvl"/>
          <dgm:resizeHandles val="exact"/>
        </dgm:presLayoutVars>
      </dgm:prSet>
      <dgm:spPr/>
    </dgm:pt>
    <dgm:pt modelId="{E3538EE9-889C-46C0-9B2A-4042A548CBC6}" type="pres">
      <dgm:prSet presAssocID="{C162AAF8-B405-405F-915F-DE475FE95CD0}" presName="composite" presStyleCnt="0"/>
      <dgm:spPr/>
    </dgm:pt>
    <dgm:pt modelId="{9FA7E1CF-3271-48EE-9D2A-98B84E0582B4}" type="pres">
      <dgm:prSet presAssocID="{C162AAF8-B405-405F-915F-DE475FE95CD0}" presName="parTx" presStyleLbl="alignNode1" presStyleIdx="0" presStyleCnt="3">
        <dgm:presLayoutVars>
          <dgm:chMax val="0"/>
          <dgm:chPref val="0"/>
          <dgm:bulletEnabled val="1"/>
        </dgm:presLayoutVars>
      </dgm:prSet>
      <dgm:spPr/>
    </dgm:pt>
    <dgm:pt modelId="{737DCBE1-B5C9-49F9-B917-3770001900FF}" type="pres">
      <dgm:prSet presAssocID="{C162AAF8-B405-405F-915F-DE475FE95CD0}" presName="desTx" presStyleLbl="alignAccFollowNode1" presStyleIdx="0" presStyleCnt="3" custScaleY="100000">
        <dgm:presLayoutVars>
          <dgm:bulletEnabled val="1"/>
        </dgm:presLayoutVars>
      </dgm:prSet>
      <dgm:spPr/>
    </dgm:pt>
    <dgm:pt modelId="{1DA426A9-D62A-4EBB-BC4A-438C5D24BD0C}" type="pres">
      <dgm:prSet presAssocID="{F089D038-7973-4DD8-8F53-B83A598EC1B1}" presName="space" presStyleCnt="0"/>
      <dgm:spPr/>
    </dgm:pt>
    <dgm:pt modelId="{30DC2673-6CE9-4878-B67B-C8BB28E6BF93}" type="pres">
      <dgm:prSet presAssocID="{468C61AB-323E-42AD-9953-0DDBAE09B785}" presName="composite" presStyleCnt="0"/>
      <dgm:spPr/>
    </dgm:pt>
    <dgm:pt modelId="{727E4975-32FD-41CF-99C1-619E2B0452D8}" type="pres">
      <dgm:prSet presAssocID="{468C61AB-323E-42AD-9953-0DDBAE09B785}" presName="parTx" presStyleLbl="alignNode1" presStyleIdx="1" presStyleCnt="3">
        <dgm:presLayoutVars>
          <dgm:chMax val="0"/>
          <dgm:chPref val="0"/>
          <dgm:bulletEnabled val="1"/>
        </dgm:presLayoutVars>
      </dgm:prSet>
      <dgm:spPr/>
    </dgm:pt>
    <dgm:pt modelId="{C9243E0F-3582-4DAA-9599-81BC9CF62721}" type="pres">
      <dgm:prSet presAssocID="{468C61AB-323E-42AD-9953-0DDBAE09B785}" presName="desTx" presStyleLbl="alignAccFollowNode1" presStyleIdx="1" presStyleCnt="3">
        <dgm:presLayoutVars>
          <dgm:bulletEnabled val="1"/>
        </dgm:presLayoutVars>
      </dgm:prSet>
      <dgm:spPr/>
    </dgm:pt>
    <dgm:pt modelId="{2C5AD954-B39F-410E-8341-2D541639818F}" type="pres">
      <dgm:prSet presAssocID="{6187F795-E500-4307-BB0A-84BD0F34ECAE}" presName="space" presStyleCnt="0"/>
      <dgm:spPr/>
    </dgm:pt>
    <dgm:pt modelId="{655AF31F-3930-4B74-93D8-4D1C72525EB0}" type="pres">
      <dgm:prSet presAssocID="{E66F82D5-D0BE-41EE-9AC1-E840E15B7893}" presName="composite" presStyleCnt="0"/>
      <dgm:spPr/>
    </dgm:pt>
    <dgm:pt modelId="{B7C4B764-F22A-4EA1-A336-712F51827026}" type="pres">
      <dgm:prSet presAssocID="{E66F82D5-D0BE-41EE-9AC1-E840E15B7893}" presName="parTx" presStyleLbl="alignNode1" presStyleIdx="2" presStyleCnt="3">
        <dgm:presLayoutVars>
          <dgm:chMax val="0"/>
          <dgm:chPref val="0"/>
          <dgm:bulletEnabled val="1"/>
        </dgm:presLayoutVars>
      </dgm:prSet>
      <dgm:spPr/>
    </dgm:pt>
    <dgm:pt modelId="{6F95BF05-989E-4B51-880C-A35754A06638}" type="pres">
      <dgm:prSet presAssocID="{E66F82D5-D0BE-41EE-9AC1-E840E15B7893}" presName="desTx" presStyleLbl="alignAccFollowNode1" presStyleIdx="2" presStyleCnt="3" custScaleY="100000">
        <dgm:presLayoutVars>
          <dgm:bulletEnabled val="1"/>
        </dgm:presLayoutVars>
      </dgm:prSet>
      <dgm:spPr/>
    </dgm:pt>
  </dgm:ptLst>
  <dgm:cxnLst>
    <dgm:cxn modelId="{6E98E90E-31FB-40E9-BA82-0849CE4BD449}" srcId="{2BA6D988-7BD9-47F5-A270-89E001609C94}" destId="{E66F82D5-D0BE-41EE-9AC1-E840E15B7893}" srcOrd="2" destOrd="0" parTransId="{498BCF5B-540D-49B4-B555-08A5075AC882}" sibTransId="{81B61213-B53D-4815-BEF9-A2EAEC99F1F4}"/>
    <dgm:cxn modelId="{EE09E115-7073-40AA-9ED9-0394D24042A2}" type="presOf" srcId="{468C61AB-323E-42AD-9953-0DDBAE09B785}" destId="{727E4975-32FD-41CF-99C1-619E2B0452D8}" srcOrd="0" destOrd="0" presId="urn:microsoft.com/office/officeart/2005/8/layout/hList1"/>
    <dgm:cxn modelId="{A6AFE716-BDE7-4169-9D59-4637D5F128AC}" type="presOf" srcId="{15A08312-6143-4C2E-86E5-5BA49F537318}" destId="{737DCBE1-B5C9-49F9-B917-3770001900FF}" srcOrd="0" destOrd="0" presId="urn:microsoft.com/office/officeart/2005/8/layout/hList1"/>
    <dgm:cxn modelId="{F43EEF1B-B80F-4CA3-85E1-6F79DB8341D5}" type="presOf" srcId="{28506650-AD98-4EB9-B557-944D13AB7153}" destId="{737DCBE1-B5C9-49F9-B917-3770001900FF}" srcOrd="0" destOrd="1" presId="urn:microsoft.com/office/officeart/2005/8/layout/hList1"/>
    <dgm:cxn modelId="{41526138-42AE-477B-9B66-9008CDE56AF4}" srcId="{C162AAF8-B405-405F-915F-DE475FE95CD0}" destId="{15A08312-6143-4C2E-86E5-5BA49F537318}" srcOrd="0" destOrd="0" parTransId="{299EE157-D436-44E2-B06A-9058E787A0D5}" sibTransId="{A7F6D81A-2229-4BC8-AD50-2B7A1EAB5442}"/>
    <dgm:cxn modelId="{29AE515E-D284-40CC-80EA-75F50A59E035}" type="presOf" srcId="{2BA6D988-7BD9-47F5-A270-89E001609C94}" destId="{EE3AB2C3-84D9-4E0D-951A-C893FEF1378E}" srcOrd="0" destOrd="0" presId="urn:microsoft.com/office/officeart/2005/8/layout/hList1"/>
    <dgm:cxn modelId="{86FA1343-A830-40CF-A9A1-3ED2EEB34CF4}" srcId="{E66F82D5-D0BE-41EE-9AC1-E840E15B7893}" destId="{9A514BB7-E369-456E-924B-2F5994ADBCB0}" srcOrd="0" destOrd="0" parTransId="{8F2BD1C5-95F1-4EBD-8040-D24E20627F0C}" sibTransId="{787A6B29-198C-4836-9493-1C93F0E87CD6}"/>
    <dgm:cxn modelId="{927DBE63-6E3A-410E-9BFA-BC7546B6B969}" srcId="{468C61AB-323E-42AD-9953-0DDBAE09B785}" destId="{D8A7F186-4BFB-4250-A169-EAD310616F3B}" srcOrd="0" destOrd="0" parTransId="{B587DB3D-AAAF-495B-9664-ADC92E6A3EED}" sibTransId="{D538991A-6B06-4C9F-990A-A44F953A0756}"/>
    <dgm:cxn modelId="{34B1AD70-5466-4477-B7CD-27012621ADAF}" srcId="{2BA6D988-7BD9-47F5-A270-89E001609C94}" destId="{C162AAF8-B405-405F-915F-DE475FE95CD0}" srcOrd="0" destOrd="0" parTransId="{68C3BAEF-205D-4EFF-81A3-59A58A9C8F05}" sibTransId="{F089D038-7973-4DD8-8F53-B83A598EC1B1}"/>
    <dgm:cxn modelId="{D2880E51-6F07-4622-9A9E-604DA6ED9D2A}" type="presOf" srcId="{C162AAF8-B405-405F-915F-DE475FE95CD0}" destId="{9FA7E1CF-3271-48EE-9D2A-98B84E0582B4}" srcOrd="0" destOrd="0" presId="urn:microsoft.com/office/officeart/2005/8/layout/hList1"/>
    <dgm:cxn modelId="{456E2989-3F8A-4478-9167-DD21469AA170}" type="presOf" srcId="{D8A7F186-4BFB-4250-A169-EAD310616F3B}" destId="{C9243E0F-3582-4DAA-9599-81BC9CF62721}" srcOrd="0" destOrd="0" presId="urn:microsoft.com/office/officeart/2005/8/layout/hList1"/>
    <dgm:cxn modelId="{782A4898-AD18-4B11-B0E2-A38BC8AC55AB}" srcId="{2BA6D988-7BD9-47F5-A270-89E001609C94}" destId="{468C61AB-323E-42AD-9953-0DDBAE09B785}" srcOrd="1" destOrd="0" parTransId="{F1B65BB1-F4EA-4F59-AE82-8FF23943D53B}" sibTransId="{6187F795-E500-4307-BB0A-84BD0F34ECAE}"/>
    <dgm:cxn modelId="{DB0351A7-749A-4245-81BA-83EF3DDF6010}" type="presOf" srcId="{BE1A0A41-A2E1-42E7-B749-1FA1C0040A5A}" destId="{6F95BF05-989E-4B51-880C-A35754A06638}" srcOrd="0" destOrd="1" presId="urn:microsoft.com/office/officeart/2005/8/layout/hList1"/>
    <dgm:cxn modelId="{D4A5E6D7-6019-4831-B8EE-7791D2F7BABB}" type="presOf" srcId="{E66F82D5-D0BE-41EE-9AC1-E840E15B7893}" destId="{B7C4B764-F22A-4EA1-A336-712F51827026}" srcOrd="0" destOrd="0" presId="urn:microsoft.com/office/officeart/2005/8/layout/hList1"/>
    <dgm:cxn modelId="{74B62EDC-1ADD-41F9-9E23-86B8352C25E0}" srcId="{E66F82D5-D0BE-41EE-9AC1-E840E15B7893}" destId="{BE1A0A41-A2E1-42E7-B749-1FA1C0040A5A}" srcOrd="1" destOrd="0" parTransId="{819F92B2-B66D-4E6F-AAEE-87562B81AE0D}" sibTransId="{869782BB-8D95-4F2A-AF29-63FAC98109B5}"/>
    <dgm:cxn modelId="{B8F0FCF1-DC18-4F46-906E-FA8E8F09A4A1}" srcId="{C162AAF8-B405-405F-915F-DE475FE95CD0}" destId="{28506650-AD98-4EB9-B557-944D13AB7153}" srcOrd="1" destOrd="0" parTransId="{D2158025-5A0C-4CB4-9D84-D7555938FB66}" sibTransId="{07DE95D5-4A55-4780-A2AA-ABECE91D2365}"/>
    <dgm:cxn modelId="{C0C1C4F3-07E8-41F9-877A-5D2A6888122F}" type="presOf" srcId="{9A514BB7-E369-456E-924B-2F5994ADBCB0}" destId="{6F95BF05-989E-4B51-880C-A35754A06638}" srcOrd="0" destOrd="0" presId="urn:microsoft.com/office/officeart/2005/8/layout/hList1"/>
    <dgm:cxn modelId="{1D923F81-0005-47C1-A52C-393F67ECF86B}" type="presParOf" srcId="{EE3AB2C3-84D9-4E0D-951A-C893FEF1378E}" destId="{E3538EE9-889C-46C0-9B2A-4042A548CBC6}" srcOrd="0" destOrd="0" presId="urn:microsoft.com/office/officeart/2005/8/layout/hList1"/>
    <dgm:cxn modelId="{9EB54ABC-3027-4EE5-B52C-0B8107A5ECCF}" type="presParOf" srcId="{E3538EE9-889C-46C0-9B2A-4042A548CBC6}" destId="{9FA7E1CF-3271-48EE-9D2A-98B84E0582B4}" srcOrd="0" destOrd="0" presId="urn:microsoft.com/office/officeart/2005/8/layout/hList1"/>
    <dgm:cxn modelId="{DA78FB66-E137-48C1-A478-D95AED169E34}" type="presParOf" srcId="{E3538EE9-889C-46C0-9B2A-4042A548CBC6}" destId="{737DCBE1-B5C9-49F9-B917-3770001900FF}" srcOrd="1" destOrd="0" presId="urn:microsoft.com/office/officeart/2005/8/layout/hList1"/>
    <dgm:cxn modelId="{AC980FD2-00EB-4CFB-ABF3-FEACEDBD88CD}" type="presParOf" srcId="{EE3AB2C3-84D9-4E0D-951A-C893FEF1378E}" destId="{1DA426A9-D62A-4EBB-BC4A-438C5D24BD0C}" srcOrd="1" destOrd="0" presId="urn:microsoft.com/office/officeart/2005/8/layout/hList1"/>
    <dgm:cxn modelId="{469F588B-E0C9-4EB9-8C6D-49CED65D6F27}" type="presParOf" srcId="{EE3AB2C3-84D9-4E0D-951A-C893FEF1378E}" destId="{30DC2673-6CE9-4878-B67B-C8BB28E6BF93}" srcOrd="2" destOrd="0" presId="urn:microsoft.com/office/officeart/2005/8/layout/hList1"/>
    <dgm:cxn modelId="{B664705D-159F-48A8-8022-17DFF95B6F5B}" type="presParOf" srcId="{30DC2673-6CE9-4878-B67B-C8BB28E6BF93}" destId="{727E4975-32FD-41CF-99C1-619E2B0452D8}" srcOrd="0" destOrd="0" presId="urn:microsoft.com/office/officeart/2005/8/layout/hList1"/>
    <dgm:cxn modelId="{F68CBBC6-02B3-44B4-A0FB-25FBD9DC430A}" type="presParOf" srcId="{30DC2673-6CE9-4878-B67B-C8BB28E6BF93}" destId="{C9243E0F-3582-4DAA-9599-81BC9CF62721}" srcOrd="1" destOrd="0" presId="urn:microsoft.com/office/officeart/2005/8/layout/hList1"/>
    <dgm:cxn modelId="{C7F915BE-F429-482D-8C78-EBB5F94DF249}" type="presParOf" srcId="{EE3AB2C3-84D9-4E0D-951A-C893FEF1378E}" destId="{2C5AD954-B39F-410E-8341-2D541639818F}" srcOrd="3" destOrd="0" presId="urn:microsoft.com/office/officeart/2005/8/layout/hList1"/>
    <dgm:cxn modelId="{F5C69EA9-077B-4784-9FB9-4E1CC16244E9}" type="presParOf" srcId="{EE3AB2C3-84D9-4E0D-951A-C893FEF1378E}" destId="{655AF31F-3930-4B74-93D8-4D1C72525EB0}" srcOrd="4" destOrd="0" presId="urn:microsoft.com/office/officeart/2005/8/layout/hList1"/>
    <dgm:cxn modelId="{EE0A0CA9-FC83-41B7-9FA5-F37EEE87EB4C}" type="presParOf" srcId="{655AF31F-3930-4B74-93D8-4D1C72525EB0}" destId="{B7C4B764-F22A-4EA1-A336-712F51827026}" srcOrd="0" destOrd="0" presId="urn:microsoft.com/office/officeart/2005/8/layout/hList1"/>
    <dgm:cxn modelId="{8CD5FEA0-4AFA-401E-869C-32F6F248C71F}" type="presParOf" srcId="{655AF31F-3930-4B74-93D8-4D1C72525EB0}" destId="{6F95BF05-989E-4B51-880C-A35754A066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6D988-7BD9-47F5-A270-89E001609C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C162AAF8-B405-405F-915F-DE475FE95CD0}">
      <dgm:prSet phldrT="[Text]" custT="1"/>
      <dgm:spPr>
        <a:solidFill>
          <a:srgbClr val="E24242"/>
        </a:solidFill>
        <a:ln>
          <a:solidFill>
            <a:srgbClr val="E24242"/>
          </a:solidFill>
        </a:ln>
      </dgm:spPr>
      <dgm:t>
        <a:bodyPr/>
        <a:lstStyle/>
        <a:p>
          <a:r>
            <a:rPr lang="de-DE" sz="2000" b="1">
              <a:solidFill>
                <a:srgbClr val="FFFFFF"/>
              </a:solidFill>
              <a:latin typeface="UB Scala Sans" panose="02000503050000020003"/>
            </a:rPr>
            <a:t>Vorlesung</a:t>
          </a:r>
        </a:p>
      </dgm:t>
    </dgm:pt>
    <dgm:pt modelId="{68C3BAEF-205D-4EFF-81A3-59A58A9C8F05}" type="parTrans" cxnId="{34B1AD70-5466-4477-B7CD-27012621ADAF}">
      <dgm:prSet/>
      <dgm:spPr/>
      <dgm:t>
        <a:bodyPr/>
        <a:lstStyle/>
        <a:p>
          <a:endParaRPr lang="de-DE"/>
        </a:p>
      </dgm:t>
    </dgm:pt>
    <dgm:pt modelId="{F089D038-7973-4DD8-8F53-B83A598EC1B1}" type="sibTrans" cxnId="{34B1AD70-5466-4477-B7CD-27012621ADAF}">
      <dgm:prSet/>
      <dgm:spPr/>
      <dgm:t>
        <a:bodyPr/>
        <a:lstStyle/>
        <a:p>
          <a:endParaRPr lang="de-DE"/>
        </a:p>
      </dgm:t>
    </dgm:pt>
    <dgm:pt modelId="{15A08312-6143-4C2E-86E5-5BA49F537318}">
      <dgm:prSet phldrT="[Text]" custT="1"/>
      <dgm:spPr/>
      <dgm:t>
        <a:bodyPr/>
        <a:lstStyle/>
        <a:p>
          <a:r>
            <a:rPr lang="de-DE" sz="1800">
              <a:latin typeface="UB Scala Sans" panose="02000503050000020003"/>
            </a:rPr>
            <a:t>Größte Veranstaltung</a:t>
          </a:r>
        </a:p>
      </dgm:t>
    </dgm:pt>
    <dgm:pt modelId="{299EE157-D436-44E2-B06A-9058E787A0D5}" type="parTrans" cxnId="{41526138-42AE-477B-9B66-9008CDE56AF4}">
      <dgm:prSet/>
      <dgm:spPr/>
      <dgm:t>
        <a:bodyPr/>
        <a:lstStyle/>
        <a:p>
          <a:endParaRPr lang="de-DE"/>
        </a:p>
      </dgm:t>
    </dgm:pt>
    <dgm:pt modelId="{A7F6D81A-2229-4BC8-AD50-2B7A1EAB5442}" type="sibTrans" cxnId="{41526138-42AE-477B-9B66-9008CDE56AF4}">
      <dgm:prSet/>
      <dgm:spPr/>
      <dgm:t>
        <a:bodyPr/>
        <a:lstStyle/>
        <a:p>
          <a:endParaRPr lang="de-DE"/>
        </a:p>
      </dgm:t>
    </dgm:pt>
    <dgm:pt modelId="{28506650-AD98-4EB9-B557-944D13AB7153}">
      <dgm:prSet phldrT="[Text]" custT="1"/>
      <dgm:spPr/>
      <dgm:t>
        <a:bodyPr/>
        <a:lstStyle/>
        <a:p>
          <a:r>
            <a:rPr lang="de-DE" sz="1800">
              <a:latin typeface="UB Scala Sans" panose="02000503050000020003"/>
            </a:rPr>
            <a:t>Meistens mit dem Prof selbst</a:t>
          </a:r>
        </a:p>
      </dgm:t>
    </dgm:pt>
    <dgm:pt modelId="{D2158025-5A0C-4CB4-9D84-D7555938FB66}" type="parTrans" cxnId="{B8F0FCF1-DC18-4F46-906E-FA8E8F09A4A1}">
      <dgm:prSet/>
      <dgm:spPr/>
      <dgm:t>
        <a:bodyPr/>
        <a:lstStyle/>
        <a:p>
          <a:endParaRPr lang="de-DE"/>
        </a:p>
      </dgm:t>
    </dgm:pt>
    <dgm:pt modelId="{07DE95D5-4A55-4780-A2AA-ABECE91D2365}" type="sibTrans" cxnId="{B8F0FCF1-DC18-4F46-906E-FA8E8F09A4A1}">
      <dgm:prSet/>
      <dgm:spPr/>
      <dgm:t>
        <a:bodyPr/>
        <a:lstStyle/>
        <a:p>
          <a:endParaRPr lang="de-DE"/>
        </a:p>
      </dgm:t>
    </dgm:pt>
    <dgm:pt modelId="{468C61AB-323E-42AD-9953-0DDBAE09B785}">
      <dgm:prSet phldrT="[Text]" custT="1">
        <dgm:style>
          <a:lnRef idx="2">
            <a:schemeClr val="accent2">
              <a:shade val="50000"/>
            </a:schemeClr>
          </a:lnRef>
          <a:fillRef idx="1">
            <a:schemeClr val="accent2"/>
          </a:fillRef>
          <a:effectRef idx="0">
            <a:schemeClr val="accent2"/>
          </a:effectRef>
          <a:fontRef idx="minor">
            <a:schemeClr val="lt1"/>
          </a:fontRef>
        </dgm:style>
      </dgm:prSet>
      <dgm:spPr>
        <a:ln>
          <a:solidFill>
            <a:schemeClr val="accent2"/>
          </a:solidFill>
        </a:ln>
      </dgm:spPr>
      <dgm:t>
        <a:bodyPr/>
        <a:lstStyle/>
        <a:p>
          <a:r>
            <a:rPr lang="de-DE" sz="2000" b="1">
              <a:solidFill>
                <a:srgbClr val="FFFFFF"/>
              </a:solidFill>
              <a:latin typeface="UB Scala Sans" panose="02000503050000020003"/>
            </a:rPr>
            <a:t>Übung</a:t>
          </a:r>
        </a:p>
      </dgm:t>
    </dgm:pt>
    <dgm:pt modelId="{F1B65BB1-F4EA-4F59-AE82-8FF23943D53B}" type="parTrans" cxnId="{782A4898-AD18-4B11-B0E2-A38BC8AC55AB}">
      <dgm:prSet/>
      <dgm:spPr/>
      <dgm:t>
        <a:bodyPr/>
        <a:lstStyle/>
        <a:p>
          <a:endParaRPr lang="de-DE"/>
        </a:p>
      </dgm:t>
    </dgm:pt>
    <dgm:pt modelId="{6187F795-E500-4307-BB0A-84BD0F34ECAE}" type="sibTrans" cxnId="{782A4898-AD18-4B11-B0E2-A38BC8AC55AB}">
      <dgm:prSet/>
      <dgm:spPr/>
      <dgm:t>
        <a:bodyPr/>
        <a:lstStyle/>
        <a:p>
          <a:endParaRPr lang="de-DE"/>
        </a:p>
      </dgm:t>
    </dgm:pt>
    <dgm:pt modelId="{D8A7F186-4BFB-4250-A169-EAD310616F3B}">
      <dgm:prSet phldrT="[Text]" custT="1"/>
      <dgm:spPr/>
      <dgm:t>
        <a:bodyPr/>
        <a:lstStyle/>
        <a:p>
          <a:r>
            <a:rPr lang="de-DE" sz="1800">
              <a:latin typeface="UB Scala Sans" panose="02000503050000020003"/>
            </a:rPr>
            <a:t>Anwenden der Theorie aus der Vorlesung</a:t>
          </a:r>
        </a:p>
      </dgm:t>
    </dgm:pt>
    <dgm:pt modelId="{B587DB3D-AAAF-495B-9664-ADC92E6A3EED}" type="parTrans" cxnId="{927DBE63-6E3A-410E-9BFA-BC7546B6B969}">
      <dgm:prSet/>
      <dgm:spPr/>
      <dgm:t>
        <a:bodyPr/>
        <a:lstStyle/>
        <a:p>
          <a:endParaRPr lang="de-DE"/>
        </a:p>
      </dgm:t>
    </dgm:pt>
    <dgm:pt modelId="{D538991A-6B06-4C9F-990A-A44F953A0756}" type="sibTrans" cxnId="{927DBE63-6E3A-410E-9BFA-BC7546B6B969}">
      <dgm:prSet/>
      <dgm:spPr/>
      <dgm:t>
        <a:bodyPr/>
        <a:lstStyle/>
        <a:p>
          <a:endParaRPr lang="de-DE"/>
        </a:p>
      </dgm:t>
    </dgm:pt>
    <dgm:pt modelId="{E66F82D5-D0BE-41EE-9AC1-E840E15B7893}">
      <dgm:prSet phldrT="[Text]" custT="1"/>
      <dgm:spPr/>
      <dgm:t>
        <a:bodyPr/>
        <a:lstStyle/>
        <a:p>
          <a:r>
            <a:rPr lang="de-DE" sz="2000" b="1">
              <a:solidFill>
                <a:srgbClr val="FFFFFF"/>
              </a:solidFill>
              <a:latin typeface="UB Scala Sans" panose="02000503050000020003"/>
            </a:rPr>
            <a:t>Tutorium</a:t>
          </a:r>
        </a:p>
      </dgm:t>
    </dgm:pt>
    <dgm:pt modelId="{498BCF5B-540D-49B4-B555-08A5075AC882}" type="parTrans" cxnId="{6E98E90E-31FB-40E9-BA82-0849CE4BD449}">
      <dgm:prSet/>
      <dgm:spPr/>
      <dgm:t>
        <a:bodyPr/>
        <a:lstStyle/>
        <a:p>
          <a:endParaRPr lang="de-DE"/>
        </a:p>
      </dgm:t>
    </dgm:pt>
    <dgm:pt modelId="{81B61213-B53D-4815-BEF9-A2EAEC99F1F4}" type="sibTrans" cxnId="{6E98E90E-31FB-40E9-BA82-0849CE4BD449}">
      <dgm:prSet/>
      <dgm:spPr/>
      <dgm:t>
        <a:bodyPr/>
        <a:lstStyle/>
        <a:p>
          <a:endParaRPr lang="de-DE"/>
        </a:p>
      </dgm:t>
    </dgm:pt>
    <dgm:pt modelId="{9A514BB7-E369-456E-924B-2F5994ADBCB0}">
      <dgm:prSet phldrT="[Text]" custT="1"/>
      <dgm:spPr/>
      <dgm:t>
        <a:bodyPr/>
        <a:lstStyle/>
        <a:p>
          <a:r>
            <a:rPr lang="de-DE" sz="1800">
              <a:latin typeface="UB Scala Sans" panose="02000503050000020003"/>
            </a:rPr>
            <a:t>Kein neuer Stoff</a:t>
          </a:r>
        </a:p>
      </dgm:t>
    </dgm:pt>
    <dgm:pt modelId="{8F2BD1C5-95F1-4EBD-8040-D24E20627F0C}" type="parTrans" cxnId="{86FA1343-A830-40CF-A9A1-3ED2EEB34CF4}">
      <dgm:prSet/>
      <dgm:spPr/>
      <dgm:t>
        <a:bodyPr/>
        <a:lstStyle/>
        <a:p>
          <a:endParaRPr lang="de-DE"/>
        </a:p>
      </dgm:t>
    </dgm:pt>
    <dgm:pt modelId="{787A6B29-198C-4836-9493-1C93F0E87CD6}" type="sibTrans" cxnId="{86FA1343-A830-40CF-A9A1-3ED2EEB34CF4}">
      <dgm:prSet/>
      <dgm:spPr/>
      <dgm:t>
        <a:bodyPr/>
        <a:lstStyle/>
        <a:p>
          <a:endParaRPr lang="de-DE"/>
        </a:p>
      </dgm:t>
    </dgm:pt>
    <dgm:pt modelId="{BE1A0A41-A2E1-42E7-B749-1FA1C0040A5A}">
      <dgm:prSet phldrT="[Text]" custT="1"/>
      <dgm:spPr/>
      <dgm:t>
        <a:bodyPr/>
        <a:lstStyle/>
        <a:p>
          <a:r>
            <a:rPr lang="de-DE" sz="1800" dirty="0">
              <a:latin typeface="UB Scala Sans" panose="02000503050000020003"/>
            </a:rPr>
            <a:t>Studentische*r Tutor*in beantwortet Fragen und bearbeitet zusätzliche Übungsaufgaben</a:t>
          </a:r>
        </a:p>
      </dgm:t>
    </dgm:pt>
    <dgm:pt modelId="{819F92B2-B66D-4E6F-AAEE-87562B81AE0D}" type="parTrans" cxnId="{74B62EDC-1ADD-41F9-9E23-86B8352C25E0}">
      <dgm:prSet/>
      <dgm:spPr/>
      <dgm:t>
        <a:bodyPr/>
        <a:lstStyle/>
        <a:p>
          <a:endParaRPr lang="de-DE"/>
        </a:p>
      </dgm:t>
    </dgm:pt>
    <dgm:pt modelId="{869782BB-8D95-4F2A-AF29-63FAC98109B5}" type="sibTrans" cxnId="{74B62EDC-1ADD-41F9-9E23-86B8352C25E0}">
      <dgm:prSet/>
      <dgm:spPr/>
      <dgm:t>
        <a:bodyPr/>
        <a:lstStyle/>
        <a:p>
          <a:endParaRPr lang="de-DE"/>
        </a:p>
      </dgm:t>
    </dgm:pt>
    <dgm:pt modelId="{DA1B3946-C5AC-4B89-88FB-99096BA9F244}">
      <dgm:prSet phldrT="[Text]" custT="1"/>
      <dgm:spPr/>
      <dgm:t>
        <a:bodyPr/>
        <a:lstStyle/>
        <a:p>
          <a:r>
            <a:rPr lang="de-DE" sz="1800">
              <a:latin typeface="UB Scala Sans" panose="02000503050000020003"/>
            </a:rPr>
            <a:t>Vermittlung der Theorie</a:t>
          </a:r>
        </a:p>
      </dgm:t>
    </dgm:pt>
    <dgm:pt modelId="{97D9F202-3DD8-474A-A01E-DB01A0C3B506}" type="parTrans" cxnId="{EF09F9C7-F495-403D-837A-3FA94AF5CEBC}">
      <dgm:prSet/>
      <dgm:spPr/>
      <dgm:t>
        <a:bodyPr/>
        <a:lstStyle/>
        <a:p>
          <a:endParaRPr lang="en-US"/>
        </a:p>
      </dgm:t>
    </dgm:pt>
    <dgm:pt modelId="{41A2D046-B0E8-4301-9C49-33155EDB4E3B}" type="sibTrans" cxnId="{EF09F9C7-F495-403D-837A-3FA94AF5CEBC}">
      <dgm:prSet/>
      <dgm:spPr/>
      <dgm:t>
        <a:bodyPr/>
        <a:lstStyle/>
        <a:p>
          <a:endParaRPr lang="en-US"/>
        </a:p>
      </dgm:t>
    </dgm:pt>
    <dgm:pt modelId="{3EF7CE25-6401-4ADB-86B1-7D980F03077A}">
      <dgm:prSet phldrT="[Text]" custT="1"/>
      <dgm:spPr/>
      <dgm:t>
        <a:bodyPr/>
        <a:lstStyle/>
        <a:p>
          <a:r>
            <a:rPr lang="de-DE" sz="1800">
              <a:latin typeface="UB Scala Sans" panose="02000503050000020003"/>
            </a:rPr>
            <a:t>Oft in kleineren Gruppen</a:t>
          </a:r>
        </a:p>
      </dgm:t>
    </dgm:pt>
    <dgm:pt modelId="{5C05C039-2D8A-482F-B608-550D36A2D586}" type="parTrans" cxnId="{F714AA7C-4456-413C-B9C2-57E8872C4F6A}">
      <dgm:prSet/>
      <dgm:spPr/>
      <dgm:t>
        <a:bodyPr/>
        <a:lstStyle/>
        <a:p>
          <a:endParaRPr lang="en-US"/>
        </a:p>
      </dgm:t>
    </dgm:pt>
    <dgm:pt modelId="{D7A5954B-FEA8-4263-896A-23DC64B9E07C}" type="sibTrans" cxnId="{F714AA7C-4456-413C-B9C2-57E8872C4F6A}">
      <dgm:prSet/>
      <dgm:spPr/>
      <dgm:t>
        <a:bodyPr/>
        <a:lstStyle/>
        <a:p>
          <a:endParaRPr lang="en-US"/>
        </a:p>
      </dgm:t>
    </dgm:pt>
    <dgm:pt modelId="{50627C34-D47B-41B5-970D-76C93A1A9C87}">
      <dgm:prSet phldrT="[Text]" custT="1"/>
      <dgm:spPr/>
      <dgm:t>
        <a:bodyPr/>
        <a:lstStyle/>
        <a:p>
          <a:r>
            <a:rPr lang="de-DE" sz="1800">
              <a:latin typeface="UB Scala Sans" panose="02000503050000020003"/>
            </a:rPr>
            <a:t>Auch neue, praktischere Inhalte möglich</a:t>
          </a:r>
        </a:p>
      </dgm:t>
    </dgm:pt>
    <dgm:pt modelId="{6D6B1A73-0B21-44D7-90E7-20B145856F64}" type="parTrans" cxnId="{F89EAC2F-B859-4399-B259-BCB420C7D758}">
      <dgm:prSet/>
      <dgm:spPr/>
      <dgm:t>
        <a:bodyPr/>
        <a:lstStyle/>
        <a:p>
          <a:endParaRPr lang="en-US"/>
        </a:p>
      </dgm:t>
    </dgm:pt>
    <dgm:pt modelId="{4A09222A-370F-4CA2-86F7-5B04EFC79368}" type="sibTrans" cxnId="{F89EAC2F-B859-4399-B259-BCB420C7D758}">
      <dgm:prSet/>
      <dgm:spPr/>
      <dgm:t>
        <a:bodyPr/>
        <a:lstStyle/>
        <a:p>
          <a:endParaRPr lang="en-US"/>
        </a:p>
      </dgm:t>
    </dgm:pt>
    <dgm:pt modelId="{EE3AB2C3-84D9-4E0D-951A-C893FEF1378E}" type="pres">
      <dgm:prSet presAssocID="{2BA6D988-7BD9-47F5-A270-89E001609C94}" presName="Name0" presStyleCnt="0">
        <dgm:presLayoutVars>
          <dgm:dir/>
          <dgm:animLvl val="lvl"/>
          <dgm:resizeHandles val="exact"/>
        </dgm:presLayoutVars>
      </dgm:prSet>
      <dgm:spPr/>
    </dgm:pt>
    <dgm:pt modelId="{E3538EE9-889C-46C0-9B2A-4042A548CBC6}" type="pres">
      <dgm:prSet presAssocID="{C162AAF8-B405-405F-915F-DE475FE95CD0}" presName="composite" presStyleCnt="0"/>
      <dgm:spPr/>
    </dgm:pt>
    <dgm:pt modelId="{9FA7E1CF-3271-48EE-9D2A-98B84E0582B4}" type="pres">
      <dgm:prSet presAssocID="{C162AAF8-B405-405F-915F-DE475FE95CD0}" presName="parTx" presStyleLbl="alignNode1" presStyleIdx="0" presStyleCnt="3">
        <dgm:presLayoutVars>
          <dgm:chMax val="0"/>
          <dgm:chPref val="0"/>
          <dgm:bulletEnabled val="1"/>
        </dgm:presLayoutVars>
      </dgm:prSet>
      <dgm:spPr/>
    </dgm:pt>
    <dgm:pt modelId="{737DCBE1-B5C9-49F9-B917-3770001900FF}" type="pres">
      <dgm:prSet presAssocID="{C162AAF8-B405-405F-915F-DE475FE95CD0}" presName="desTx" presStyleLbl="alignAccFollowNode1" presStyleIdx="0" presStyleCnt="3" custScaleY="100000">
        <dgm:presLayoutVars>
          <dgm:bulletEnabled val="1"/>
        </dgm:presLayoutVars>
      </dgm:prSet>
      <dgm:spPr/>
    </dgm:pt>
    <dgm:pt modelId="{1DA426A9-D62A-4EBB-BC4A-438C5D24BD0C}" type="pres">
      <dgm:prSet presAssocID="{F089D038-7973-4DD8-8F53-B83A598EC1B1}" presName="space" presStyleCnt="0"/>
      <dgm:spPr/>
    </dgm:pt>
    <dgm:pt modelId="{30DC2673-6CE9-4878-B67B-C8BB28E6BF93}" type="pres">
      <dgm:prSet presAssocID="{468C61AB-323E-42AD-9953-0DDBAE09B785}" presName="composite" presStyleCnt="0"/>
      <dgm:spPr/>
    </dgm:pt>
    <dgm:pt modelId="{727E4975-32FD-41CF-99C1-619E2B0452D8}" type="pres">
      <dgm:prSet presAssocID="{468C61AB-323E-42AD-9953-0DDBAE09B785}" presName="parTx" presStyleLbl="alignNode1" presStyleIdx="1" presStyleCnt="3">
        <dgm:presLayoutVars>
          <dgm:chMax val="0"/>
          <dgm:chPref val="0"/>
          <dgm:bulletEnabled val="1"/>
        </dgm:presLayoutVars>
      </dgm:prSet>
      <dgm:spPr/>
    </dgm:pt>
    <dgm:pt modelId="{C9243E0F-3582-4DAA-9599-81BC9CF62721}" type="pres">
      <dgm:prSet presAssocID="{468C61AB-323E-42AD-9953-0DDBAE09B785}" presName="desTx" presStyleLbl="alignAccFollowNode1" presStyleIdx="1" presStyleCnt="3">
        <dgm:presLayoutVars>
          <dgm:bulletEnabled val="1"/>
        </dgm:presLayoutVars>
      </dgm:prSet>
      <dgm:spPr/>
    </dgm:pt>
    <dgm:pt modelId="{2C5AD954-B39F-410E-8341-2D541639818F}" type="pres">
      <dgm:prSet presAssocID="{6187F795-E500-4307-BB0A-84BD0F34ECAE}" presName="space" presStyleCnt="0"/>
      <dgm:spPr/>
    </dgm:pt>
    <dgm:pt modelId="{655AF31F-3930-4B74-93D8-4D1C72525EB0}" type="pres">
      <dgm:prSet presAssocID="{E66F82D5-D0BE-41EE-9AC1-E840E15B7893}" presName="composite" presStyleCnt="0"/>
      <dgm:spPr/>
    </dgm:pt>
    <dgm:pt modelId="{B7C4B764-F22A-4EA1-A336-712F51827026}" type="pres">
      <dgm:prSet presAssocID="{E66F82D5-D0BE-41EE-9AC1-E840E15B7893}" presName="parTx" presStyleLbl="alignNode1" presStyleIdx="2" presStyleCnt="3">
        <dgm:presLayoutVars>
          <dgm:chMax val="0"/>
          <dgm:chPref val="0"/>
          <dgm:bulletEnabled val="1"/>
        </dgm:presLayoutVars>
      </dgm:prSet>
      <dgm:spPr/>
    </dgm:pt>
    <dgm:pt modelId="{6F95BF05-989E-4B51-880C-A35754A06638}" type="pres">
      <dgm:prSet presAssocID="{E66F82D5-D0BE-41EE-9AC1-E840E15B7893}" presName="desTx" presStyleLbl="alignAccFollowNode1" presStyleIdx="2" presStyleCnt="3" custScaleY="100000">
        <dgm:presLayoutVars>
          <dgm:bulletEnabled val="1"/>
        </dgm:presLayoutVars>
      </dgm:prSet>
      <dgm:spPr/>
    </dgm:pt>
  </dgm:ptLst>
  <dgm:cxnLst>
    <dgm:cxn modelId="{6E98E90E-31FB-40E9-BA82-0849CE4BD449}" srcId="{2BA6D988-7BD9-47F5-A270-89E001609C94}" destId="{E66F82D5-D0BE-41EE-9AC1-E840E15B7893}" srcOrd="2" destOrd="0" parTransId="{498BCF5B-540D-49B4-B555-08A5075AC882}" sibTransId="{81B61213-B53D-4815-BEF9-A2EAEC99F1F4}"/>
    <dgm:cxn modelId="{EE09E115-7073-40AA-9ED9-0394D24042A2}" type="presOf" srcId="{468C61AB-323E-42AD-9953-0DDBAE09B785}" destId="{727E4975-32FD-41CF-99C1-619E2B0452D8}" srcOrd="0" destOrd="0" presId="urn:microsoft.com/office/officeart/2005/8/layout/hList1"/>
    <dgm:cxn modelId="{A6AFE716-BDE7-4169-9D59-4637D5F128AC}" type="presOf" srcId="{15A08312-6143-4C2E-86E5-5BA49F537318}" destId="{737DCBE1-B5C9-49F9-B917-3770001900FF}" srcOrd="0" destOrd="0" presId="urn:microsoft.com/office/officeart/2005/8/layout/hList1"/>
    <dgm:cxn modelId="{F43EEF1B-B80F-4CA3-85E1-6F79DB8341D5}" type="presOf" srcId="{28506650-AD98-4EB9-B557-944D13AB7153}" destId="{737DCBE1-B5C9-49F9-B917-3770001900FF}" srcOrd="0" destOrd="1" presId="urn:microsoft.com/office/officeart/2005/8/layout/hList1"/>
    <dgm:cxn modelId="{DE0AE121-C2E6-4B6C-98B6-63460CC3EB5A}" type="presOf" srcId="{DA1B3946-C5AC-4B89-88FB-99096BA9F244}" destId="{737DCBE1-B5C9-49F9-B917-3770001900FF}" srcOrd="0" destOrd="2" presId="urn:microsoft.com/office/officeart/2005/8/layout/hList1"/>
    <dgm:cxn modelId="{F89EAC2F-B859-4399-B259-BCB420C7D758}" srcId="{468C61AB-323E-42AD-9953-0DDBAE09B785}" destId="{50627C34-D47B-41B5-970D-76C93A1A9C87}" srcOrd="2" destOrd="0" parTransId="{6D6B1A73-0B21-44D7-90E7-20B145856F64}" sibTransId="{4A09222A-370F-4CA2-86F7-5B04EFC79368}"/>
    <dgm:cxn modelId="{F5336735-1F4E-4A2F-B5F0-FA86251C4C0A}" type="presOf" srcId="{50627C34-D47B-41B5-970D-76C93A1A9C87}" destId="{C9243E0F-3582-4DAA-9599-81BC9CF62721}" srcOrd="0" destOrd="2" presId="urn:microsoft.com/office/officeart/2005/8/layout/hList1"/>
    <dgm:cxn modelId="{41526138-42AE-477B-9B66-9008CDE56AF4}" srcId="{C162AAF8-B405-405F-915F-DE475FE95CD0}" destId="{15A08312-6143-4C2E-86E5-5BA49F537318}" srcOrd="0" destOrd="0" parTransId="{299EE157-D436-44E2-B06A-9058E787A0D5}" sibTransId="{A7F6D81A-2229-4BC8-AD50-2B7A1EAB5442}"/>
    <dgm:cxn modelId="{29AE515E-D284-40CC-80EA-75F50A59E035}" type="presOf" srcId="{2BA6D988-7BD9-47F5-A270-89E001609C94}" destId="{EE3AB2C3-84D9-4E0D-951A-C893FEF1378E}" srcOrd="0" destOrd="0" presId="urn:microsoft.com/office/officeart/2005/8/layout/hList1"/>
    <dgm:cxn modelId="{86FA1343-A830-40CF-A9A1-3ED2EEB34CF4}" srcId="{E66F82D5-D0BE-41EE-9AC1-E840E15B7893}" destId="{9A514BB7-E369-456E-924B-2F5994ADBCB0}" srcOrd="0" destOrd="0" parTransId="{8F2BD1C5-95F1-4EBD-8040-D24E20627F0C}" sibTransId="{787A6B29-198C-4836-9493-1C93F0E87CD6}"/>
    <dgm:cxn modelId="{927DBE63-6E3A-410E-9BFA-BC7546B6B969}" srcId="{468C61AB-323E-42AD-9953-0DDBAE09B785}" destId="{D8A7F186-4BFB-4250-A169-EAD310616F3B}" srcOrd="0" destOrd="0" parTransId="{B587DB3D-AAAF-495B-9664-ADC92E6A3EED}" sibTransId="{D538991A-6B06-4C9F-990A-A44F953A0756}"/>
    <dgm:cxn modelId="{34B1AD70-5466-4477-B7CD-27012621ADAF}" srcId="{2BA6D988-7BD9-47F5-A270-89E001609C94}" destId="{C162AAF8-B405-405F-915F-DE475FE95CD0}" srcOrd="0" destOrd="0" parTransId="{68C3BAEF-205D-4EFF-81A3-59A58A9C8F05}" sibTransId="{F089D038-7973-4DD8-8F53-B83A598EC1B1}"/>
    <dgm:cxn modelId="{D2880E51-6F07-4622-9A9E-604DA6ED9D2A}" type="presOf" srcId="{C162AAF8-B405-405F-915F-DE475FE95CD0}" destId="{9FA7E1CF-3271-48EE-9D2A-98B84E0582B4}" srcOrd="0" destOrd="0" presId="urn:microsoft.com/office/officeart/2005/8/layout/hList1"/>
    <dgm:cxn modelId="{F714AA7C-4456-413C-B9C2-57E8872C4F6A}" srcId="{468C61AB-323E-42AD-9953-0DDBAE09B785}" destId="{3EF7CE25-6401-4ADB-86B1-7D980F03077A}" srcOrd="1" destOrd="0" parTransId="{5C05C039-2D8A-482F-B608-550D36A2D586}" sibTransId="{D7A5954B-FEA8-4263-896A-23DC64B9E07C}"/>
    <dgm:cxn modelId="{456E2989-3F8A-4478-9167-DD21469AA170}" type="presOf" srcId="{D8A7F186-4BFB-4250-A169-EAD310616F3B}" destId="{C9243E0F-3582-4DAA-9599-81BC9CF62721}" srcOrd="0" destOrd="0" presId="urn:microsoft.com/office/officeart/2005/8/layout/hList1"/>
    <dgm:cxn modelId="{782A4898-AD18-4B11-B0E2-A38BC8AC55AB}" srcId="{2BA6D988-7BD9-47F5-A270-89E001609C94}" destId="{468C61AB-323E-42AD-9953-0DDBAE09B785}" srcOrd="1" destOrd="0" parTransId="{F1B65BB1-F4EA-4F59-AE82-8FF23943D53B}" sibTransId="{6187F795-E500-4307-BB0A-84BD0F34ECAE}"/>
    <dgm:cxn modelId="{2D4A73A4-DE8A-40A6-BD03-093F07EE45E3}" type="presOf" srcId="{3EF7CE25-6401-4ADB-86B1-7D980F03077A}" destId="{C9243E0F-3582-4DAA-9599-81BC9CF62721}" srcOrd="0" destOrd="1" presId="urn:microsoft.com/office/officeart/2005/8/layout/hList1"/>
    <dgm:cxn modelId="{DB0351A7-749A-4245-81BA-83EF3DDF6010}" type="presOf" srcId="{BE1A0A41-A2E1-42E7-B749-1FA1C0040A5A}" destId="{6F95BF05-989E-4B51-880C-A35754A06638}" srcOrd="0" destOrd="1" presId="urn:microsoft.com/office/officeart/2005/8/layout/hList1"/>
    <dgm:cxn modelId="{EF09F9C7-F495-403D-837A-3FA94AF5CEBC}" srcId="{C162AAF8-B405-405F-915F-DE475FE95CD0}" destId="{DA1B3946-C5AC-4B89-88FB-99096BA9F244}" srcOrd="2" destOrd="0" parTransId="{97D9F202-3DD8-474A-A01E-DB01A0C3B506}" sibTransId="{41A2D046-B0E8-4301-9C49-33155EDB4E3B}"/>
    <dgm:cxn modelId="{D4A5E6D7-6019-4831-B8EE-7791D2F7BABB}" type="presOf" srcId="{E66F82D5-D0BE-41EE-9AC1-E840E15B7893}" destId="{B7C4B764-F22A-4EA1-A336-712F51827026}" srcOrd="0" destOrd="0" presId="urn:microsoft.com/office/officeart/2005/8/layout/hList1"/>
    <dgm:cxn modelId="{74B62EDC-1ADD-41F9-9E23-86B8352C25E0}" srcId="{E66F82D5-D0BE-41EE-9AC1-E840E15B7893}" destId="{BE1A0A41-A2E1-42E7-B749-1FA1C0040A5A}" srcOrd="1" destOrd="0" parTransId="{819F92B2-B66D-4E6F-AAEE-87562B81AE0D}" sibTransId="{869782BB-8D95-4F2A-AF29-63FAC98109B5}"/>
    <dgm:cxn modelId="{B8F0FCF1-DC18-4F46-906E-FA8E8F09A4A1}" srcId="{C162AAF8-B405-405F-915F-DE475FE95CD0}" destId="{28506650-AD98-4EB9-B557-944D13AB7153}" srcOrd="1" destOrd="0" parTransId="{D2158025-5A0C-4CB4-9D84-D7555938FB66}" sibTransId="{07DE95D5-4A55-4780-A2AA-ABECE91D2365}"/>
    <dgm:cxn modelId="{C0C1C4F3-07E8-41F9-877A-5D2A6888122F}" type="presOf" srcId="{9A514BB7-E369-456E-924B-2F5994ADBCB0}" destId="{6F95BF05-989E-4B51-880C-A35754A06638}" srcOrd="0" destOrd="0" presId="urn:microsoft.com/office/officeart/2005/8/layout/hList1"/>
    <dgm:cxn modelId="{1D923F81-0005-47C1-A52C-393F67ECF86B}" type="presParOf" srcId="{EE3AB2C3-84D9-4E0D-951A-C893FEF1378E}" destId="{E3538EE9-889C-46C0-9B2A-4042A548CBC6}" srcOrd="0" destOrd="0" presId="urn:microsoft.com/office/officeart/2005/8/layout/hList1"/>
    <dgm:cxn modelId="{9EB54ABC-3027-4EE5-B52C-0B8107A5ECCF}" type="presParOf" srcId="{E3538EE9-889C-46C0-9B2A-4042A548CBC6}" destId="{9FA7E1CF-3271-48EE-9D2A-98B84E0582B4}" srcOrd="0" destOrd="0" presId="urn:microsoft.com/office/officeart/2005/8/layout/hList1"/>
    <dgm:cxn modelId="{DA78FB66-E137-48C1-A478-D95AED169E34}" type="presParOf" srcId="{E3538EE9-889C-46C0-9B2A-4042A548CBC6}" destId="{737DCBE1-B5C9-49F9-B917-3770001900FF}" srcOrd="1" destOrd="0" presId="urn:microsoft.com/office/officeart/2005/8/layout/hList1"/>
    <dgm:cxn modelId="{AC980FD2-00EB-4CFB-ABF3-FEACEDBD88CD}" type="presParOf" srcId="{EE3AB2C3-84D9-4E0D-951A-C893FEF1378E}" destId="{1DA426A9-D62A-4EBB-BC4A-438C5D24BD0C}" srcOrd="1" destOrd="0" presId="urn:microsoft.com/office/officeart/2005/8/layout/hList1"/>
    <dgm:cxn modelId="{469F588B-E0C9-4EB9-8C6D-49CED65D6F27}" type="presParOf" srcId="{EE3AB2C3-84D9-4E0D-951A-C893FEF1378E}" destId="{30DC2673-6CE9-4878-B67B-C8BB28E6BF93}" srcOrd="2" destOrd="0" presId="urn:microsoft.com/office/officeart/2005/8/layout/hList1"/>
    <dgm:cxn modelId="{B664705D-159F-48A8-8022-17DFF95B6F5B}" type="presParOf" srcId="{30DC2673-6CE9-4878-B67B-C8BB28E6BF93}" destId="{727E4975-32FD-41CF-99C1-619E2B0452D8}" srcOrd="0" destOrd="0" presId="urn:microsoft.com/office/officeart/2005/8/layout/hList1"/>
    <dgm:cxn modelId="{F68CBBC6-02B3-44B4-A0FB-25FBD9DC430A}" type="presParOf" srcId="{30DC2673-6CE9-4878-B67B-C8BB28E6BF93}" destId="{C9243E0F-3582-4DAA-9599-81BC9CF62721}" srcOrd="1" destOrd="0" presId="urn:microsoft.com/office/officeart/2005/8/layout/hList1"/>
    <dgm:cxn modelId="{C7F915BE-F429-482D-8C78-EBB5F94DF249}" type="presParOf" srcId="{EE3AB2C3-84D9-4E0D-951A-C893FEF1378E}" destId="{2C5AD954-B39F-410E-8341-2D541639818F}" srcOrd="3" destOrd="0" presId="urn:microsoft.com/office/officeart/2005/8/layout/hList1"/>
    <dgm:cxn modelId="{F5C69EA9-077B-4784-9FB9-4E1CC16244E9}" type="presParOf" srcId="{EE3AB2C3-84D9-4E0D-951A-C893FEF1378E}" destId="{655AF31F-3930-4B74-93D8-4D1C72525EB0}" srcOrd="4" destOrd="0" presId="urn:microsoft.com/office/officeart/2005/8/layout/hList1"/>
    <dgm:cxn modelId="{EE0A0CA9-FC83-41B7-9FA5-F37EEE87EB4C}" type="presParOf" srcId="{655AF31F-3930-4B74-93D8-4D1C72525EB0}" destId="{B7C4B764-F22A-4EA1-A336-712F51827026}" srcOrd="0" destOrd="0" presId="urn:microsoft.com/office/officeart/2005/8/layout/hList1"/>
    <dgm:cxn modelId="{8CD5FEA0-4AFA-401E-869C-32F6F248C71F}" type="presParOf" srcId="{655AF31F-3930-4B74-93D8-4D1C72525EB0}" destId="{6F95BF05-989E-4B51-880C-A35754A066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6D988-7BD9-47F5-A270-89E001609C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C162AAF8-B405-405F-915F-DE475FE95CD0}">
      <dgm:prSet phldrT="[Text]" custT="1"/>
      <dgm:spPr/>
      <dgm:t>
        <a:bodyPr/>
        <a:lstStyle/>
        <a:p>
          <a:r>
            <a:rPr lang="de-DE" sz="1600" b="1" dirty="0">
              <a:solidFill>
                <a:srgbClr val="EDF2F6"/>
              </a:solidFill>
              <a:latin typeface="UB Scala Sans" panose="02000503050000020003"/>
            </a:rPr>
            <a:t>Keine Anmeldung notwendig.</a:t>
          </a:r>
        </a:p>
      </dgm:t>
    </dgm:pt>
    <dgm:pt modelId="{68C3BAEF-205D-4EFF-81A3-59A58A9C8F05}" type="parTrans" cxnId="{34B1AD70-5466-4477-B7CD-27012621ADAF}">
      <dgm:prSet/>
      <dgm:spPr/>
      <dgm:t>
        <a:bodyPr/>
        <a:lstStyle/>
        <a:p>
          <a:endParaRPr lang="de-DE"/>
        </a:p>
      </dgm:t>
    </dgm:pt>
    <dgm:pt modelId="{F089D038-7973-4DD8-8F53-B83A598EC1B1}" type="sibTrans" cxnId="{34B1AD70-5466-4477-B7CD-27012621ADAF}">
      <dgm:prSet/>
      <dgm:spPr/>
      <dgm:t>
        <a:bodyPr/>
        <a:lstStyle/>
        <a:p>
          <a:endParaRPr lang="de-DE"/>
        </a:p>
      </dgm:t>
    </dgm:pt>
    <dgm:pt modelId="{15A08312-6143-4C2E-86E5-5BA49F537318}">
      <dgm:prSet phldrT="[Text]" custT="1"/>
      <dgm:spPr/>
      <dgm:t>
        <a:bodyPr/>
        <a:lstStyle/>
        <a:p>
          <a:r>
            <a:rPr lang="de-DE" sz="1400" dirty="0">
              <a:latin typeface="UB Scala Sans" panose="02000503050000020003"/>
            </a:rPr>
            <a:t>Für die meisten Module ist keine Anmeldung notwendig.</a:t>
          </a:r>
        </a:p>
      </dgm:t>
    </dgm:pt>
    <dgm:pt modelId="{299EE157-D436-44E2-B06A-9058E787A0D5}" type="parTrans" cxnId="{41526138-42AE-477B-9B66-9008CDE56AF4}">
      <dgm:prSet/>
      <dgm:spPr/>
      <dgm:t>
        <a:bodyPr/>
        <a:lstStyle/>
        <a:p>
          <a:endParaRPr lang="de-DE"/>
        </a:p>
      </dgm:t>
    </dgm:pt>
    <dgm:pt modelId="{A7F6D81A-2229-4BC8-AD50-2B7A1EAB5442}" type="sibTrans" cxnId="{41526138-42AE-477B-9B66-9008CDE56AF4}">
      <dgm:prSet/>
      <dgm:spPr/>
      <dgm:t>
        <a:bodyPr/>
        <a:lstStyle/>
        <a:p>
          <a:endParaRPr lang="de-DE"/>
        </a:p>
      </dgm:t>
    </dgm:pt>
    <dgm:pt modelId="{468C61AB-323E-42AD-9953-0DDBAE09B785}">
      <dgm:prSet phldrT="[Text]" custT="1"/>
      <dgm:spPr/>
      <dgm:t>
        <a:bodyPr/>
        <a:lstStyle/>
        <a:p>
          <a:r>
            <a:rPr lang="de-DE" sz="1600" b="1" dirty="0">
              <a:solidFill>
                <a:srgbClr val="EDF2F6"/>
              </a:solidFill>
              <a:latin typeface="UB Scala Sans" panose="02000503050000020003"/>
            </a:rPr>
            <a:t>Anmeldung über Lehrstuhlwebsite.</a:t>
          </a:r>
        </a:p>
      </dgm:t>
    </dgm:pt>
    <dgm:pt modelId="{F1B65BB1-F4EA-4F59-AE82-8FF23943D53B}" type="parTrans" cxnId="{782A4898-AD18-4B11-B0E2-A38BC8AC55AB}">
      <dgm:prSet/>
      <dgm:spPr/>
      <dgm:t>
        <a:bodyPr/>
        <a:lstStyle/>
        <a:p>
          <a:endParaRPr lang="de-DE"/>
        </a:p>
      </dgm:t>
    </dgm:pt>
    <dgm:pt modelId="{6187F795-E500-4307-BB0A-84BD0F34ECAE}" type="sibTrans" cxnId="{782A4898-AD18-4B11-B0E2-A38BC8AC55AB}">
      <dgm:prSet/>
      <dgm:spPr/>
      <dgm:t>
        <a:bodyPr/>
        <a:lstStyle/>
        <a:p>
          <a:endParaRPr lang="de-DE"/>
        </a:p>
      </dgm:t>
    </dgm:pt>
    <dgm:pt modelId="{D8A7F186-4BFB-4250-A169-EAD310616F3B}">
      <dgm:prSet phldrT="[Text]" custT="1"/>
      <dgm:spPr/>
      <dgm:t>
        <a:bodyPr/>
        <a:lstStyle/>
        <a:p>
          <a:r>
            <a:rPr lang="de-DE" sz="1400" dirty="0">
              <a:latin typeface="UB Scala Sans" panose="02000503050000020003"/>
            </a:rPr>
            <a:t>In diesem Fall wird auf der Seite des Moduls ein Formular zur Anmeldung bereitgestellt. Nach der Anmeldung wird in den meisten Fällen direkt das Passwort für den VC-Kurs versendet.</a:t>
          </a:r>
        </a:p>
      </dgm:t>
    </dgm:pt>
    <dgm:pt modelId="{B587DB3D-AAAF-495B-9664-ADC92E6A3EED}" type="parTrans" cxnId="{927DBE63-6E3A-410E-9BFA-BC7546B6B969}">
      <dgm:prSet/>
      <dgm:spPr/>
      <dgm:t>
        <a:bodyPr/>
        <a:lstStyle/>
        <a:p>
          <a:endParaRPr lang="de-DE"/>
        </a:p>
      </dgm:t>
    </dgm:pt>
    <dgm:pt modelId="{D538991A-6B06-4C9F-990A-A44F953A0756}" type="sibTrans" cxnId="{927DBE63-6E3A-410E-9BFA-BC7546B6B969}">
      <dgm:prSet/>
      <dgm:spPr/>
      <dgm:t>
        <a:bodyPr/>
        <a:lstStyle/>
        <a:p>
          <a:endParaRPr lang="de-DE"/>
        </a:p>
      </dgm:t>
    </dgm:pt>
    <dgm:pt modelId="{E66F82D5-D0BE-41EE-9AC1-E840E15B7893}">
      <dgm:prSet phldrT="[Text]" custT="1"/>
      <dgm:spPr/>
      <dgm:t>
        <a:bodyPr/>
        <a:lstStyle/>
        <a:p>
          <a:r>
            <a:rPr lang="de-DE" sz="1600" b="1" dirty="0">
              <a:solidFill>
                <a:srgbClr val="EDF2F6"/>
              </a:solidFill>
              <a:latin typeface="UB Scala Sans" panose="02000503050000020003"/>
            </a:rPr>
            <a:t>Anmeldung per Mail.</a:t>
          </a:r>
        </a:p>
      </dgm:t>
    </dgm:pt>
    <dgm:pt modelId="{498BCF5B-540D-49B4-B555-08A5075AC882}" type="parTrans" cxnId="{6E98E90E-31FB-40E9-BA82-0849CE4BD449}">
      <dgm:prSet/>
      <dgm:spPr/>
      <dgm:t>
        <a:bodyPr/>
        <a:lstStyle/>
        <a:p>
          <a:endParaRPr lang="de-DE"/>
        </a:p>
      </dgm:t>
    </dgm:pt>
    <dgm:pt modelId="{81B61213-B53D-4815-BEF9-A2EAEC99F1F4}" type="sibTrans" cxnId="{6E98E90E-31FB-40E9-BA82-0849CE4BD449}">
      <dgm:prSet/>
      <dgm:spPr/>
      <dgm:t>
        <a:bodyPr/>
        <a:lstStyle/>
        <a:p>
          <a:endParaRPr lang="de-DE"/>
        </a:p>
      </dgm:t>
    </dgm:pt>
    <dgm:pt modelId="{9A514BB7-E369-456E-924B-2F5994ADBCB0}">
      <dgm:prSet phldrT="[Text]" custT="1"/>
      <dgm:spPr/>
      <dgm:t>
        <a:bodyPr/>
        <a:lstStyle/>
        <a:p>
          <a:r>
            <a:rPr lang="de-DE" sz="1400" dirty="0">
              <a:latin typeface="UB Scala Sans" panose="02000503050000020003"/>
            </a:rPr>
            <a:t>Die genauen Inhalte, die per Mail gesendet werden sollen, stehen in der Regel in der Modulbeschreibung. Das Passwort zum VC-Kurs wird dann innerhalb weniger Tage versendet.</a:t>
          </a:r>
        </a:p>
      </dgm:t>
    </dgm:pt>
    <dgm:pt modelId="{8F2BD1C5-95F1-4EBD-8040-D24E20627F0C}" type="parTrans" cxnId="{86FA1343-A830-40CF-A9A1-3ED2EEB34CF4}">
      <dgm:prSet/>
      <dgm:spPr/>
      <dgm:t>
        <a:bodyPr/>
        <a:lstStyle/>
        <a:p>
          <a:endParaRPr lang="de-DE"/>
        </a:p>
      </dgm:t>
    </dgm:pt>
    <dgm:pt modelId="{787A6B29-198C-4836-9493-1C93F0E87CD6}" type="sibTrans" cxnId="{86FA1343-A830-40CF-A9A1-3ED2EEB34CF4}">
      <dgm:prSet/>
      <dgm:spPr/>
      <dgm:t>
        <a:bodyPr/>
        <a:lstStyle/>
        <a:p>
          <a:endParaRPr lang="de-DE"/>
        </a:p>
      </dgm:t>
    </dgm:pt>
    <dgm:pt modelId="{BE1A0A41-A2E1-42E7-B749-1FA1C0040A5A}">
      <dgm:prSet phldrT="[Text]" custT="1"/>
      <dgm:spPr/>
      <dgm:t>
        <a:bodyPr/>
        <a:lstStyle/>
        <a:p>
          <a:r>
            <a:rPr lang="de-DE" sz="1600" b="1" kern="1200" dirty="0">
              <a:solidFill>
                <a:srgbClr val="EDF2F6"/>
              </a:solidFill>
              <a:latin typeface="UB Scala Sans" panose="02000503050000020003"/>
              <a:ea typeface="+mn-ea"/>
              <a:cs typeface="+mn-cs"/>
            </a:rPr>
            <a:t>Anmeldung über </a:t>
          </a:r>
          <a:r>
            <a:rPr lang="de-DE" sz="1600" b="1" kern="1200" dirty="0" err="1">
              <a:solidFill>
                <a:srgbClr val="EDF2F6"/>
              </a:solidFill>
              <a:latin typeface="UB Scala Sans" panose="02000503050000020003"/>
              <a:ea typeface="+mn-ea"/>
              <a:cs typeface="+mn-cs"/>
            </a:rPr>
            <a:t>FlexNow</a:t>
          </a:r>
          <a:r>
            <a:rPr lang="de-DE" sz="1600" b="1" kern="1200" dirty="0">
              <a:solidFill>
                <a:srgbClr val="EDF2F6"/>
              </a:solidFill>
              <a:latin typeface="UB Scala Sans" panose="02000503050000020003"/>
              <a:ea typeface="+mn-ea"/>
              <a:cs typeface="+mn-cs"/>
            </a:rPr>
            <a:t>.</a:t>
          </a:r>
        </a:p>
      </dgm:t>
    </dgm:pt>
    <dgm:pt modelId="{819F92B2-B66D-4E6F-AAEE-87562B81AE0D}" type="parTrans" cxnId="{74B62EDC-1ADD-41F9-9E23-86B8352C25E0}">
      <dgm:prSet/>
      <dgm:spPr/>
      <dgm:t>
        <a:bodyPr/>
        <a:lstStyle/>
        <a:p>
          <a:endParaRPr lang="de-DE"/>
        </a:p>
      </dgm:t>
    </dgm:pt>
    <dgm:pt modelId="{869782BB-8D95-4F2A-AF29-63FAC98109B5}" type="sibTrans" cxnId="{74B62EDC-1ADD-41F9-9E23-86B8352C25E0}">
      <dgm:prSet/>
      <dgm:spPr/>
      <dgm:t>
        <a:bodyPr/>
        <a:lstStyle/>
        <a:p>
          <a:endParaRPr lang="de-DE"/>
        </a:p>
      </dgm:t>
    </dgm:pt>
    <dgm:pt modelId="{FC7DDDB7-A026-4A2B-9AE1-63D3C07E2C15}">
      <dgm:prSet phldrT="[Text]" custT="1"/>
      <dgm:spPr/>
      <dgm:t>
        <a:bodyPr/>
        <a:lstStyle/>
        <a:p>
          <a:r>
            <a:rPr lang="de-DE" sz="1400" dirty="0">
              <a:latin typeface="UB Scala Sans" panose="02000503050000020003"/>
            </a:rPr>
            <a:t>Eine Anmeldung ist in diesem Fall erst zur Prüfungsanmeldung erforderlich.</a:t>
          </a:r>
        </a:p>
      </dgm:t>
    </dgm:pt>
    <dgm:pt modelId="{9D80D37E-2F12-4A58-8BFA-471C2C2F1AC3}" type="parTrans" cxnId="{64102F44-3643-4F5D-8994-3AA306DB1A86}">
      <dgm:prSet/>
      <dgm:spPr/>
      <dgm:t>
        <a:bodyPr/>
        <a:lstStyle/>
        <a:p>
          <a:endParaRPr lang="de-DE"/>
        </a:p>
      </dgm:t>
    </dgm:pt>
    <dgm:pt modelId="{AD6435B5-7ADF-465D-8077-74DA51838C48}" type="sibTrans" cxnId="{64102F44-3643-4F5D-8994-3AA306DB1A86}">
      <dgm:prSet/>
      <dgm:spPr/>
      <dgm:t>
        <a:bodyPr/>
        <a:lstStyle/>
        <a:p>
          <a:endParaRPr lang="de-DE"/>
        </a:p>
      </dgm:t>
    </dgm:pt>
    <dgm:pt modelId="{62B5BD08-916A-4C1D-A69D-99FBEF7779DF}">
      <dgm:prSet phldrT="[Text]" custT="1"/>
      <dgm:spPr/>
      <dgm:t>
        <a:bodyPr/>
        <a:lstStyle/>
        <a:p>
          <a:r>
            <a:rPr lang="de-DE" sz="1400" dirty="0" err="1">
              <a:latin typeface="UB Scala Sans" panose="02000503050000020003"/>
            </a:rPr>
            <a:t>FlexNow</a:t>
          </a:r>
          <a:r>
            <a:rPr lang="de-DE" sz="1400" dirty="0">
              <a:latin typeface="UB Scala Sans" panose="02000503050000020003"/>
            </a:rPr>
            <a:t> ist ein Tool zur Prüfungs- und Lehrveranstaltungsanmeldung, sowie das Verwalten der bisherigen Studienleistungen.</a:t>
          </a:r>
        </a:p>
      </dgm:t>
    </dgm:pt>
    <dgm:pt modelId="{74294CDA-B34D-4020-A15C-47104DDBB894}" type="parTrans" cxnId="{ABDA4A2A-A586-4E5A-94A7-4FDD49210AB0}">
      <dgm:prSet/>
      <dgm:spPr/>
      <dgm:t>
        <a:bodyPr/>
        <a:lstStyle/>
        <a:p>
          <a:endParaRPr lang="de-DE"/>
        </a:p>
      </dgm:t>
    </dgm:pt>
    <dgm:pt modelId="{5A9B7831-8332-427E-85AB-70FA64342DF7}" type="sibTrans" cxnId="{ABDA4A2A-A586-4E5A-94A7-4FDD49210AB0}">
      <dgm:prSet/>
      <dgm:spPr/>
      <dgm:t>
        <a:bodyPr/>
        <a:lstStyle/>
        <a:p>
          <a:endParaRPr lang="de-DE"/>
        </a:p>
      </dgm:t>
    </dgm:pt>
    <dgm:pt modelId="{EE3AB2C3-84D9-4E0D-951A-C893FEF1378E}" type="pres">
      <dgm:prSet presAssocID="{2BA6D988-7BD9-47F5-A270-89E001609C94}" presName="Name0" presStyleCnt="0">
        <dgm:presLayoutVars>
          <dgm:dir/>
          <dgm:animLvl val="lvl"/>
          <dgm:resizeHandles val="exact"/>
        </dgm:presLayoutVars>
      </dgm:prSet>
      <dgm:spPr/>
    </dgm:pt>
    <dgm:pt modelId="{E3538EE9-889C-46C0-9B2A-4042A548CBC6}" type="pres">
      <dgm:prSet presAssocID="{C162AAF8-B405-405F-915F-DE475FE95CD0}" presName="composite" presStyleCnt="0"/>
      <dgm:spPr/>
    </dgm:pt>
    <dgm:pt modelId="{9FA7E1CF-3271-48EE-9D2A-98B84E0582B4}" type="pres">
      <dgm:prSet presAssocID="{C162AAF8-B405-405F-915F-DE475FE95CD0}" presName="parTx" presStyleLbl="alignNode1" presStyleIdx="0" presStyleCnt="4">
        <dgm:presLayoutVars>
          <dgm:chMax val="0"/>
          <dgm:chPref val="0"/>
          <dgm:bulletEnabled val="1"/>
        </dgm:presLayoutVars>
      </dgm:prSet>
      <dgm:spPr/>
    </dgm:pt>
    <dgm:pt modelId="{737DCBE1-B5C9-49F9-B917-3770001900FF}" type="pres">
      <dgm:prSet presAssocID="{C162AAF8-B405-405F-915F-DE475FE95CD0}" presName="desTx" presStyleLbl="alignAccFollowNode1" presStyleIdx="0" presStyleCnt="4" custScaleY="100000" custLinFactNeighborY="226">
        <dgm:presLayoutVars>
          <dgm:bulletEnabled val="1"/>
        </dgm:presLayoutVars>
      </dgm:prSet>
      <dgm:spPr/>
    </dgm:pt>
    <dgm:pt modelId="{1DA426A9-D62A-4EBB-BC4A-438C5D24BD0C}" type="pres">
      <dgm:prSet presAssocID="{F089D038-7973-4DD8-8F53-B83A598EC1B1}" presName="space" presStyleCnt="0"/>
      <dgm:spPr/>
    </dgm:pt>
    <dgm:pt modelId="{30DC2673-6CE9-4878-B67B-C8BB28E6BF93}" type="pres">
      <dgm:prSet presAssocID="{468C61AB-323E-42AD-9953-0DDBAE09B785}" presName="composite" presStyleCnt="0"/>
      <dgm:spPr/>
    </dgm:pt>
    <dgm:pt modelId="{727E4975-32FD-41CF-99C1-619E2B0452D8}" type="pres">
      <dgm:prSet presAssocID="{468C61AB-323E-42AD-9953-0DDBAE09B785}" presName="parTx" presStyleLbl="alignNode1" presStyleIdx="1" presStyleCnt="4">
        <dgm:presLayoutVars>
          <dgm:chMax val="0"/>
          <dgm:chPref val="0"/>
          <dgm:bulletEnabled val="1"/>
        </dgm:presLayoutVars>
      </dgm:prSet>
      <dgm:spPr/>
    </dgm:pt>
    <dgm:pt modelId="{C9243E0F-3582-4DAA-9599-81BC9CF62721}" type="pres">
      <dgm:prSet presAssocID="{468C61AB-323E-42AD-9953-0DDBAE09B785}" presName="desTx" presStyleLbl="alignAccFollowNode1" presStyleIdx="1" presStyleCnt="4">
        <dgm:presLayoutVars>
          <dgm:bulletEnabled val="1"/>
        </dgm:presLayoutVars>
      </dgm:prSet>
      <dgm:spPr/>
    </dgm:pt>
    <dgm:pt modelId="{2C5AD954-B39F-410E-8341-2D541639818F}" type="pres">
      <dgm:prSet presAssocID="{6187F795-E500-4307-BB0A-84BD0F34ECAE}" presName="space" presStyleCnt="0"/>
      <dgm:spPr/>
    </dgm:pt>
    <dgm:pt modelId="{655AF31F-3930-4B74-93D8-4D1C72525EB0}" type="pres">
      <dgm:prSet presAssocID="{E66F82D5-D0BE-41EE-9AC1-E840E15B7893}" presName="composite" presStyleCnt="0"/>
      <dgm:spPr/>
    </dgm:pt>
    <dgm:pt modelId="{B7C4B764-F22A-4EA1-A336-712F51827026}" type="pres">
      <dgm:prSet presAssocID="{E66F82D5-D0BE-41EE-9AC1-E840E15B7893}" presName="parTx" presStyleLbl="alignNode1" presStyleIdx="2" presStyleCnt="4">
        <dgm:presLayoutVars>
          <dgm:chMax val="0"/>
          <dgm:chPref val="0"/>
          <dgm:bulletEnabled val="1"/>
        </dgm:presLayoutVars>
      </dgm:prSet>
      <dgm:spPr/>
    </dgm:pt>
    <dgm:pt modelId="{6F95BF05-989E-4B51-880C-A35754A06638}" type="pres">
      <dgm:prSet presAssocID="{E66F82D5-D0BE-41EE-9AC1-E840E15B7893}" presName="desTx" presStyleLbl="alignAccFollowNode1" presStyleIdx="2" presStyleCnt="4" custScaleY="100000">
        <dgm:presLayoutVars>
          <dgm:bulletEnabled val="1"/>
        </dgm:presLayoutVars>
      </dgm:prSet>
      <dgm:spPr/>
    </dgm:pt>
    <dgm:pt modelId="{D06335C5-9998-4C0B-8798-088697095063}" type="pres">
      <dgm:prSet presAssocID="{81B61213-B53D-4815-BEF9-A2EAEC99F1F4}" presName="space" presStyleCnt="0"/>
      <dgm:spPr/>
    </dgm:pt>
    <dgm:pt modelId="{EC572E7A-A421-4480-BDB4-6C8E02FE3610}" type="pres">
      <dgm:prSet presAssocID="{BE1A0A41-A2E1-42E7-B749-1FA1C0040A5A}" presName="composite" presStyleCnt="0"/>
      <dgm:spPr/>
    </dgm:pt>
    <dgm:pt modelId="{B38FE11C-9326-4B8A-86FA-A4E7CF20B137}" type="pres">
      <dgm:prSet presAssocID="{BE1A0A41-A2E1-42E7-B749-1FA1C0040A5A}" presName="parTx" presStyleLbl="alignNode1" presStyleIdx="3" presStyleCnt="4">
        <dgm:presLayoutVars>
          <dgm:chMax val="0"/>
          <dgm:chPref val="0"/>
          <dgm:bulletEnabled val="1"/>
        </dgm:presLayoutVars>
      </dgm:prSet>
      <dgm:spPr/>
    </dgm:pt>
    <dgm:pt modelId="{67E1949B-0F97-4FC4-B3D0-E3F10CD47B75}" type="pres">
      <dgm:prSet presAssocID="{BE1A0A41-A2E1-42E7-B749-1FA1C0040A5A}" presName="desTx" presStyleLbl="alignAccFollowNode1" presStyleIdx="3" presStyleCnt="4">
        <dgm:presLayoutVars>
          <dgm:bulletEnabled val="1"/>
        </dgm:presLayoutVars>
      </dgm:prSet>
      <dgm:spPr/>
    </dgm:pt>
  </dgm:ptLst>
  <dgm:cxnLst>
    <dgm:cxn modelId="{6E98E90E-31FB-40E9-BA82-0849CE4BD449}" srcId="{2BA6D988-7BD9-47F5-A270-89E001609C94}" destId="{E66F82D5-D0BE-41EE-9AC1-E840E15B7893}" srcOrd="2" destOrd="0" parTransId="{498BCF5B-540D-49B4-B555-08A5075AC882}" sibTransId="{81B61213-B53D-4815-BEF9-A2EAEC99F1F4}"/>
    <dgm:cxn modelId="{EE09E115-7073-40AA-9ED9-0394D24042A2}" type="presOf" srcId="{468C61AB-323E-42AD-9953-0DDBAE09B785}" destId="{727E4975-32FD-41CF-99C1-619E2B0452D8}" srcOrd="0" destOrd="0" presId="urn:microsoft.com/office/officeart/2005/8/layout/hList1"/>
    <dgm:cxn modelId="{A6AFE716-BDE7-4169-9D59-4637D5F128AC}" type="presOf" srcId="{15A08312-6143-4C2E-86E5-5BA49F537318}" destId="{737DCBE1-B5C9-49F9-B917-3770001900FF}" srcOrd="0" destOrd="0" presId="urn:microsoft.com/office/officeart/2005/8/layout/hList1"/>
    <dgm:cxn modelId="{ABDA4A2A-A586-4E5A-94A7-4FDD49210AB0}" srcId="{BE1A0A41-A2E1-42E7-B749-1FA1C0040A5A}" destId="{62B5BD08-916A-4C1D-A69D-99FBEF7779DF}" srcOrd="0" destOrd="0" parTransId="{74294CDA-B34D-4020-A15C-47104DDBB894}" sibTransId="{5A9B7831-8332-427E-85AB-70FA64342DF7}"/>
    <dgm:cxn modelId="{41526138-42AE-477B-9B66-9008CDE56AF4}" srcId="{C162AAF8-B405-405F-915F-DE475FE95CD0}" destId="{15A08312-6143-4C2E-86E5-5BA49F537318}" srcOrd="0" destOrd="0" parTransId="{299EE157-D436-44E2-B06A-9058E787A0D5}" sibTransId="{A7F6D81A-2229-4BC8-AD50-2B7A1EAB5442}"/>
    <dgm:cxn modelId="{29AE515E-D284-40CC-80EA-75F50A59E035}" type="presOf" srcId="{2BA6D988-7BD9-47F5-A270-89E001609C94}" destId="{EE3AB2C3-84D9-4E0D-951A-C893FEF1378E}" srcOrd="0" destOrd="0" presId="urn:microsoft.com/office/officeart/2005/8/layout/hList1"/>
    <dgm:cxn modelId="{86FA1343-A830-40CF-A9A1-3ED2EEB34CF4}" srcId="{E66F82D5-D0BE-41EE-9AC1-E840E15B7893}" destId="{9A514BB7-E369-456E-924B-2F5994ADBCB0}" srcOrd="0" destOrd="0" parTransId="{8F2BD1C5-95F1-4EBD-8040-D24E20627F0C}" sibTransId="{787A6B29-198C-4836-9493-1C93F0E87CD6}"/>
    <dgm:cxn modelId="{927DBE63-6E3A-410E-9BFA-BC7546B6B969}" srcId="{468C61AB-323E-42AD-9953-0DDBAE09B785}" destId="{D8A7F186-4BFB-4250-A169-EAD310616F3B}" srcOrd="0" destOrd="0" parTransId="{B587DB3D-AAAF-495B-9664-ADC92E6A3EED}" sibTransId="{D538991A-6B06-4C9F-990A-A44F953A0756}"/>
    <dgm:cxn modelId="{64102F44-3643-4F5D-8994-3AA306DB1A86}" srcId="{C162AAF8-B405-405F-915F-DE475FE95CD0}" destId="{FC7DDDB7-A026-4A2B-9AE1-63D3C07E2C15}" srcOrd="1" destOrd="0" parTransId="{9D80D37E-2F12-4A58-8BFA-471C2C2F1AC3}" sibTransId="{AD6435B5-7ADF-465D-8077-74DA51838C48}"/>
    <dgm:cxn modelId="{AABFBC66-F611-4A91-AD4A-45207D859889}" type="presOf" srcId="{BE1A0A41-A2E1-42E7-B749-1FA1C0040A5A}" destId="{B38FE11C-9326-4B8A-86FA-A4E7CF20B137}" srcOrd="0" destOrd="0" presId="urn:microsoft.com/office/officeart/2005/8/layout/hList1"/>
    <dgm:cxn modelId="{34B1AD70-5466-4477-B7CD-27012621ADAF}" srcId="{2BA6D988-7BD9-47F5-A270-89E001609C94}" destId="{C162AAF8-B405-405F-915F-DE475FE95CD0}" srcOrd="0" destOrd="0" parTransId="{68C3BAEF-205D-4EFF-81A3-59A58A9C8F05}" sibTransId="{F089D038-7973-4DD8-8F53-B83A598EC1B1}"/>
    <dgm:cxn modelId="{D2880E51-6F07-4622-9A9E-604DA6ED9D2A}" type="presOf" srcId="{C162AAF8-B405-405F-915F-DE475FE95CD0}" destId="{9FA7E1CF-3271-48EE-9D2A-98B84E0582B4}" srcOrd="0" destOrd="0" presId="urn:microsoft.com/office/officeart/2005/8/layout/hList1"/>
    <dgm:cxn modelId="{28431353-BE22-4366-93D6-44196EA8431A}" type="presOf" srcId="{FC7DDDB7-A026-4A2B-9AE1-63D3C07E2C15}" destId="{737DCBE1-B5C9-49F9-B917-3770001900FF}" srcOrd="0" destOrd="1" presId="urn:microsoft.com/office/officeart/2005/8/layout/hList1"/>
    <dgm:cxn modelId="{456E2989-3F8A-4478-9167-DD21469AA170}" type="presOf" srcId="{D8A7F186-4BFB-4250-A169-EAD310616F3B}" destId="{C9243E0F-3582-4DAA-9599-81BC9CF62721}" srcOrd="0" destOrd="0" presId="urn:microsoft.com/office/officeart/2005/8/layout/hList1"/>
    <dgm:cxn modelId="{782A4898-AD18-4B11-B0E2-A38BC8AC55AB}" srcId="{2BA6D988-7BD9-47F5-A270-89E001609C94}" destId="{468C61AB-323E-42AD-9953-0DDBAE09B785}" srcOrd="1" destOrd="0" parTransId="{F1B65BB1-F4EA-4F59-AE82-8FF23943D53B}" sibTransId="{6187F795-E500-4307-BB0A-84BD0F34ECAE}"/>
    <dgm:cxn modelId="{F977A6A5-2740-4258-8CA7-6473CD91F4A6}" type="presOf" srcId="{62B5BD08-916A-4C1D-A69D-99FBEF7779DF}" destId="{67E1949B-0F97-4FC4-B3D0-E3F10CD47B75}" srcOrd="0" destOrd="0" presId="urn:microsoft.com/office/officeart/2005/8/layout/hList1"/>
    <dgm:cxn modelId="{D4A5E6D7-6019-4831-B8EE-7791D2F7BABB}" type="presOf" srcId="{E66F82D5-D0BE-41EE-9AC1-E840E15B7893}" destId="{B7C4B764-F22A-4EA1-A336-712F51827026}" srcOrd="0" destOrd="0" presId="urn:microsoft.com/office/officeart/2005/8/layout/hList1"/>
    <dgm:cxn modelId="{74B62EDC-1ADD-41F9-9E23-86B8352C25E0}" srcId="{2BA6D988-7BD9-47F5-A270-89E001609C94}" destId="{BE1A0A41-A2E1-42E7-B749-1FA1C0040A5A}" srcOrd="3" destOrd="0" parTransId="{819F92B2-B66D-4E6F-AAEE-87562B81AE0D}" sibTransId="{869782BB-8D95-4F2A-AF29-63FAC98109B5}"/>
    <dgm:cxn modelId="{C0C1C4F3-07E8-41F9-877A-5D2A6888122F}" type="presOf" srcId="{9A514BB7-E369-456E-924B-2F5994ADBCB0}" destId="{6F95BF05-989E-4B51-880C-A35754A06638}" srcOrd="0" destOrd="0" presId="urn:microsoft.com/office/officeart/2005/8/layout/hList1"/>
    <dgm:cxn modelId="{1D923F81-0005-47C1-A52C-393F67ECF86B}" type="presParOf" srcId="{EE3AB2C3-84D9-4E0D-951A-C893FEF1378E}" destId="{E3538EE9-889C-46C0-9B2A-4042A548CBC6}" srcOrd="0" destOrd="0" presId="urn:microsoft.com/office/officeart/2005/8/layout/hList1"/>
    <dgm:cxn modelId="{9EB54ABC-3027-4EE5-B52C-0B8107A5ECCF}" type="presParOf" srcId="{E3538EE9-889C-46C0-9B2A-4042A548CBC6}" destId="{9FA7E1CF-3271-48EE-9D2A-98B84E0582B4}" srcOrd="0" destOrd="0" presId="urn:microsoft.com/office/officeart/2005/8/layout/hList1"/>
    <dgm:cxn modelId="{DA78FB66-E137-48C1-A478-D95AED169E34}" type="presParOf" srcId="{E3538EE9-889C-46C0-9B2A-4042A548CBC6}" destId="{737DCBE1-B5C9-49F9-B917-3770001900FF}" srcOrd="1" destOrd="0" presId="urn:microsoft.com/office/officeart/2005/8/layout/hList1"/>
    <dgm:cxn modelId="{AC980FD2-00EB-4CFB-ABF3-FEACEDBD88CD}" type="presParOf" srcId="{EE3AB2C3-84D9-4E0D-951A-C893FEF1378E}" destId="{1DA426A9-D62A-4EBB-BC4A-438C5D24BD0C}" srcOrd="1" destOrd="0" presId="urn:microsoft.com/office/officeart/2005/8/layout/hList1"/>
    <dgm:cxn modelId="{469F588B-E0C9-4EB9-8C6D-49CED65D6F27}" type="presParOf" srcId="{EE3AB2C3-84D9-4E0D-951A-C893FEF1378E}" destId="{30DC2673-6CE9-4878-B67B-C8BB28E6BF93}" srcOrd="2" destOrd="0" presId="urn:microsoft.com/office/officeart/2005/8/layout/hList1"/>
    <dgm:cxn modelId="{B664705D-159F-48A8-8022-17DFF95B6F5B}" type="presParOf" srcId="{30DC2673-6CE9-4878-B67B-C8BB28E6BF93}" destId="{727E4975-32FD-41CF-99C1-619E2B0452D8}" srcOrd="0" destOrd="0" presId="urn:microsoft.com/office/officeart/2005/8/layout/hList1"/>
    <dgm:cxn modelId="{F68CBBC6-02B3-44B4-A0FB-25FBD9DC430A}" type="presParOf" srcId="{30DC2673-6CE9-4878-B67B-C8BB28E6BF93}" destId="{C9243E0F-3582-4DAA-9599-81BC9CF62721}" srcOrd="1" destOrd="0" presId="urn:microsoft.com/office/officeart/2005/8/layout/hList1"/>
    <dgm:cxn modelId="{C7F915BE-F429-482D-8C78-EBB5F94DF249}" type="presParOf" srcId="{EE3AB2C3-84D9-4E0D-951A-C893FEF1378E}" destId="{2C5AD954-B39F-410E-8341-2D541639818F}" srcOrd="3" destOrd="0" presId="urn:microsoft.com/office/officeart/2005/8/layout/hList1"/>
    <dgm:cxn modelId="{F5C69EA9-077B-4784-9FB9-4E1CC16244E9}" type="presParOf" srcId="{EE3AB2C3-84D9-4E0D-951A-C893FEF1378E}" destId="{655AF31F-3930-4B74-93D8-4D1C72525EB0}" srcOrd="4" destOrd="0" presId="urn:microsoft.com/office/officeart/2005/8/layout/hList1"/>
    <dgm:cxn modelId="{EE0A0CA9-FC83-41B7-9FA5-F37EEE87EB4C}" type="presParOf" srcId="{655AF31F-3930-4B74-93D8-4D1C72525EB0}" destId="{B7C4B764-F22A-4EA1-A336-712F51827026}" srcOrd="0" destOrd="0" presId="urn:microsoft.com/office/officeart/2005/8/layout/hList1"/>
    <dgm:cxn modelId="{8CD5FEA0-4AFA-401E-869C-32F6F248C71F}" type="presParOf" srcId="{655AF31F-3930-4B74-93D8-4D1C72525EB0}" destId="{6F95BF05-989E-4B51-880C-A35754A06638}" srcOrd="1" destOrd="0" presId="urn:microsoft.com/office/officeart/2005/8/layout/hList1"/>
    <dgm:cxn modelId="{CF11CE2D-9A7E-4475-84E2-B3938075623F}" type="presParOf" srcId="{EE3AB2C3-84D9-4E0D-951A-C893FEF1378E}" destId="{D06335C5-9998-4C0B-8798-088697095063}" srcOrd="5" destOrd="0" presId="urn:microsoft.com/office/officeart/2005/8/layout/hList1"/>
    <dgm:cxn modelId="{3F831C83-BCEC-4F3F-895B-6E14836B87B6}" type="presParOf" srcId="{EE3AB2C3-84D9-4E0D-951A-C893FEF1378E}" destId="{EC572E7A-A421-4480-BDB4-6C8E02FE3610}" srcOrd="6" destOrd="0" presId="urn:microsoft.com/office/officeart/2005/8/layout/hList1"/>
    <dgm:cxn modelId="{CA869DC6-FD83-4C61-8175-B3463CAC677E}" type="presParOf" srcId="{EC572E7A-A421-4480-BDB4-6C8E02FE3610}" destId="{B38FE11C-9326-4B8A-86FA-A4E7CF20B137}" srcOrd="0" destOrd="0" presId="urn:microsoft.com/office/officeart/2005/8/layout/hList1"/>
    <dgm:cxn modelId="{B4037FB0-E9AD-41D6-97BB-C0F10832E7A0}" type="presParOf" srcId="{EC572E7A-A421-4480-BDB4-6C8E02FE3610}" destId="{67E1949B-0F97-4FC4-B3D0-E3F10CD47B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E1CF-3271-48EE-9D2A-98B84E0582B4}">
      <dsp:nvSpPr>
        <dsp:cNvPr id="0" name=""/>
        <dsp:cNvSpPr/>
      </dsp:nvSpPr>
      <dsp:spPr>
        <a:xfrm>
          <a:off x="2655"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EDF2F6"/>
              </a:solidFill>
              <a:latin typeface="UB Scala Sans" panose="02000503050000020003"/>
            </a:rPr>
            <a:t>allgemeine Prüfungsordnung</a:t>
          </a:r>
        </a:p>
      </dsp:txBody>
      <dsp:txXfrm>
        <a:off x="2655" y="10509"/>
        <a:ext cx="2588988" cy="1035595"/>
      </dsp:txXfrm>
    </dsp:sp>
    <dsp:sp modelId="{737DCBE1-B5C9-49F9-B917-3770001900FF}">
      <dsp:nvSpPr>
        <dsp:cNvPr id="0" name=""/>
        <dsp:cNvSpPr/>
      </dsp:nvSpPr>
      <dsp:spPr>
        <a:xfrm>
          <a:off x="2655"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Prüfungsordnung für die ganze Fakultät WIAI</a:t>
          </a:r>
        </a:p>
        <a:p>
          <a:pPr marL="171450" lvl="1" indent="-171450" algn="l" defTabSz="800100">
            <a:lnSpc>
              <a:spcPct val="90000"/>
            </a:lnSpc>
            <a:spcBef>
              <a:spcPct val="0"/>
            </a:spcBef>
            <a:spcAft>
              <a:spcPct val="15000"/>
            </a:spcAft>
            <a:buChar char="•"/>
          </a:pPr>
          <a:r>
            <a:rPr lang="de-DE" sz="1800" kern="1200">
              <a:latin typeface="UB Scala Sans" panose="02000503050000020003"/>
            </a:rPr>
            <a:t>Grundsätzliche Rahmen-bedingungen des Studiums</a:t>
          </a:r>
        </a:p>
      </dsp:txBody>
      <dsp:txXfrm>
        <a:off x="2655" y="1046105"/>
        <a:ext cx="2588988" cy="2327760"/>
      </dsp:txXfrm>
    </dsp:sp>
    <dsp:sp modelId="{727E4975-32FD-41CF-99C1-619E2B0452D8}">
      <dsp:nvSpPr>
        <dsp:cNvPr id="0" name=""/>
        <dsp:cNvSpPr/>
      </dsp:nvSpPr>
      <dsp:spPr>
        <a:xfrm>
          <a:off x="2954101"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EDF2F6"/>
              </a:solidFill>
              <a:latin typeface="UB Scala Sans" panose="02000503050000020003"/>
            </a:rPr>
            <a:t>Studien- und Fachprüfungs-ordnung</a:t>
          </a:r>
        </a:p>
      </dsp:txBody>
      <dsp:txXfrm>
        <a:off x="2954101" y="10509"/>
        <a:ext cx="2588988" cy="1035595"/>
      </dsp:txXfrm>
    </dsp:sp>
    <dsp:sp modelId="{C9243E0F-3582-4DAA-9599-81BC9CF62721}">
      <dsp:nvSpPr>
        <dsp:cNvPr id="0" name=""/>
        <dsp:cNvSpPr/>
      </dsp:nvSpPr>
      <dsp:spPr>
        <a:xfrm>
          <a:off x="2954101"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Studiengangs-spezifische Bestimmungen wie Studiendauer, Auslands-aufenthalt, zu belegende Module und Lernziele</a:t>
          </a:r>
        </a:p>
      </dsp:txBody>
      <dsp:txXfrm>
        <a:off x="2954101" y="1046105"/>
        <a:ext cx="2588988" cy="2327760"/>
      </dsp:txXfrm>
    </dsp:sp>
    <dsp:sp modelId="{B7C4B764-F22A-4EA1-A336-712F51827026}">
      <dsp:nvSpPr>
        <dsp:cNvPr id="0" name=""/>
        <dsp:cNvSpPr/>
      </dsp:nvSpPr>
      <dsp:spPr>
        <a:xfrm>
          <a:off x="5905548"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EDF2F6"/>
              </a:solidFill>
              <a:latin typeface="UB Scala Sans" panose="02000503050000020003"/>
            </a:rPr>
            <a:t>Modulhandbuch</a:t>
          </a:r>
        </a:p>
      </dsp:txBody>
      <dsp:txXfrm>
        <a:off x="5905548" y="10509"/>
        <a:ext cx="2588988" cy="1035595"/>
      </dsp:txXfrm>
    </dsp:sp>
    <dsp:sp modelId="{6F95BF05-989E-4B51-880C-A35754A06638}">
      <dsp:nvSpPr>
        <dsp:cNvPr id="0" name=""/>
        <dsp:cNvSpPr/>
      </dsp:nvSpPr>
      <dsp:spPr>
        <a:xfrm>
          <a:off x="5905548"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Genaue Aufgliederung der zu belegenden Module</a:t>
          </a:r>
        </a:p>
        <a:p>
          <a:pPr marL="171450" lvl="1" indent="-171450" algn="l" defTabSz="800100">
            <a:lnSpc>
              <a:spcPct val="90000"/>
            </a:lnSpc>
            <a:spcBef>
              <a:spcPct val="0"/>
            </a:spcBef>
            <a:spcAft>
              <a:spcPct val="15000"/>
            </a:spcAft>
            <a:buChar char="•"/>
          </a:pPr>
          <a:r>
            <a:rPr lang="de-DE" sz="1800" kern="1200">
              <a:latin typeface="UB Scala Sans" panose="02000503050000020003"/>
            </a:rPr>
            <a:t>Am häufigsten benötigt zur Planung des Studiums</a:t>
          </a:r>
        </a:p>
      </dsp:txBody>
      <dsp:txXfrm>
        <a:off x="5905548" y="1046105"/>
        <a:ext cx="2588988" cy="232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E1CF-3271-48EE-9D2A-98B84E0582B4}">
      <dsp:nvSpPr>
        <dsp:cNvPr id="0" name=""/>
        <dsp:cNvSpPr/>
      </dsp:nvSpPr>
      <dsp:spPr>
        <a:xfrm>
          <a:off x="2655" y="10509"/>
          <a:ext cx="2588988" cy="1035595"/>
        </a:xfrm>
        <a:prstGeom prst="rect">
          <a:avLst/>
        </a:prstGeom>
        <a:solidFill>
          <a:srgbClr val="E24242"/>
        </a:solidFill>
        <a:ln w="25400" cap="flat" cmpd="sng" algn="ctr">
          <a:solidFill>
            <a:srgbClr val="E2424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FFFFFF"/>
              </a:solidFill>
              <a:latin typeface="UB Scala Sans" panose="02000503050000020003"/>
            </a:rPr>
            <a:t>Vorlesung</a:t>
          </a:r>
        </a:p>
      </dsp:txBody>
      <dsp:txXfrm>
        <a:off x="2655" y="10509"/>
        <a:ext cx="2588988" cy="1035595"/>
      </dsp:txXfrm>
    </dsp:sp>
    <dsp:sp modelId="{737DCBE1-B5C9-49F9-B917-3770001900FF}">
      <dsp:nvSpPr>
        <dsp:cNvPr id="0" name=""/>
        <dsp:cNvSpPr/>
      </dsp:nvSpPr>
      <dsp:spPr>
        <a:xfrm>
          <a:off x="2655"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Größte Veranstaltung</a:t>
          </a:r>
        </a:p>
        <a:p>
          <a:pPr marL="171450" lvl="1" indent="-171450" algn="l" defTabSz="800100">
            <a:lnSpc>
              <a:spcPct val="90000"/>
            </a:lnSpc>
            <a:spcBef>
              <a:spcPct val="0"/>
            </a:spcBef>
            <a:spcAft>
              <a:spcPct val="15000"/>
            </a:spcAft>
            <a:buChar char="•"/>
          </a:pPr>
          <a:r>
            <a:rPr lang="de-DE" sz="1800" kern="1200">
              <a:latin typeface="UB Scala Sans" panose="02000503050000020003"/>
            </a:rPr>
            <a:t>Meistens mit dem Prof selbst</a:t>
          </a:r>
        </a:p>
        <a:p>
          <a:pPr marL="171450" lvl="1" indent="-171450" algn="l" defTabSz="800100">
            <a:lnSpc>
              <a:spcPct val="90000"/>
            </a:lnSpc>
            <a:spcBef>
              <a:spcPct val="0"/>
            </a:spcBef>
            <a:spcAft>
              <a:spcPct val="15000"/>
            </a:spcAft>
            <a:buChar char="•"/>
          </a:pPr>
          <a:r>
            <a:rPr lang="de-DE" sz="1800" kern="1200">
              <a:latin typeface="UB Scala Sans" panose="02000503050000020003"/>
            </a:rPr>
            <a:t>Vermittlung der Theorie</a:t>
          </a:r>
        </a:p>
      </dsp:txBody>
      <dsp:txXfrm>
        <a:off x="2655" y="1046105"/>
        <a:ext cx="2588988" cy="2327760"/>
      </dsp:txXfrm>
    </dsp:sp>
    <dsp:sp modelId="{727E4975-32FD-41CF-99C1-619E2B0452D8}">
      <dsp:nvSpPr>
        <dsp:cNvPr id="0" name=""/>
        <dsp:cNvSpPr/>
      </dsp:nvSpPr>
      <dsp:spPr>
        <a:xfrm>
          <a:off x="2954101" y="10509"/>
          <a:ext cx="2588988" cy="1035595"/>
        </a:xfrm>
        <a:prstGeom prst="rect">
          <a:avLst/>
        </a:prstGeom>
        <a:solidFill>
          <a:schemeClr val="accent2"/>
        </a:solidFill>
        <a:ln w="25400" cap="flat" cmpd="sng" algn="ctr">
          <a:solidFill>
            <a:schemeClr val="accent2"/>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FFFFFF"/>
              </a:solidFill>
              <a:latin typeface="UB Scala Sans" panose="02000503050000020003"/>
            </a:rPr>
            <a:t>Übung</a:t>
          </a:r>
        </a:p>
      </dsp:txBody>
      <dsp:txXfrm>
        <a:off x="2954101" y="10509"/>
        <a:ext cx="2588988" cy="1035595"/>
      </dsp:txXfrm>
    </dsp:sp>
    <dsp:sp modelId="{C9243E0F-3582-4DAA-9599-81BC9CF62721}">
      <dsp:nvSpPr>
        <dsp:cNvPr id="0" name=""/>
        <dsp:cNvSpPr/>
      </dsp:nvSpPr>
      <dsp:spPr>
        <a:xfrm>
          <a:off x="2954101"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Anwenden der Theorie aus der Vorlesung</a:t>
          </a:r>
        </a:p>
        <a:p>
          <a:pPr marL="171450" lvl="1" indent="-171450" algn="l" defTabSz="800100">
            <a:lnSpc>
              <a:spcPct val="90000"/>
            </a:lnSpc>
            <a:spcBef>
              <a:spcPct val="0"/>
            </a:spcBef>
            <a:spcAft>
              <a:spcPct val="15000"/>
            </a:spcAft>
            <a:buChar char="•"/>
          </a:pPr>
          <a:r>
            <a:rPr lang="de-DE" sz="1800" kern="1200">
              <a:latin typeface="UB Scala Sans" panose="02000503050000020003"/>
            </a:rPr>
            <a:t>Oft in kleineren Gruppen</a:t>
          </a:r>
        </a:p>
        <a:p>
          <a:pPr marL="171450" lvl="1" indent="-171450" algn="l" defTabSz="800100">
            <a:lnSpc>
              <a:spcPct val="90000"/>
            </a:lnSpc>
            <a:spcBef>
              <a:spcPct val="0"/>
            </a:spcBef>
            <a:spcAft>
              <a:spcPct val="15000"/>
            </a:spcAft>
            <a:buChar char="•"/>
          </a:pPr>
          <a:r>
            <a:rPr lang="de-DE" sz="1800" kern="1200">
              <a:latin typeface="UB Scala Sans" panose="02000503050000020003"/>
            </a:rPr>
            <a:t>Auch neue, praktischere Inhalte möglich</a:t>
          </a:r>
        </a:p>
      </dsp:txBody>
      <dsp:txXfrm>
        <a:off x="2954101" y="1046105"/>
        <a:ext cx="2588988" cy="2327760"/>
      </dsp:txXfrm>
    </dsp:sp>
    <dsp:sp modelId="{B7C4B764-F22A-4EA1-A336-712F51827026}">
      <dsp:nvSpPr>
        <dsp:cNvPr id="0" name=""/>
        <dsp:cNvSpPr/>
      </dsp:nvSpPr>
      <dsp:spPr>
        <a:xfrm>
          <a:off x="5905548"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FFFFFF"/>
              </a:solidFill>
              <a:latin typeface="UB Scala Sans" panose="02000503050000020003"/>
            </a:rPr>
            <a:t>Tutorium</a:t>
          </a:r>
        </a:p>
      </dsp:txBody>
      <dsp:txXfrm>
        <a:off x="5905548" y="10509"/>
        <a:ext cx="2588988" cy="1035595"/>
      </dsp:txXfrm>
    </dsp:sp>
    <dsp:sp modelId="{6F95BF05-989E-4B51-880C-A35754A06638}">
      <dsp:nvSpPr>
        <dsp:cNvPr id="0" name=""/>
        <dsp:cNvSpPr/>
      </dsp:nvSpPr>
      <dsp:spPr>
        <a:xfrm>
          <a:off x="5905548"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Kein neuer Stoff</a:t>
          </a:r>
        </a:p>
        <a:p>
          <a:pPr marL="171450" lvl="1" indent="-171450" algn="l" defTabSz="800100">
            <a:lnSpc>
              <a:spcPct val="90000"/>
            </a:lnSpc>
            <a:spcBef>
              <a:spcPct val="0"/>
            </a:spcBef>
            <a:spcAft>
              <a:spcPct val="15000"/>
            </a:spcAft>
            <a:buChar char="•"/>
          </a:pPr>
          <a:r>
            <a:rPr lang="de-DE" sz="1800" kern="1200" dirty="0">
              <a:latin typeface="UB Scala Sans" panose="02000503050000020003"/>
            </a:rPr>
            <a:t>Studentische*r Tutor*in beantwortet Fragen und bearbeitet zusätzliche Übungsaufgaben</a:t>
          </a:r>
        </a:p>
      </dsp:txBody>
      <dsp:txXfrm>
        <a:off x="5905548" y="1046105"/>
        <a:ext cx="2588988" cy="232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E1CF-3271-48EE-9D2A-98B84E0582B4}">
      <dsp:nvSpPr>
        <dsp:cNvPr id="0" name=""/>
        <dsp:cNvSpPr/>
      </dsp:nvSpPr>
      <dsp:spPr>
        <a:xfrm>
          <a:off x="3194" y="10778"/>
          <a:ext cx="1920996" cy="7683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EDF2F6"/>
              </a:solidFill>
              <a:latin typeface="UB Scala Sans" panose="02000503050000020003"/>
            </a:rPr>
            <a:t>Keine Anmeldung notwendig.</a:t>
          </a:r>
        </a:p>
      </dsp:txBody>
      <dsp:txXfrm>
        <a:off x="3194" y="10778"/>
        <a:ext cx="1920996" cy="768398"/>
      </dsp:txXfrm>
    </dsp:sp>
    <dsp:sp modelId="{737DCBE1-B5C9-49F9-B917-3770001900FF}">
      <dsp:nvSpPr>
        <dsp:cNvPr id="0" name=""/>
        <dsp:cNvSpPr/>
      </dsp:nvSpPr>
      <dsp:spPr>
        <a:xfrm>
          <a:off x="3194" y="784437"/>
          <a:ext cx="1920996"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a:latin typeface="UB Scala Sans" panose="02000503050000020003"/>
            </a:rPr>
            <a:t>Für die meisten Module ist keine Anmeldung notwendig.</a:t>
          </a:r>
        </a:p>
        <a:p>
          <a:pPr marL="114300" lvl="1" indent="-114300" algn="l" defTabSz="622300">
            <a:lnSpc>
              <a:spcPct val="90000"/>
            </a:lnSpc>
            <a:spcBef>
              <a:spcPct val="0"/>
            </a:spcBef>
            <a:spcAft>
              <a:spcPct val="15000"/>
            </a:spcAft>
            <a:buChar char="•"/>
          </a:pPr>
          <a:r>
            <a:rPr lang="de-DE" sz="1400" kern="1200" dirty="0">
              <a:latin typeface="UB Scala Sans" panose="02000503050000020003"/>
            </a:rPr>
            <a:t>Eine Anmeldung ist in diesem Fall erst zur Prüfungsanmeldung erforderlich.</a:t>
          </a:r>
        </a:p>
      </dsp:txBody>
      <dsp:txXfrm>
        <a:off x="3194" y="784437"/>
        <a:ext cx="1920996" cy="2327760"/>
      </dsp:txXfrm>
    </dsp:sp>
    <dsp:sp modelId="{727E4975-32FD-41CF-99C1-619E2B0452D8}">
      <dsp:nvSpPr>
        <dsp:cNvPr id="0" name=""/>
        <dsp:cNvSpPr/>
      </dsp:nvSpPr>
      <dsp:spPr>
        <a:xfrm>
          <a:off x="2193130" y="10778"/>
          <a:ext cx="1920996" cy="7683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EDF2F6"/>
              </a:solidFill>
              <a:latin typeface="UB Scala Sans" panose="02000503050000020003"/>
            </a:rPr>
            <a:t>Anmeldung über Lehrstuhlwebsite.</a:t>
          </a:r>
        </a:p>
      </dsp:txBody>
      <dsp:txXfrm>
        <a:off x="2193130" y="10778"/>
        <a:ext cx="1920996" cy="768398"/>
      </dsp:txXfrm>
    </dsp:sp>
    <dsp:sp modelId="{C9243E0F-3582-4DAA-9599-81BC9CF62721}">
      <dsp:nvSpPr>
        <dsp:cNvPr id="0" name=""/>
        <dsp:cNvSpPr/>
      </dsp:nvSpPr>
      <dsp:spPr>
        <a:xfrm>
          <a:off x="2193130" y="779176"/>
          <a:ext cx="1920996"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a:latin typeface="UB Scala Sans" panose="02000503050000020003"/>
            </a:rPr>
            <a:t>In diesem Fall wird auf der Seite des Moduls ein Formular zur Anmeldung bereitgestellt. Nach der Anmeldung wird in den meisten Fällen direkt das Passwort für den VC-Kurs versendet.</a:t>
          </a:r>
        </a:p>
      </dsp:txBody>
      <dsp:txXfrm>
        <a:off x="2193130" y="779176"/>
        <a:ext cx="1920996" cy="2327760"/>
      </dsp:txXfrm>
    </dsp:sp>
    <dsp:sp modelId="{B7C4B764-F22A-4EA1-A336-712F51827026}">
      <dsp:nvSpPr>
        <dsp:cNvPr id="0" name=""/>
        <dsp:cNvSpPr/>
      </dsp:nvSpPr>
      <dsp:spPr>
        <a:xfrm>
          <a:off x="4383065" y="10778"/>
          <a:ext cx="1920996" cy="7683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EDF2F6"/>
              </a:solidFill>
              <a:latin typeface="UB Scala Sans" panose="02000503050000020003"/>
            </a:rPr>
            <a:t>Anmeldung per Mail.</a:t>
          </a:r>
        </a:p>
      </dsp:txBody>
      <dsp:txXfrm>
        <a:off x="4383065" y="10778"/>
        <a:ext cx="1920996" cy="768398"/>
      </dsp:txXfrm>
    </dsp:sp>
    <dsp:sp modelId="{6F95BF05-989E-4B51-880C-A35754A06638}">
      <dsp:nvSpPr>
        <dsp:cNvPr id="0" name=""/>
        <dsp:cNvSpPr/>
      </dsp:nvSpPr>
      <dsp:spPr>
        <a:xfrm>
          <a:off x="4383065" y="779176"/>
          <a:ext cx="1920996"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a:latin typeface="UB Scala Sans" panose="02000503050000020003"/>
            </a:rPr>
            <a:t>Die genauen Inhalte, die per Mail gesendet werden sollen, stehen in der Regel in der Modulbeschreibung. Das Passwort zum VC-Kurs wird dann innerhalb weniger Tage versendet.</a:t>
          </a:r>
        </a:p>
      </dsp:txBody>
      <dsp:txXfrm>
        <a:off x="4383065" y="779176"/>
        <a:ext cx="1920996" cy="2327760"/>
      </dsp:txXfrm>
    </dsp:sp>
    <dsp:sp modelId="{B38FE11C-9326-4B8A-86FA-A4E7CF20B137}">
      <dsp:nvSpPr>
        <dsp:cNvPr id="0" name=""/>
        <dsp:cNvSpPr/>
      </dsp:nvSpPr>
      <dsp:spPr>
        <a:xfrm>
          <a:off x="6573001" y="10778"/>
          <a:ext cx="1920996" cy="7683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EDF2F6"/>
              </a:solidFill>
              <a:latin typeface="UB Scala Sans" panose="02000503050000020003"/>
              <a:ea typeface="+mn-ea"/>
              <a:cs typeface="+mn-cs"/>
            </a:rPr>
            <a:t>Anmeldung über </a:t>
          </a:r>
          <a:r>
            <a:rPr lang="de-DE" sz="1600" b="1" kern="1200" dirty="0" err="1">
              <a:solidFill>
                <a:srgbClr val="EDF2F6"/>
              </a:solidFill>
              <a:latin typeface="UB Scala Sans" panose="02000503050000020003"/>
              <a:ea typeface="+mn-ea"/>
              <a:cs typeface="+mn-cs"/>
            </a:rPr>
            <a:t>FlexNow</a:t>
          </a:r>
          <a:r>
            <a:rPr lang="de-DE" sz="1600" b="1" kern="1200" dirty="0">
              <a:solidFill>
                <a:srgbClr val="EDF2F6"/>
              </a:solidFill>
              <a:latin typeface="UB Scala Sans" panose="02000503050000020003"/>
              <a:ea typeface="+mn-ea"/>
              <a:cs typeface="+mn-cs"/>
            </a:rPr>
            <a:t>.</a:t>
          </a:r>
        </a:p>
      </dsp:txBody>
      <dsp:txXfrm>
        <a:off x="6573001" y="10778"/>
        <a:ext cx="1920996" cy="768398"/>
      </dsp:txXfrm>
    </dsp:sp>
    <dsp:sp modelId="{67E1949B-0F97-4FC4-B3D0-E3F10CD47B75}">
      <dsp:nvSpPr>
        <dsp:cNvPr id="0" name=""/>
        <dsp:cNvSpPr/>
      </dsp:nvSpPr>
      <dsp:spPr>
        <a:xfrm>
          <a:off x="6573001" y="779176"/>
          <a:ext cx="1920996"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err="1">
              <a:latin typeface="UB Scala Sans" panose="02000503050000020003"/>
            </a:rPr>
            <a:t>FlexNow</a:t>
          </a:r>
          <a:r>
            <a:rPr lang="de-DE" sz="1400" kern="1200" dirty="0">
              <a:latin typeface="UB Scala Sans" panose="02000503050000020003"/>
            </a:rPr>
            <a:t> ist ein Tool zur Prüfungs- und Lehrveranstaltungsanmeldung, sowie das Verwalten der bisherigen Studienleistungen.</a:t>
          </a:r>
        </a:p>
      </dsp:txBody>
      <dsp:txXfrm>
        <a:off x="6573001" y="779176"/>
        <a:ext cx="1920996" cy="23277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7C3501-B76B-DC11-C7B2-72C319E95FF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de-DE"/>
          </a:p>
        </p:txBody>
      </p:sp>
      <p:sp>
        <p:nvSpPr>
          <p:cNvPr id="3" name="Datumsplatzhalter 2">
            <a:extLst>
              <a:ext uri="{FF2B5EF4-FFF2-40B4-BE49-F238E27FC236}">
                <a16:creationId xmlns:a16="http://schemas.microsoft.com/office/drawing/2014/main" id="{0BCEA480-309B-02F6-DE7A-DFAAA4991C48}"/>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AA1536F4-F884-4BCF-B4CA-98523BE9CAEC}" type="datetimeFigureOut">
              <a:rPr lang="de-DE"/>
              <a:pPr>
                <a:defRPr/>
              </a:pPr>
              <a:t>07.10.2025</a:t>
            </a:fld>
            <a:endParaRPr lang="de-DE"/>
          </a:p>
        </p:txBody>
      </p:sp>
      <p:sp>
        <p:nvSpPr>
          <p:cNvPr id="4" name="Folienbildplatzhalter 3">
            <a:extLst>
              <a:ext uri="{FF2B5EF4-FFF2-40B4-BE49-F238E27FC236}">
                <a16:creationId xmlns:a16="http://schemas.microsoft.com/office/drawing/2014/main" id="{C90800DF-F959-4A8A-31CE-852A74EAFB4E}"/>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770FF99A-3713-B259-E087-29DBA8361B87}"/>
              </a:ext>
            </a:extLst>
          </p:cNvPr>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067BEE7F-D7B7-552A-6A11-6EDDD1AD2C57}"/>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BDEF0099-90DD-5F53-6CEC-495FDA391E82}"/>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E85AD61-49B5-4D99-874B-C229CA4EFDD0}"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a:extLst>
              <a:ext uri="{FF2B5EF4-FFF2-40B4-BE49-F238E27FC236}">
                <a16:creationId xmlns:a16="http://schemas.microsoft.com/office/drawing/2014/main" id="{060AAC72-0382-F778-9A46-013746AE79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a:extLst>
              <a:ext uri="{FF2B5EF4-FFF2-40B4-BE49-F238E27FC236}">
                <a16:creationId xmlns:a16="http://schemas.microsoft.com/office/drawing/2014/main" id="{4D83D574-B649-DC29-4DD1-F0D12673EA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600">
                <a:solidFill>
                  <a:srgbClr val="000000"/>
                </a:solidFill>
                <a:latin typeface="UB Scala Sans" pitchFamily="2" charset="0"/>
              </a:rPr>
              <a:t>Hinweis:</a:t>
            </a:r>
          </a:p>
          <a:p>
            <a:pPr eaLnBrk="1" hangingPunct="1">
              <a:spcBef>
                <a:spcPct val="0"/>
              </a:spcBef>
            </a:pPr>
            <a:r>
              <a:rPr lang="de-DE" altLang="de-DE" sz="1600">
                <a:solidFill>
                  <a:srgbClr val="000000"/>
                </a:solidFill>
                <a:latin typeface="UB Scala Sans" pitchFamily="2" charset="0"/>
              </a:rPr>
              <a:t> </a:t>
            </a:r>
          </a:p>
          <a:p>
            <a:pPr eaLnBrk="1" hangingPunct="1">
              <a:spcBef>
                <a:spcPct val="0"/>
              </a:spcBef>
            </a:pPr>
            <a:r>
              <a:rPr lang="de-DE" altLang="de-DE" b="1">
                <a:solidFill>
                  <a:srgbClr val="000000"/>
                </a:solidFill>
                <a:latin typeface="UB Scala Sans" pitchFamily="2" charset="0"/>
              </a:rPr>
              <a:t>Anpassen der Fußzeile:</a:t>
            </a:r>
            <a:r>
              <a:rPr lang="de-DE" altLang="de-DE">
                <a:solidFill>
                  <a:srgbClr val="000000"/>
                </a:solidFill>
                <a:latin typeface="UB Scala Sans"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eaLnBrk="1" hangingPunct="1">
              <a:spcBef>
                <a:spcPct val="0"/>
              </a:spcBef>
            </a:pPr>
            <a:endParaRPr lang="de-DE" altLang="de-DE"/>
          </a:p>
        </p:txBody>
      </p:sp>
      <p:sp>
        <p:nvSpPr>
          <p:cNvPr id="5124" name="Foliennummernplatzhalter 3">
            <a:extLst>
              <a:ext uri="{FF2B5EF4-FFF2-40B4-BE49-F238E27FC236}">
                <a16:creationId xmlns:a16="http://schemas.microsoft.com/office/drawing/2014/main" id="{98382AFE-F773-CBD8-D988-780B35BF3B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C047215-CEF9-4C00-A448-D0AF8822DD1E}" type="slidenum">
              <a:rPr lang="de-DE" altLang="de-DE">
                <a:latin typeface="Times New Roman" panose="02020603050405020304" pitchFamily="18" charset="0"/>
              </a:rPr>
              <a:pPr eaLnBrk="1" hangingPunct="1">
                <a:spcBef>
                  <a:spcPct val="0"/>
                </a:spcBef>
              </a:pPr>
              <a:t>1</a:t>
            </a:fld>
            <a:endParaRPr lang="de-DE" altLang="de-DE">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27</a:t>
            </a:fld>
            <a:endParaRPr lang="de-DE" altLang="de-DE"/>
          </a:p>
        </p:txBody>
      </p:sp>
    </p:spTree>
    <p:extLst>
      <p:ext uri="{BB962C8B-B14F-4D97-AF65-F5344CB8AC3E}">
        <p14:creationId xmlns:p14="http://schemas.microsoft.com/office/powerpoint/2010/main" val="136403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5DE12-8E28-5FCA-9928-3D9ADF09DC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E0F150-B14E-A972-40F7-F068D04C08C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662D15-ED03-7D2A-DF4C-DB73A00ED2C0}"/>
              </a:ext>
            </a:extLst>
          </p:cNvPr>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a:extLst>
              <a:ext uri="{FF2B5EF4-FFF2-40B4-BE49-F238E27FC236}">
                <a16:creationId xmlns:a16="http://schemas.microsoft.com/office/drawing/2014/main" id="{C7EED29E-1AFE-021A-EEFD-5A86CF1090A6}"/>
              </a:ext>
            </a:extLst>
          </p:cNvPr>
          <p:cNvSpPr>
            <a:spLocks noGrp="1"/>
          </p:cNvSpPr>
          <p:nvPr>
            <p:ph type="sldNum" sz="quarter" idx="5"/>
          </p:nvPr>
        </p:nvSpPr>
        <p:spPr/>
        <p:txBody>
          <a:bodyPr/>
          <a:lstStyle/>
          <a:p>
            <a:fld id="{AE85AD61-49B5-4D99-874B-C229CA4EFDD0}" type="slidenum">
              <a:rPr lang="de-DE" altLang="de-DE" smtClean="0"/>
              <a:pPr/>
              <a:t>28</a:t>
            </a:fld>
            <a:endParaRPr lang="de-DE" altLang="de-DE"/>
          </a:p>
        </p:txBody>
      </p:sp>
    </p:spTree>
    <p:extLst>
      <p:ext uri="{BB962C8B-B14F-4D97-AF65-F5344CB8AC3E}">
        <p14:creationId xmlns:p14="http://schemas.microsoft.com/office/powerpoint/2010/main" val="316624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29</a:t>
            </a:fld>
            <a:endParaRPr lang="de-DE" altLang="de-DE"/>
          </a:p>
        </p:txBody>
      </p:sp>
    </p:spTree>
    <p:extLst>
      <p:ext uri="{BB962C8B-B14F-4D97-AF65-F5344CB8AC3E}">
        <p14:creationId xmlns:p14="http://schemas.microsoft.com/office/powerpoint/2010/main" val="1556622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C040B-93C4-595F-5E6F-17801B772A6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56FF7D1-674A-6C8D-6B2C-8C65C8F432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CE9270A-D9C9-CCC0-E09C-46830C983DC5}"/>
              </a:ext>
            </a:extLst>
          </p:cNvPr>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a:extLst>
              <a:ext uri="{FF2B5EF4-FFF2-40B4-BE49-F238E27FC236}">
                <a16:creationId xmlns:a16="http://schemas.microsoft.com/office/drawing/2014/main" id="{25FB5F2F-0150-3CC1-2E2F-63379B0AB761}"/>
              </a:ext>
            </a:extLst>
          </p:cNvPr>
          <p:cNvSpPr>
            <a:spLocks noGrp="1"/>
          </p:cNvSpPr>
          <p:nvPr>
            <p:ph type="sldNum" sz="quarter" idx="5"/>
          </p:nvPr>
        </p:nvSpPr>
        <p:spPr/>
        <p:txBody>
          <a:bodyPr/>
          <a:lstStyle/>
          <a:p>
            <a:fld id="{AE85AD61-49B5-4D99-874B-C229CA4EFDD0}" type="slidenum">
              <a:rPr lang="de-DE" altLang="de-DE" smtClean="0"/>
              <a:pPr/>
              <a:t>30</a:t>
            </a:fld>
            <a:endParaRPr lang="de-DE" altLang="de-DE"/>
          </a:p>
        </p:txBody>
      </p:sp>
    </p:spTree>
    <p:extLst>
      <p:ext uri="{BB962C8B-B14F-4D97-AF65-F5344CB8AC3E}">
        <p14:creationId xmlns:p14="http://schemas.microsoft.com/office/powerpoint/2010/main" val="385852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31</a:t>
            </a:fld>
            <a:endParaRPr lang="de-DE" altLang="de-DE"/>
          </a:p>
        </p:txBody>
      </p:sp>
    </p:spTree>
    <p:extLst>
      <p:ext uri="{BB962C8B-B14F-4D97-AF65-F5344CB8AC3E}">
        <p14:creationId xmlns:p14="http://schemas.microsoft.com/office/powerpoint/2010/main" val="768902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CCBFF-4BD3-50A9-7A41-BF27584013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62D0CF-426E-4469-64CB-7AFCC2F17CC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33BC553-478A-1A81-6C41-154A6FC8463E}"/>
              </a:ext>
            </a:extLst>
          </p:cNvPr>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a:extLst>
              <a:ext uri="{FF2B5EF4-FFF2-40B4-BE49-F238E27FC236}">
                <a16:creationId xmlns:a16="http://schemas.microsoft.com/office/drawing/2014/main" id="{2B51AB38-B98A-3F48-1772-ED2D742554C2}"/>
              </a:ext>
            </a:extLst>
          </p:cNvPr>
          <p:cNvSpPr>
            <a:spLocks noGrp="1"/>
          </p:cNvSpPr>
          <p:nvPr>
            <p:ph type="sldNum" sz="quarter" idx="5"/>
          </p:nvPr>
        </p:nvSpPr>
        <p:spPr/>
        <p:txBody>
          <a:bodyPr/>
          <a:lstStyle/>
          <a:p>
            <a:fld id="{AE85AD61-49B5-4D99-874B-C229CA4EFDD0}" type="slidenum">
              <a:rPr lang="de-DE" altLang="de-DE" smtClean="0"/>
              <a:pPr/>
              <a:t>32</a:t>
            </a:fld>
            <a:endParaRPr lang="de-DE" altLang="de-DE"/>
          </a:p>
        </p:txBody>
      </p:sp>
    </p:spTree>
    <p:extLst>
      <p:ext uri="{BB962C8B-B14F-4D97-AF65-F5344CB8AC3E}">
        <p14:creationId xmlns:p14="http://schemas.microsoft.com/office/powerpoint/2010/main" val="3384056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E7074-1EBE-0756-29C5-21E50FC7851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E2C293-0D04-366A-6A3A-35210B6AF27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C81345-A743-8570-76F1-357CC289D83A}"/>
              </a:ext>
            </a:extLst>
          </p:cNvPr>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a:extLst>
              <a:ext uri="{FF2B5EF4-FFF2-40B4-BE49-F238E27FC236}">
                <a16:creationId xmlns:a16="http://schemas.microsoft.com/office/drawing/2014/main" id="{9FD1F7DF-7CA1-84ED-B543-A32F8C77626E}"/>
              </a:ext>
            </a:extLst>
          </p:cNvPr>
          <p:cNvSpPr>
            <a:spLocks noGrp="1"/>
          </p:cNvSpPr>
          <p:nvPr>
            <p:ph type="sldNum" sz="quarter" idx="5"/>
          </p:nvPr>
        </p:nvSpPr>
        <p:spPr/>
        <p:txBody>
          <a:bodyPr/>
          <a:lstStyle/>
          <a:p>
            <a:fld id="{AE85AD61-49B5-4D99-874B-C229CA4EFDD0}" type="slidenum">
              <a:rPr lang="de-DE" altLang="de-DE" smtClean="0"/>
              <a:pPr/>
              <a:t>33</a:t>
            </a:fld>
            <a:endParaRPr lang="de-DE" altLang="de-DE"/>
          </a:p>
        </p:txBody>
      </p:sp>
    </p:spTree>
    <p:extLst>
      <p:ext uri="{BB962C8B-B14F-4D97-AF65-F5344CB8AC3E}">
        <p14:creationId xmlns:p14="http://schemas.microsoft.com/office/powerpoint/2010/main" val="67154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34</a:t>
            </a:fld>
            <a:endParaRPr lang="de-DE" altLang="de-DE"/>
          </a:p>
        </p:txBody>
      </p:sp>
    </p:spTree>
    <p:extLst>
      <p:ext uri="{BB962C8B-B14F-4D97-AF65-F5344CB8AC3E}">
        <p14:creationId xmlns:p14="http://schemas.microsoft.com/office/powerpoint/2010/main" val="126641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35</a:t>
            </a:fld>
            <a:endParaRPr lang="de-DE" altLang="de-DE"/>
          </a:p>
        </p:txBody>
      </p:sp>
    </p:spTree>
    <p:extLst>
      <p:ext uri="{BB962C8B-B14F-4D97-AF65-F5344CB8AC3E}">
        <p14:creationId xmlns:p14="http://schemas.microsoft.com/office/powerpoint/2010/main" val="2938080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37</a:t>
            </a:fld>
            <a:endParaRPr lang="de-DE" altLang="de-DE"/>
          </a:p>
        </p:txBody>
      </p:sp>
    </p:spTree>
    <p:extLst>
      <p:ext uri="{BB962C8B-B14F-4D97-AF65-F5344CB8AC3E}">
        <p14:creationId xmlns:p14="http://schemas.microsoft.com/office/powerpoint/2010/main" val="67317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7</a:t>
            </a:fld>
            <a:endParaRPr lang="de-DE" altLang="de-DE"/>
          </a:p>
        </p:txBody>
      </p:sp>
    </p:spTree>
    <p:extLst>
      <p:ext uri="{BB962C8B-B14F-4D97-AF65-F5344CB8AC3E}">
        <p14:creationId xmlns:p14="http://schemas.microsoft.com/office/powerpoint/2010/main" val="158260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18</a:t>
            </a:fld>
            <a:endParaRPr lang="de-DE" altLang="de-DE"/>
          </a:p>
        </p:txBody>
      </p:sp>
    </p:spTree>
    <p:extLst>
      <p:ext uri="{BB962C8B-B14F-4D97-AF65-F5344CB8AC3E}">
        <p14:creationId xmlns:p14="http://schemas.microsoft.com/office/powerpoint/2010/main" val="139268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20</a:t>
            </a:fld>
            <a:endParaRPr lang="de-DE" altLang="de-DE"/>
          </a:p>
        </p:txBody>
      </p:sp>
    </p:spTree>
    <p:extLst>
      <p:ext uri="{BB962C8B-B14F-4D97-AF65-F5344CB8AC3E}">
        <p14:creationId xmlns:p14="http://schemas.microsoft.com/office/powerpoint/2010/main" val="79651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21</a:t>
            </a:fld>
            <a:endParaRPr lang="de-DE" altLang="de-DE"/>
          </a:p>
        </p:txBody>
      </p:sp>
    </p:spTree>
    <p:extLst>
      <p:ext uri="{BB962C8B-B14F-4D97-AF65-F5344CB8AC3E}">
        <p14:creationId xmlns:p14="http://schemas.microsoft.com/office/powerpoint/2010/main" val="25408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23</a:t>
            </a:fld>
            <a:endParaRPr lang="de-DE" altLang="de-DE"/>
          </a:p>
        </p:txBody>
      </p:sp>
    </p:spTree>
    <p:extLst>
      <p:ext uri="{BB962C8B-B14F-4D97-AF65-F5344CB8AC3E}">
        <p14:creationId xmlns:p14="http://schemas.microsoft.com/office/powerpoint/2010/main" val="136173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rgbClr val="D4D4D4"/>
              </a:solidFill>
              <a:effectLst/>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24</a:t>
            </a:fld>
            <a:endParaRPr lang="de-DE" altLang="de-DE"/>
          </a:p>
        </p:txBody>
      </p:sp>
    </p:spTree>
    <p:extLst>
      <p:ext uri="{BB962C8B-B14F-4D97-AF65-F5344CB8AC3E}">
        <p14:creationId xmlns:p14="http://schemas.microsoft.com/office/powerpoint/2010/main" val="348232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springen in Hands-on-demo – anhand eines Beispiels </a:t>
            </a:r>
            <a:r>
              <a:rPr lang="de-DE" dirty="0" err="1"/>
              <a:t>univis</a:t>
            </a:r>
            <a:r>
              <a:rPr lang="de-DE" dirty="0"/>
              <a:t>, </a:t>
            </a:r>
            <a:r>
              <a:rPr lang="de-DE" dirty="0" err="1"/>
              <a:t>flexnow</a:t>
            </a:r>
            <a:r>
              <a:rPr lang="de-DE" dirty="0"/>
              <a:t> und den VC erklären </a:t>
            </a:r>
            <a:r>
              <a:rPr lang="de-DE" dirty="0">
                <a:sym typeface="Wingdings" panose="05000000000000000000" pitchFamily="2" charset="2"/>
              </a:rPr>
              <a:t> Stichpunkte siehe Tutorien-Skript</a:t>
            </a:r>
            <a:endParaRPr lang="de-DE" dirty="0"/>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25</a:t>
            </a:fld>
            <a:endParaRPr lang="de-DE" altLang="de-DE"/>
          </a:p>
        </p:txBody>
      </p:sp>
    </p:spTree>
    <p:extLst>
      <p:ext uri="{BB962C8B-B14F-4D97-AF65-F5344CB8AC3E}">
        <p14:creationId xmlns:p14="http://schemas.microsoft.com/office/powerpoint/2010/main" val="204692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17B19-248B-AC13-EFD9-4F3113B0920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153BF35-AF56-66FE-681E-E999CDA1E2D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0EE44D-5F8B-DACB-7216-4F39421F4B80}"/>
              </a:ext>
            </a:extLst>
          </p:cNvPr>
          <p:cNvSpPr>
            <a:spLocks noGrp="1"/>
          </p:cNvSpPr>
          <p:nvPr>
            <p:ph type="body" idx="1"/>
          </p:nvPr>
        </p:nvSpPr>
        <p:spPr/>
        <p:txBody>
          <a:bodyPr/>
          <a:lstStyle/>
          <a:p>
            <a:r>
              <a:rPr lang="de-DE" dirty="0"/>
              <a:t>Hier springen in Hands-on-demo – anhand eines Beispiels </a:t>
            </a:r>
            <a:r>
              <a:rPr lang="de-DE" dirty="0" err="1"/>
              <a:t>univis</a:t>
            </a:r>
            <a:r>
              <a:rPr lang="de-DE" dirty="0"/>
              <a:t>, </a:t>
            </a:r>
            <a:r>
              <a:rPr lang="de-DE" dirty="0" err="1"/>
              <a:t>flexnow</a:t>
            </a:r>
            <a:r>
              <a:rPr lang="de-DE" dirty="0"/>
              <a:t> und den VC erklären </a:t>
            </a:r>
            <a:r>
              <a:rPr lang="de-DE" dirty="0">
                <a:sym typeface="Wingdings" panose="05000000000000000000" pitchFamily="2" charset="2"/>
              </a:rPr>
              <a:t> Stichpunkte siehe Tutorien-Skript</a:t>
            </a:r>
            <a:endParaRPr lang="de-DE" dirty="0"/>
          </a:p>
        </p:txBody>
      </p:sp>
      <p:sp>
        <p:nvSpPr>
          <p:cNvPr id="4" name="Foliennummernplatzhalter 3">
            <a:extLst>
              <a:ext uri="{FF2B5EF4-FFF2-40B4-BE49-F238E27FC236}">
                <a16:creationId xmlns:a16="http://schemas.microsoft.com/office/drawing/2014/main" id="{BB3E97DF-DC66-2DE5-6122-985374D7D9B6}"/>
              </a:ext>
            </a:extLst>
          </p:cNvPr>
          <p:cNvSpPr>
            <a:spLocks noGrp="1"/>
          </p:cNvSpPr>
          <p:nvPr>
            <p:ph type="sldNum" sz="quarter" idx="5"/>
          </p:nvPr>
        </p:nvSpPr>
        <p:spPr/>
        <p:txBody>
          <a:bodyPr/>
          <a:lstStyle/>
          <a:p>
            <a:fld id="{AE85AD61-49B5-4D99-874B-C229CA4EFDD0}" type="slidenum">
              <a:rPr lang="de-DE" altLang="de-DE" smtClean="0"/>
              <a:pPr/>
              <a:t>26</a:t>
            </a:fld>
            <a:endParaRPr lang="de-DE" altLang="de-DE"/>
          </a:p>
        </p:txBody>
      </p:sp>
    </p:spTree>
    <p:extLst>
      <p:ext uri="{BB962C8B-B14F-4D97-AF65-F5344CB8AC3E}">
        <p14:creationId xmlns:p14="http://schemas.microsoft.com/office/powerpoint/2010/main" val="425169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67494"/>
            <a:ext cx="7344816" cy="1102519"/>
          </a:xfrm>
          <a:prstGeom prst="rect">
            <a:avLst/>
          </a:prstGeom>
          <a:noFill/>
        </p:spPr>
        <p:txBody>
          <a:bodyPr/>
          <a:lstStyle/>
          <a:p>
            <a:r>
              <a:rPr lang="de-DE"/>
              <a:t>Mastertitelformat bearbeiten</a:t>
            </a:r>
          </a:p>
        </p:txBody>
      </p:sp>
      <p:sp>
        <p:nvSpPr>
          <p:cNvPr id="3" name="Untertitel 2"/>
          <p:cNvSpPr>
            <a:spLocks noGrp="1"/>
          </p:cNvSpPr>
          <p:nvPr>
            <p:ph type="subTitle" idx="1"/>
          </p:nvPr>
        </p:nvSpPr>
        <p:spPr>
          <a:xfrm>
            <a:off x="395536" y="1584325"/>
            <a:ext cx="6400800" cy="131445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345204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A0F72-7789-7560-35EE-8125C8E4B3FC}"/>
              </a:ext>
            </a:extLst>
          </p:cNvPr>
          <p:cNvSpPr>
            <a:spLocks noGrp="1"/>
          </p:cNvSpPr>
          <p:nvPr>
            <p:ph type="title"/>
          </p:nvPr>
        </p:nvSpPr>
        <p:spPr>
          <a:xfrm>
            <a:off x="628650" y="274638"/>
            <a:ext cx="7886700" cy="993775"/>
          </a:xfrm>
          <a:prstGeom prst="rect">
            <a:avLst/>
          </a:prstGeom>
        </p:spPr>
        <p:txBody>
          <a:bodyPr/>
          <a:lstStyle/>
          <a:p>
            <a:r>
              <a:rPr lang="de-DE"/>
              <a:t>Mastertitelformat bearbeiten</a:t>
            </a:r>
          </a:p>
        </p:txBody>
      </p:sp>
    </p:spTree>
    <p:extLst>
      <p:ext uri="{BB962C8B-B14F-4D97-AF65-F5344CB8AC3E}">
        <p14:creationId xmlns:p14="http://schemas.microsoft.com/office/powerpoint/2010/main" val="88197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67494"/>
            <a:ext cx="7344816" cy="1102519"/>
          </a:xfrm>
          <a:prstGeom prst="rect">
            <a:avLst/>
          </a:prstGeom>
          <a:noFill/>
        </p:spPr>
        <p:txBody>
          <a:bodyPr/>
          <a:lstStyle/>
          <a:p>
            <a:r>
              <a:rPr lang="de-DE"/>
              <a:t>Mastertitelformat bearbeiten</a:t>
            </a:r>
          </a:p>
        </p:txBody>
      </p:sp>
      <p:sp>
        <p:nvSpPr>
          <p:cNvPr id="3" name="Untertitel 2"/>
          <p:cNvSpPr>
            <a:spLocks noGrp="1"/>
          </p:cNvSpPr>
          <p:nvPr>
            <p:ph type="subTitle" idx="1"/>
          </p:nvPr>
        </p:nvSpPr>
        <p:spPr>
          <a:xfrm>
            <a:off x="395536" y="1584325"/>
            <a:ext cx="6400800" cy="131445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305638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536" y="267494"/>
            <a:ext cx="7344816" cy="857250"/>
          </a:xfrm>
          <a:prstGeom prst="rect">
            <a:avLst/>
          </a:prstGeom>
        </p:spPr>
        <p:txBody>
          <a:bodyPr/>
          <a:lstStyle/>
          <a:p>
            <a:r>
              <a:rPr lang="de-DE"/>
              <a:t>Mastertitelformat bearbeiten</a:t>
            </a:r>
          </a:p>
        </p:txBody>
      </p:sp>
      <p:sp>
        <p:nvSpPr>
          <p:cNvPr id="5" name="Inhaltsplatzhalter 2"/>
          <p:cNvSpPr>
            <a:spLocks noGrp="1"/>
          </p:cNvSpPr>
          <p:nvPr>
            <p:ph idx="1"/>
          </p:nvPr>
        </p:nvSpPr>
        <p:spPr>
          <a:xfrm>
            <a:off x="395536" y="1353344"/>
            <a:ext cx="7344816" cy="266463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63044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344760" y="261427"/>
            <a:ext cx="7395592" cy="857250"/>
          </a:xfrm>
          <a:prstGeom prst="rect">
            <a:avLst/>
          </a:prstGeom>
        </p:spPr>
        <p:txBody>
          <a:bodyPr/>
          <a:lstStyle/>
          <a:p>
            <a:r>
              <a:rPr lang="de-DE"/>
              <a:t>Mastertitelformat bearbeiten</a:t>
            </a:r>
          </a:p>
        </p:txBody>
      </p:sp>
      <p:sp>
        <p:nvSpPr>
          <p:cNvPr id="6" name="Inhaltsplatzhalter 2"/>
          <p:cNvSpPr>
            <a:spLocks noGrp="1"/>
          </p:cNvSpPr>
          <p:nvPr>
            <p:ph sz="half" idx="1"/>
          </p:nvPr>
        </p:nvSpPr>
        <p:spPr>
          <a:xfrm>
            <a:off x="344760" y="1200839"/>
            <a:ext cx="3657600"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3"/>
          <p:cNvSpPr>
            <a:spLocks noGrp="1"/>
          </p:cNvSpPr>
          <p:nvPr>
            <p:ph sz="half" idx="2"/>
          </p:nvPr>
        </p:nvSpPr>
        <p:spPr>
          <a:xfrm>
            <a:off x="4154760" y="1200839"/>
            <a:ext cx="3585592"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6236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374847" y="195486"/>
            <a:ext cx="7293497" cy="857250"/>
          </a:xfrm>
          <a:prstGeom prst="rect">
            <a:avLst/>
          </a:prstGeom>
        </p:spPr>
        <p:txBody>
          <a:bodyPr/>
          <a:lstStyle>
            <a:lvl1pPr>
              <a:defRPr/>
            </a:lvl1pPr>
          </a:lstStyle>
          <a:p>
            <a:r>
              <a:rPr lang="de-DE"/>
              <a:t>Mastertitelformat bearbeiten</a:t>
            </a:r>
          </a:p>
        </p:txBody>
      </p:sp>
      <p:sp>
        <p:nvSpPr>
          <p:cNvPr id="8" name="Textplatzhalter 2"/>
          <p:cNvSpPr>
            <a:spLocks noGrp="1"/>
          </p:cNvSpPr>
          <p:nvPr>
            <p:ph type="body" idx="1"/>
          </p:nvPr>
        </p:nvSpPr>
        <p:spPr>
          <a:xfrm>
            <a:off x="374847" y="1140842"/>
            <a:ext cx="376510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374847" y="1620664"/>
            <a:ext cx="376510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4"/>
          <p:cNvSpPr>
            <a:spLocks noGrp="1"/>
          </p:cNvSpPr>
          <p:nvPr>
            <p:ph type="body" sz="quarter" idx="3"/>
          </p:nvPr>
        </p:nvSpPr>
        <p:spPr>
          <a:xfrm>
            <a:off x="4283969" y="1140842"/>
            <a:ext cx="338437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283969" y="1620664"/>
            <a:ext cx="338437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7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267494"/>
            <a:ext cx="7200800" cy="857250"/>
          </a:xfrm>
          <a:prstGeom prst="rect">
            <a:avLst/>
          </a:prstGeom>
        </p:spPr>
        <p:txBody>
          <a:bodyPr/>
          <a:lstStyle/>
          <a:p>
            <a:r>
              <a:rPr lang="de-DE"/>
              <a:t>Mastertitelformat bearbeiten</a:t>
            </a:r>
          </a:p>
        </p:txBody>
      </p:sp>
    </p:spTree>
    <p:extLst>
      <p:ext uri="{BB962C8B-B14F-4D97-AF65-F5344CB8AC3E}">
        <p14:creationId xmlns:p14="http://schemas.microsoft.com/office/powerpoint/2010/main" val="2647458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159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1" y="339502"/>
            <a:ext cx="3008313" cy="871538"/>
          </a:xfrm>
          <a:prstGeom prst="rect">
            <a:avLst/>
          </a:prstGeom>
        </p:spPr>
        <p:txBody>
          <a:bodyPr anchor="b"/>
          <a:lstStyle>
            <a:lvl1pPr algn="l">
              <a:defRPr sz="2000" b="1"/>
            </a:lvl1pPr>
          </a:lstStyle>
          <a:p>
            <a:r>
              <a:rPr lang="de-DE"/>
              <a:t>Mastertitelformat bearbeiten</a:t>
            </a:r>
          </a:p>
        </p:txBody>
      </p:sp>
      <p:sp>
        <p:nvSpPr>
          <p:cNvPr id="6" name="Inhaltsplatzhalter 2"/>
          <p:cNvSpPr>
            <a:spLocks noGrp="1"/>
          </p:cNvSpPr>
          <p:nvPr>
            <p:ph idx="1"/>
          </p:nvPr>
        </p:nvSpPr>
        <p:spPr>
          <a:xfrm>
            <a:off x="3575050" y="335133"/>
            <a:ext cx="4165302" cy="4036817"/>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3"/>
          <p:cNvSpPr>
            <a:spLocks noGrp="1"/>
          </p:cNvSpPr>
          <p:nvPr>
            <p:ph type="body" sz="half" idx="2"/>
          </p:nvPr>
        </p:nvSpPr>
        <p:spPr>
          <a:xfrm>
            <a:off x="457201" y="1275606"/>
            <a:ext cx="3008313" cy="308966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72840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7344816" cy="857250"/>
          </a:xfrm>
          <a:prstGeom prst="rect">
            <a:avLst/>
          </a:prstGeom>
        </p:spPr>
        <p:txBody>
          <a:bodyPr/>
          <a:lstStyle/>
          <a:p>
            <a:r>
              <a:rPr lang="de-DE"/>
              <a:t>Mastertitelformat bearbeiten</a:t>
            </a:r>
          </a:p>
        </p:txBody>
      </p:sp>
      <p:sp>
        <p:nvSpPr>
          <p:cNvPr id="5" name="Inhaltsplatzhalter 4"/>
          <p:cNvSpPr>
            <a:spLocks noGrp="1"/>
          </p:cNvSpPr>
          <p:nvPr>
            <p:ph idx="1"/>
          </p:nvPr>
        </p:nvSpPr>
        <p:spPr>
          <a:xfrm>
            <a:off x="395536" y="1347291"/>
            <a:ext cx="7344816" cy="2664619"/>
          </a:xfrm>
          <a:prstGeom prst="rect">
            <a:avLst/>
          </a:prstGeom>
        </p:spPr>
        <p:txBody>
          <a:bodyPr/>
          <a:lstStyle>
            <a:lvl1pPr marL="0" indent="0">
              <a:buFontTx/>
              <a:buNone/>
              <a:defRPr/>
            </a:lvl1pPr>
          </a:lstStyle>
          <a:p>
            <a:pPr lvl="0"/>
            <a:r>
              <a:rPr lang="de-DE"/>
              <a:t>Mastertextformat bearbeiten</a:t>
            </a:r>
          </a:p>
        </p:txBody>
      </p:sp>
    </p:spTree>
    <p:extLst>
      <p:ext uri="{BB962C8B-B14F-4D97-AF65-F5344CB8AC3E}">
        <p14:creationId xmlns:p14="http://schemas.microsoft.com/office/powerpoint/2010/main" val="2041460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323528" y="3199234"/>
            <a:ext cx="5486400" cy="425054"/>
          </a:xfrm>
          <a:prstGeom prst="rect">
            <a:avLst/>
          </a:prstGeom>
        </p:spPr>
        <p:txBody>
          <a:bodyPr anchor="b"/>
          <a:lstStyle>
            <a:lvl1pPr algn="l">
              <a:defRPr sz="2000" b="1"/>
            </a:lvl1pPr>
          </a:lstStyle>
          <a:p>
            <a:r>
              <a:rPr lang="de-DE"/>
              <a:t>Mastertitelformat bearbeiten</a:t>
            </a:r>
          </a:p>
        </p:txBody>
      </p:sp>
      <p:sp>
        <p:nvSpPr>
          <p:cNvPr id="6" name="Bildplatzhalter 2"/>
          <p:cNvSpPr>
            <a:spLocks noGrp="1"/>
          </p:cNvSpPr>
          <p:nvPr>
            <p:ph type="pic" idx="1"/>
          </p:nvPr>
        </p:nvSpPr>
        <p:spPr>
          <a:xfrm>
            <a:off x="323528" y="339502"/>
            <a:ext cx="5486400" cy="2688443"/>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323528" y="3624287"/>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103674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536" y="267494"/>
            <a:ext cx="7344816" cy="857250"/>
          </a:xfrm>
          <a:prstGeom prst="rect">
            <a:avLst/>
          </a:prstGeom>
        </p:spPr>
        <p:txBody>
          <a:bodyPr/>
          <a:lstStyle/>
          <a:p>
            <a:r>
              <a:rPr lang="de-DE"/>
              <a:t>Mastertitelformat bearbeiten</a:t>
            </a:r>
          </a:p>
        </p:txBody>
      </p:sp>
      <p:sp>
        <p:nvSpPr>
          <p:cNvPr id="5" name="Inhaltsplatzhalter 2"/>
          <p:cNvSpPr>
            <a:spLocks noGrp="1"/>
          </p:cNvSpPr>
          <p:nvPr>
            <p:ph idx="1"/>
          </p:nvPr>
        </p:nvSpPr>
        <p:spPr>
          <a:xfrm>
            <a:off x="395536" y="1353344"/>
            <a:ext cx="7344816" cy="266463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702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344760" y="261427"/>
            <a:ext cx="7395592" cy="857250"/>
          </a:xfrm>
          <a:prstGeom prst="rect">
            <a:avLst/>
          </a:prstGeom>
        </p:spPr>
        <p:txBody>
          <a:bodyPr/>
          <a:lstStyle/>
          <a:p>
            <a:r>
              <a:rPr lang="de-DE"/>
              <a:t>Mastertitelformat bearbeiten</a:t>
            </a:r>
          </a:p>
        </p:txBody>
      </p:sp>
      <p:sp>
        <p:nvSpPr>
          <p:cNvPr id="6" name="Inhaltsplatzhalter 2"/>
          <p:cNvSpPr>
            <a:spLocks noGrp="1"/>
          </p:cNvSpPr>
          <p:nvPr>
            <p:ph sz="half" idx="1"/>
          </p:nvPr>
        </p:nvSpPr>
        <p:spPr>
          <a:xfrm>
            <a:off x="344760" y="1200839"/>
            <a:ext cx="3657600"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3"/>
          <p:cNvSpPr>
            <a:spLocks noGrp="1"/>
          </p:cNvSpPr>
          <p:nvPr>
            <p:ph sz="half" idx="2"/>
          </p:nvPr>
        </p:nvSpPr>
        <p:spPr>
          <a:xfrm>
            <a:off x="4154760" y="1200839"/>
            <a:ext cx="3585592"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4436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374847" y="195486"/>
            <a:ext cx="7293497" cy="857250"/>
          </a:xfrm>
          <a:prstGeom prst="rect">
            <a:avLst/>
          </a:prstGeom>
        </p:spPr>
        <p:txBody>
          <a:bodyPr/>
          <a:lstStyle>
            <a:lvl1pPr>
              <a:defRPr/>
            </a:lvl1pPr>
          </a:lstStyle>
          <a:p>
            <a:r>
              <a:rPr lang="de-DE"/>
              <a:t>Mastertitelformat bearbeiten</a:t>
            </a:r>
          </a:p>
        </p:txBody>
      </p:sp>
      <p:sp>
        <p:nvSpPr>
          <p:cNvPr id="8" name="Textplatzhalter 2"/>
          <p:cNvSpPr>
            <a:spLocks noGrp="1"/>
          </p:cNvSpPr>
          <p:nvPr>
            <p:ph type="body" idx="1"/>
          </p:nvPr>
        </p:nvSpPr>
        <p:spPr>
          <a:xfrm>
            <a:off x="374847" y="1140842"/>
            <a:ext cx="376510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374847" y="1620664"/>
            <a:ext cx="376510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4"/>
          <p:cNvSpPr>
            <a:spLocks noGrp="1"/>
          </p:cNvSpPr>
          <p:nvPr>
            <p:ph type="body" sz="quarter" idx="3"/>
          </p:nvPr>
        </p:nvSpPr>
        <p:spPr>
          <a:xfrm>
            <a:off x="4283969" y="1140842"/>
            <a:ext cx="338437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283969" y="1620664"/>
            <a:ext cx="338437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0768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267494"/>
            <a:ext cx="7200800" cy="857250"/>
          </a:xfrm>
          <a:prstGeom prst="rect">
            <a:avLst/>
          </a:prstGeom>
        </p:spPr>
        <p:txBody>
          <a:bodyPr/>
          <a:lstStyle/>
          <a:p>
            <a:r>
              <a:rPr lang="de-DE"/>
              <a:t>Mastertitelformat bearbeiten</a:t>
            </a:r>
          </a:p>
        </p:txBody>
      </p:sp>
    </p:spTree>
    <p:extLst>
      <p:ext uri="{BB962C8B-B14F-4D97-AF65-F5344CB8AC3E}">
        <p14:creationId xmlns:p14="http://schemas.microsoft.com/office/powerpoint/2010/main" val="56952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42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1" y="339502"/>
            <a:ext cx="3008313" cy="871538"/>
          </a:xfrm>
          <a:prstGeom prst="rect">
            <a:avLst/>
          </a:prstGeom>
        </p:spPr>
        <p:txBody>
          <a:bodyPr anchor="b"/>
          <a:lstStyle>
            <a:lvl1pPr algn="l">
              <a:defRPr sz="2000" b="1"/>
            </a:lvl1pPr>
          </a:lstStyle>
          <a:p>
            <a:r>
              <a:rPr lang="de-DE"/>
              <a:t>Mastertitelformat bearbeiten</a:t>
            </a:r>
          </a:p>
        </p:txBody>
      </p:sp>
      <p:sp>
        <p:nvSpPr>
          <p:cNvPr id="6" name="Inhaltsplatzhalter 2"/>
          <p:cNvSpPr>
            <a:spLocks noGrp="1"/>
          </p:cNvSpPr>
          <p:nvPr>
            <p:ph idx="1"/>
          </p:nvPr>
        </p:nvSpPr>
        <p:spPr>
          <a:xfrm>
            <a:off x="3575050" y="335133"/>
            <a:ext cx="4165302" cy="4036817"/>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3"/>
          <p:cNvSpPr>
            <a:spLocks noGrp="1"/>
          </p:cNvSpPr>
          <p:nvPr>
            <p:ph type="body" sz="half" idx="2"/>
          </p:nvPr>
        </p:nvSpPr>
        <p:spPr>
          <a:xfrm>
            <a:off x="457201" y="1275606"/>
            <a:ext cx="3008313" cy="308966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1737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7344816" cy="857250"/>
          </a:xfrm>
          <a:prstGeom prst="rect">
            <a:avLst/>
          </a:prstGeom>
        </p:spPr>
        <p:txBody>
          <a:bodyPr/>
          <a:lstStyle/>
          <a:p>
            <a:r>
              <a:rPr lang="de-DE"/>
              <a:t>Mastertitelformat bearbeiten</a:t>
            </a:r>
          </a:p>
        </p:txBody>
      </p:sp>
      <p:sp>
        <p:nvSpPr>
          <p:cNvPr id="5" name="Inhaltsplatzhalter 4"/>
          <p:cNvSpPr>
            <a:spLocks noGrp="1"/>
          </p:cNvSpPr>
          <p:nvPr>
            <p:ph idx="1"/>
          </p:nvPr>
        </p:nvSpPr>
        <p:spPr>
          <a:xfrm>
            <a:off x="395536" y="1347291"/>
            <a:ext cx="7344816" cy="2664619"/>
          </a:xfrm>
          <a:prstGeom prst="rect">
            <a:avLst/>
          </a:prstGeom>
        </p:spPr>
        <p:txBody>
          <a:bodyPr/>
          <a:lstStyle>
            <a:lvl1pPr marL="0" indent="0">
              <a:buFontTx/>
              <a:buNone/>
              <a:defRPr/>
            </a:lvl1pPr>
          </a:lstStyle>
          <a:p>
            <a:pPr lvl="0"/>
            <a:r>
              <a:rPr lang="de-DE"/>
              <a:t>Mastertextformat bearbeiten</a:t>
            </a:r>
          </a:p>
        </p:txBody>
      </p:sp>
    </p:spTree>
    <p:extLst>
      <p:ext uri="{BB962C8B-B14F-4D97-AF65-F5344CB8AC3E}">
        <p14:creationId xmlns:p14="http://schemas.microsoft.com/office/powerpoint/2010/main" val="42698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323528" y="3199234"/>
            <a:ext cx="5486400" cy="425054"/>
          </a:xfrm>
          <a:prstGeom prst="rect">
            <a:avLst/>
          </a:prstGeom>
        </p:spPr>
        <p:txBody>
          <a:bodyPr anchor="b"/>
          <a:lstStyle>
            <a:lvl1pPr algn="l">
              <a:defRPr sz="2000" b="1"/>
            </a:lvl1pPr>
          </a:lstStyle>
          <a:p>
            <a:r>
              <a:rPr lang="de-DE"/>
              <a:t>Mastertitelformat bearbeiten</a:t>
            </a:r>
          </a:p>
        </p:txBody>
      </p:sp>
      <p:sp>
        <p:nvSpPr>
          <p:cNvPr id="6" name="Bildplatzhalter 2"/>
          <p:cNvSpPr>
            <a:spLocks noGrp="1"/>
          </p:cNvSpPr>
          <p:nvPr>
            <p:ph type="pic" idx="1"/>
          </p:nvPr>
        </p:nvSpPr>
        <p:spPr>
          <a:xfrm>
            <a:off x="323528" y="339502"/>
            <a:ext cx="5486400" cy="2688443"/>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323528" y="3624287"/>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70717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31" name="Rectangle 23">
            <a:extLst>
              <a:ext uri="{FF2B5EF4-FFF2-40B4-BE49-F238E27FC236}">
                <a16:creationId xmlns:a16="http://schemas.microsoft.com/office/drawing/2014/main" id="{73DD71D7-F001-EB40-D279-2B9D3AC39E05}"/>
              </a:ext>
            </a:extLst>
          </p:cNvPr>
          <p:cNvSpPr>
            <a:spLocks noChangeArrowheads="1"/>
          </p:cNvSpPr>
          <p:nvPr/>
        </p:nvSpPr>
        <p:spPr bwMode="auto">
          <a:xfrm>
            <a:off x="152400" y="4776788"/>
            <a:ext cx="67230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r>
              <a:rPr lang="de-DE" altLang="de-DE" sz="900" dirty="0">
                <a:solidFill>
                  <a:srgbClr val="00407A"/>
                </a:solidFill>
                <a:latin typeface="Arial" charset="0"/>
              </a:rPr>
              <a:t>Facheinführung mit Stundenplantutorium | EET </a:t>
            </a:r>
            <a:r>
              <a:rPr lang="de-DE" altLang="de-DE" sz="900" dirty="0" err="1">
                <a:solidFill>
                  <a:srgbClr val="00407A"/>
                </a:solidFill>
                <a:latin typeface="Arial" charset="0"/>
              </a:rPr>
              <a:t>WiSe</a:t>
            </a:r>
            <a:r>
              <a:rPr lang="de-DE" altLang="de-DE" sz="900" dirty="0">
                <a:solidFill>
                  <a:srgbClr val="00407A"/>
                </a:solidFill>
                <a:latin typeface="Arial" charset="0"/>
              </a:rPr>
              <a:t> 2025/26 | Fachschaft WIAI</a:t>
            </a:r>
          </a:p>
        </p:txBody>
      </p:sp>
      <p:cxnSp>
        <p:nvCxnSpPr>
          <p:cNvPr id="101" name="Gerade Verbindung 100">
            <a:extLst>
              <a:ext uri="{FF2B5EF4-FFF2-40B4-BE49-F238E27FC236}">
                <a16:creationId xmlns:a16="http://schemas.microsoft.com/office/drawing/2014/main" id="{C43E1FE7-EA07-99AF-04FB-2CA7B7B90216}"/>
              </a:ext>
            </a:extLst>
          </p:cNvPr>
          <p:cNvCxnSpPr/>
          <p:nvPr/>
        </p:nvCxnSpPr>
        <p:spPr>
          <a:xfrm>
            <a:off x="152400" y="4732338"/>
            <a:ext cx="8642350" cy="0"/>
          </a:xfrm>
          <a:prstGeom prst="line">
            <a:avLst/>
          </a:prstGeom>
          <a:ln>
            <a:solidFill>
              <a:srgbClr val="2C5884"/>
            </a:solidFill>
          </a:ln>
        </p:spPr>
        <p:style>
          <a:lnRef idx="1">
            <a:schemeClr val="accent1"/>
          </a:lnRef>
          <a:fillRef idx="0">
            <a:schemeClr val="accent1"/>
          </a:fillRef>
          <a:effectRef idx="0">
            <a:schemeClr val="accent1"/>
          </a:effectRef>
          <a:fontRef idx="minor">
            <a:schemeClr val="tx1"/>
          </a:fontRef>
        </p:style>
      </p:cxnSp>
      <p:sp>
        <p:nvSpPr>
          <p:cNvPr id="102" name="Rectangle 23">
            <a:extLst>
              <a:ext uri="{FF2B5EF4-FFF2-40B4-BE49-F238E27FC236}">
                <a16:creationId xmlns:a16="http://schemas.microsoft.com/office/drawing/2014/main" id="{35CBACE0-3B1D-0996-8E23-15C7025E6135}"/>
              </a:ext>
            </a:extLst>
          </p:cNvPr>
          <p:cNvSpPr>
            <a:spLocks noChangeArrowheads="1"/>
          </p:cNvSpPr>
          <p:nvPr/>
        </p:nvSpPr>
        <p:spPr bwMode="auto">
          <a:xfrm>
            <a:off x="7812088" y="4732338"/>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AC05806C-F220-4103-88ED-D344CC571AB4}"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29" name="AutoShape 8">
            <a:extLst>
              <a:ext uri="{FF2B5EF4-FFF2-40B4-BE49-F238E27FC236}">
                <a16:creationId xmlns:a16="http://schemas.microsoft.com/office/drawing/2014/main" id="{84E61434-D181-DE7B-4E56-9785CB2D5000}"/>
              </a:ext>
            </a:extLst>
          </p:cNvPr>
          <p:cNvSpPr>
            <a:spLocks noChangeAspect="1" noChangeArrowheads="1"/>
          </p:cNvSpPr>
          <p:nvPr/>
        </p:nvSpPr>
        <p:spPr bwMode="auto">
          <a:xfrm>
            <a:off x="8172450" y="123825"/>
            <a:ext cx="8493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de-DE" altLang="de-DE"/>
          </a:p>
        </p:txBody>
      </p:sp>
      <p:pic>
        <p:nvPicPr>
          <p:cNvPr id="1030" name="Grafik 10">
            <a:extLst>
              <a:ext uri="{FF2B5EF4-FFF2-40B4-BE49-F238E27FC236}">
                <a16:creationId xmlns:a16="http://schemas.microsoft.com/office/drawing/2014/main" id="{90F113F2-0A5F-4F05-E04E-060CE2F8906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99413" y="2682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8" r:id="rId10"/>
  </p:sldLayoutIdLst>
  <p:hf hdr="0"/>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31" name="Rectangle 23">
            <a:extLst>
              <a:ext uri="{FF2B5EF4-FFF2-40B4-BE49-F238E27FC236}">
                <a16:creationId xmlns:a16="http://schemas.microsoft.com/office/drawing/2014/main" id="{73DD71D7-F001-EB40-D279-2B9D3AC39E05}"/>
              </a:ext>
            </a:extLst>
          </p:cNvPr>
          <p:cNvSpPr>
            <a:spLocks noChangeArrowheads="1"/>
          </p:cNvSpPr>
          <p:nvPr/>
        </p:nvSpPr>
        <p:spPr bwMode="auto">
          <a:xfrm>
            <a:off x="152400" y="4776788"/>
            <a:ext cx="67230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r>
              <a:rPr lang="de-DE" altLang="de-DE" sz="900" dirty="0">
                <a:solidFill>
                  <a:srgbClr val="00407A"/>
                </a:solidFill>
                <a:latin typeface="Arial" charset="0"/>
              </a:rPr>
              <a:t>Facheinführung mit Stundenplantutorium | EET </a:t>
            </a:r>
            <a:r>
              <a:rPr lang="de-DE" altLang="de-DE" sz="900" dirty="0" err="1">
                <a:solidFill>
                  <a:srgbClr val="00407A"/>
                </a:solidFill>
                <a:latin typeface="Arial" charset="0"/>
              </a:rPr>
              <a:t>WiSe</a:t>
            </a:r>
            <a:r>
              <a:rPr lang="de-DE" altLang="de-DE" sz="900" dirty="0">
                <a:solidFill>
                  <a:srgbClr val="00407A"/>
                </a:solidFill>
                <a:latin typeface="Arial" charset="0"/>
              </a:rPr>
              <a:t> 2025/26 | Fachschaft WIAI</a:t>
            </a:r>
          </a:p>
        </p:txBody>
      </p:sp>
      <p:cxnSp>
        <p:nvCxnSpPr>
          <p:cNvPr id="101" name="Gerade Verbindung 100">
            <a:extLst>
              <a:ext uri="{FF2B5EF4-FFF2-40B4-BE49-F238E27FC236}">
                <a16:creationId xmlns:a16="http://schemas.microsoft.com/office/drawing/2014/main" id="{C43E1FE7-EA07-99AF-04FB-2CA7B7B90216}"/>
              </a:ext>
            </a:extLst>
          </p:cNvPr>
          <p:cNvCxnSpPr/>
          <p:nvPr/>
        </p:nvCxnSpPr>
        <p:spPr>
          <a:xfrm>
            <a:off x="152400" y="4732338"/>
            <a:ext cx="8642350" cy="0"/>
          </a:xfrm>
          <a:prstGeom prst="line">
            <a:avLst/>
          </a:prstGeom>
          <a:ln>
            <a:solidFill>
              <a:srgbClr val="2C5884"/>
            </a:solidFill>
          </a:ln>
        </p:spPr>
        <p:style>
          <a:lnRef idx="1">
            <a:schemeClr val="accent1"/>
          </a:lnRef>
          <a:fillRef idx="0">
            <a:schemeClr val="accent1"/>
          </a:fillRef>
          <a:effectRef idx="0">
            <a:schemeClr val="accent1"/>
          </a:effectRef>
          <a:fontRef idx="minor">
            <a:schemeClr val="tx1"/>
          </a:fontRef>
        </p:style>
      </p:cxnSp>
      <p:sp>
        <p:nvSpPr>
          <p:cNvPr id="102" name="Rectangle 23">
            <a:extLst>
              <a:ext uri="{FF2B5EF4-FFF2-40B4-BE49-F238E27FC236}">
                <a16:creationId xmlns:a16="http://schemas.microsoft.com/office/drawing/2014/main" id="{35CBACE0-3B1D-0996-8E23-15C7025E6135}"/>
              </a:ext>
            </a:extLst>
          </p:cNvPr>
          <p:cNvSpPr>
            <a:spLocks noChangeArrowheads="1"/>
          </p:cNvSpPr>
          <p:nvPr/>
        </p:nvSpPr>
        <p:spPr bwMode="auto">
          <a:xfrm>
            <a:off x="7812088" y="4732338"/>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AC05806C-F220-4103-88ED-D344CC571AB4}"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29" name="AutoShape 8">
            <a:extLst>
              <a:ext uri="{FF2B5EF4-FFF2-40B4-BE49-F238E27FC236}">
                <a16:creationId xmlns:a16="http://schemas.microsoft.com/office/drawing/2014/main" id="{84E61434-D181-DE7B-4E56-9785CB2D5000}"/>
              </a:ext>
            </a:extLst>
          </p:cNvPr>
          <p:cNvSpPr>
            <a:spLocks noChangeAspect="1" noChangeArrowheads="1"/>
          </p:cNvSpPr>
          <p:nvPr/>
        </p:nvSpPr>
        <p:spPr bwMode="auto">
          <a:xfrm>
            <a:off x="8172450" y="123825"/>
            <a:ext cx="8493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de-DE" altLang="de-DE"/>
          </a:p>
        </p:txBody>
      </p:sp>
      <p:pic>
        <p:nvPicPr>
          <p:cNvPr id="1030" name="Grafik 10">
            <a:extLst>
              <a:ext uri="{FF2B5EF4-FFF2-40B4-BE49-F238E27FC236}">
                <a16:creationId xmlns:a16="http://schemas.microsoft.com/office/drawing/2014/main" id="{90F113F2-0A5F-4F05-E04E-060CE2F8906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99413" y="2682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76060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12_256E8B28.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sv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6">
            <a:extLst>
              <a:ext uri="{FF2B5EF4-FFF2-40B4-BE49-F238E27FC236}">
                <a16:creationId xmlns:a16="http://schemas.microsoft.com/office/drawing/2014/main" id="{28917785-729F-088D-FA0F-879DB83E6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FC627652-0357-2B24-A4E4-F518D4225E9E}"/>
              </a:ext>
            </a:extLst>
          </p:cNvPr>
          <p:cNvSpPr>
            <a:spLocks noGrp="1" noChangeArrowheads="1"/>
          </p:cNvSpPr>
          <p:nvPr>
            <p:ph type="ctrTitle"/>
          </p:nvPr>
        </p:nvSpPr>
        <p:spPr bwMode="auto">
          <a:xfrm>
            <a:off x="417260" y="1799741"/>
            <a:ext cx="5900737"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3200" dirty="0">
                <a:solidFill>
                  <a:srgbClr val="00457D"/>
                </a:solidFill>
                <a:latin typeface="UB Scala Sans" panose="02000503050000020003" pitchFamily="2" charset="0"/>
                <a:cs typeface="Arial" panose="020B0604020202020204" pitchFamily="34" charset="0"/>
              </a:rPr>
              <a:t>Erstsemestereinführungstage </a:t>
            </a:r>
            <a:br>
              <a:rPr lang="de-DE" altLang="de-DE" sz="3200" dirty="0">
                <a:solidFill>
                  <a:srgbClr val="00457D"/>
                </a:solidFill>
                <a:latin typeface="UB Scala Sans" panose="02000503050000020003" pitchFamily="2" charset="0"/>
                <a:cs typeface="Arial" panose="020B0604020202020204" pitchFamily="34" charset="0"/>
              </a:rPr>
            </a:br>
            <a:r>
              <a:rPr lang="de-DE" altLang="de-DE" sz="3200" dirty="0">
                <a:solidFill>
                  <a:srgbClr val="00457D"/>
                </a:solidFill>
                <a:latin typeface="UB Scala Sans" panose="02000503050000020003" pitchFamily="2" charset="0"/>
                <a:cs typeface="Arial" panose="020B0604020202020204" pitchFamily="34" charset="0"/>
              </a:rPr>
              <a:t>an der WIAI</a:t>
            </a:r>
          </a:p>
        </p:txBody>
      </p:sp>
      <p:sp>
        <p:nvSpPr>
          <p:cNvPr id="2052" name="Rectangle 3">
            <a:extLst>
              <a:ext uri="{FF2B5EF4-FFF2-40B4-BE49-F238E27FC236}">
                <a16:creationId xmlns:a16="http://schemas.microsoft.com/office/drawing/2014/main" id="{1A0C75C8-29C9-F7A1-2C2B-5C62FFF505FD}"/>
              </a:ext>
            </a:extLst>
          </p:cNvPr>
          <p:cNvSpPr>
            <a:spLocks noGrp="1" noChangeArrowheads="1"/>
          </p:cNvSpPr>
          <p:nvPr>
            <p:ph type="subTitle" idx="1"/>
          </p:nvPr>
        </p:nvSpPr>
        <p:spPr bwMode="auto">
          <a:xfrm>
            <a:off x="417260" y="3003798"/>
            <a:ext cx="5900737"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1400" dirty="0">
                <a:solidFill>
                  <a:srgbClr val="00407A"/>
                </a:solidFill>
                <a:latin typeface="UB Scala Sans" panose="02000503050000020003" pitchFamily="2" charset="0"/>
                <a:cs typeface="Arial" panose="020B0604020202020204" pitchFamily="34" charset="0"/>
              </a:rPr>
              <a:t>Wintersemester 2025/2026</a:t>
            </a:r>
          </a:p>
        </p:txBody>
      </p:sp>
      <p:cxnSp>
        <p:nvCxnSpPr>
          <p:cNvPr id="9" name="Gerade Verbindung 8">
            <a:extLst>
              <a:ext uri="{FF2B5EF4-FFF2-40B4-BE49-F238E27FC236}">
                <a16:creationId xmlns:a16="http://schemas.microsoft.com/office/drawing/2014/main" id="{3C1DE848-BE73-0955-28D3-23F0DB8B04E6}"/>
              </a:ext>
            </a:extLst>
          </p:cNvPr>
          <p:cNvCxnSpPr/>
          <p:nvPr/>
        </p:nvCxnSpPr>
        <p:spPr>
          <a:xfrm>
            <a:off x="250825" y="4659313"/>
            <a:ext cx="84248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Wiederholung – wichtige IT-Dienste</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467544" y="1044233"/>
            <a:ext cx="4148798" cy="714349"/>
          </a:xfrm>
        </p:spPr>
        <p:txBody>
          <a:bodyPr/>
          <a:lstStyle/>
          <a:p>
            <a:pPr marL="0" indent="0" algn="ctr">
              <a:buNone/>
            </a:pPr>
            <a:r>
              <a:rPr lang="de-DE" sz="2000" b="1">
                <a:solidFill>
                  <a:schemeClr val="tx2"/>
                </a:solidFill>
                <a:latin typeface="UB Scala Sans" panose="02000503050000020003" pitchFamily="2" charset="0"/>
              </a:rPr>
              <a:t>WLAN</a:t>
            </a:r>
            <a:br>
              <a:rPr lang="de-DE" sz="2000">
                <a:latin typeface="UB Scala Sans" panose="02000503050000020003" pitchFamily="2" charset="0"/>
              </a:rPr>
            </a:br>
            <a:r>
              <a:rPr lang="de-DE" sz="2000" err="1">
                <a:latin typeface="UB Scala Sans" panose="02000503050000020003" pitchFamily="2" charset="0"/>
              </a:rPr>
              <a:t>eduroam</a:t>
            </a:r>
            <a:r>
              <a:rPr lang="de-DE" sz="2000">
                <a:latin typeface="UB Scala Sans" panose="02000503050000020003" pitchFamily="2" charset="0"/>
              </a:rPr>
              <a:t>, </a:t>
            </a:r>
            <a:r>
              <a:rPr lang="de-DE" sz="2000" err="1">
                <a:latin typeface="UB Scala Sans" panose="02000503050000020003" pitchFamily="2" charset="0"/>
              </a:rPr>
              <a:t>BayernWLAN</a:t>
            </a:r>
            <a:endParaRPr lang="de-DE" sz="2000">
              <a:latin typeface="UB Scala Sans" panose="02000503050000020003" pitchFamily="2" charset="0"/>
            </a:endParaRPr>
          </a:p>
          <a:p>
            <a:pPr marL="0" indent="0">
              <a:buNone/>
            </a:pPr>
            <a:endParaRPr lang="de-DE">
              <a:latin typeface="UB Scala Sans" panose="02000503050000020003" pitchFamily="2" charset="0"/>
            </a:endParaRPr>
          </a:p>
        </p:txBody>
      </p:sp>
      <p:grpSp>
        <p:nvGrpSpPr>
          <p:cNvPr id="8" name="Gruppieren 7">
            <a:extLst>
              <a:ext uri="{FF2B5EF4-FFF2-40B4-BE49-F238E27FC236}">
                <a16:creationId xmlns:a16="http://schemas.microsoft.com/office/drawing/2014/main" id="{C5342141-37A3-BD98-9B34-B80421C7F417}"/>
              </a:ext>
            </a:extLst>
          </p:cNvPr>
          <p:cNvGrpSpPr/>
          <p:nvPr/>
        </p:nvGrpSpPr>
        <p:grpSpPr>
          <a:xfrm>
            <a:off x="683568" y="1813096"/>
            <a:ext cx="3716750" cy="2834220"/>
            <a:chOff x="4496874" y="696119"/>
            <a:chExt cx="4148798" cy="3223475"/>
          </a:xfrm>
        </p:grpSpPr>
        <p:pic>
          <p:nvPicPr>
            <p:cNvPr id="5" name="Grafik 4">
              <a:extLst>
                <a:ext uri="{FF2B5EF4-FFF2-40B4-BE49-F238E27FC236}">
                  <a16:creationId xmlns:a16="http://schemas.microsoft.com/office/drawing/2014/main" id="{40E087A2-05EA-269F-411C-1F9EAD66DF65}"/>
                </a:ext>
              </a:extLst>
            </p:cNvPr>
            <p:cNvPicPr>
              <a:picLocks noChangeAspect="1"/>
            </p:cNvPicPr>
            <p:nvPr/>
          </p:nvPicPr>
          <p:blipFill>
            <a:blip r:embed="rId2"/>
            <a:stretch>
              <a:fillRect/>
            </a:stretch>
          </p:blipFill>
          <p:spPr>
            <a:xfrm>
              <a:off x="5292080" y="696119"/>
              <a:ext cx="2558386" cy="2558386"/>
            </a:xfrm>
            <a:prstGeom prst="rect">
              <a:avLst/>
            </a:prstGeom>
          </p:spPr>
        </p:pic>
        <p:sp>
          <p:nvSpPr>
            <p:cNvPr id="7" name="Textfeld 6">
              <a:extLst>
                <a:ext uri="{FF2B5EF4-FFF2-40B4-BE49-F238E27FC236}">
                  <a16:creationId xmlns:a16="http://schemas.microsoft.com/office/drawing/2014/main" id="{1CE1F86F-FAE7-95A1-1DF8-F85D88F219BA}"/>
                </a:ext>
              </a:extLst>
            </p:cNvPr>
            <p:cNvSpPr txBox="1"/>
            <p:nvPr/>
          </p:nvSpPr>
          <p:spPr>
            <a:xfrm>
              <a:off x="4496874" y="3254505"/>
              <a:ext cx="4148798" cy="665089"/>
            </a:xfrm>
            <a:prstGeom prst="rect">
              <a:avLst/>
            </a:prstGeom>
            <a:noFill/>
          </p:spPr>
          <p:txBody>
            <a:bodyPr wrap="square">
              <a:spAutoFit/>
            </a:bodyPr>
            <a:lstStyle/>
            <a:p>
              <a:pPr marL="0" indent="0" algn="ctr">
                <a:buNone/>
              </a:pPr>
              <a:r>
                <a:rPr lang="de-DE" sz="1600">
                  <a:latin typeface="UB Scala Sans" panose="02000503050000020003" pitchFamily="2" charset="0"/>
                </a:rPr>
                <a:t>https://www.uni-bamberg.de/its/anleitungen/</a:t>
              </a:r>
            </a:p>
          </p:txBody>
        </p:sp>
      </p:grpSp>
      <p:sp>
        <p:nvSpPr>
          <p:cNvPr id="9" name="Inhaltsplatzhalter 2">
            <a:extLst>
              <a:ext uri="{FF2B5EF4-FFF2-40B4-BE49-F238E27FC236}">
                <a16:creationId xmlns:a16="http://schemas.microsoft.com/office/drawing/2014/main" id="{071334FF-41BA-9537-7283-910812FBF626}"/>
              </a:ext>
            </a:extLst>
          </p:cNvPr>
          <p:cNvSpPr txBox="1">
            <a:spLocks/>
          </p:cNvSpPr>
          <p:nvPr/>
        </p:nvSpPr>
        <p:spPr>
          <a:xfrm>
            <a:off x="4599666" y="1044233"/>
            <a:ext cx="4148798" cy="714349"/>
          </a:xfrm>
          <a:prstGeom prst="rect">
            <a:avLst/>
          </a:prstGeom>
        </p:spPr>
        <p:txBody>
          <a:bodyPr/>
          <a:lst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ctr">
              <a:buFontTx/>
              <a:buNone/>
            </a:pPr>
            <a:r>
              <a:rPr lang="de-DE" sz="2000" b="1" kern="0" dirty="0" err="1">
                <a:solidFill>
                  <a:schemeClr val="tx2"/>
                </a:solidFill>
                <a:latin typeface="UB Scala Sans" panose="02000503050000020003" pitchFamily="2" charset="0"/>
              </a:rPr>
              <a:t>eMail</a:t>
            </a:r>
            <a:br>
              <a:rPr lang="de-DE" sz="2000" kern="0" dirty="0">
                <a:latin typeface="UB Scala Sans" panose="02000503050000020003" pitchFamily="2" charset="0"/>
              </a:rPr>
            </a:br>
            <a:r>
              <a:rPr lang="de-DE" sz="2000" kern="0" dirty="0">
                <a:latin typeface="UB Scala Sans" panose="02000503050000020003" pitchFamily="2" charset="0"/>
              </a:rPr>
              <a:t>Office 365, </a:t>
            </a:r>
            <a:r>
              <a:rPr lang="de-DE" sz="2000" kern="0" dirty="0" err="1">
                <a:latin typeface="UB Scala Sans" panose="02000503050000020003" pitchFamily="2" charset="0"/>
              </a:rPr>
              <a:t>mailex</a:t>
            </a:r>
            <a:endParaRPr lang="de-DE" sz="2000" kern="0" dirty="0">
              <a:latin typeface="UB Scala Sans" panose="02000503050000020003" pitchFamily="2" charset="0"/>
            </a:endParaRPr>
          </a:p>
          <a:p>
            <a:pPr marL="0" indent="0">
              <a:buFontTx/>
              <a:buNone/>
            </a:pPr>
            <a:endParaRPr lang="de-DE" kern="0" dirty="0">
              <a:latin typeface="UB Scala Sans" panose="02000503050000020003" pitchFamily="2" charset="0"/>
            </a:endParaRPr>
          </a:p>
        </p:txBody>
      </p:sp>
      <p:sp>
        <p:nvSpPr>
          <p:cNvPr id="14" name="Textfeld 13">
            <a:extLst>
              <a:ext uri="{FF2B5EF4-FFF2-40B4-BE49-F238E27FC236}">
                <a16:creationId xmlns:a16="http://schemas.microsoft.com/office/drawing/2014/main" id="{7D6B5074-C41E-1272-D159-738E180E498F}"/>
              </a:ext>
            </a:extLst>
          </p:cNvPr>
          <p:cNvSpPr txBox="1"/>
          <p:nvPr/>
        </p:nvSpPr>
        <p:spPr>
          <a:xfrm>
            <a:off x="4788024" y="4098930"/>
            <a:ext cx="3716750" cy="584775"/>
          </a:xfrm>
          <a:prstGeom prst="rect">
            <a:avLst/>
          </a:prstGeom>
          <a:noFill/>
        </p:spPr>
        <p:txBody>
          <a:bodyPr wrap="square">
            <a:spAutoFit/>
          </a:bodyPr>
          <a:lstStyle/>
          <a:p>
            <a:pPr marL="0" indent="0" algn="ctr">
              <a:buNone/>
            </a:pPr>
            <a:r>
              <a:rPr lang="de-DE" sz="1600" dirty="0">
                <a:latin typeface="UB Scala Sans" panose="02000503050000020003" pitchFamily="2" charset="0"/>
              </a:rPr>
              <a:t>https://www.uni-bamberg.de/its/</a:t>
            </a:r>
            <a:br>
              <a:rPr lang="de-DE" sz="1600" dirty="0">
                <a:latin typeface="UB Scala Sans" panose="02000503050000020003" pitchFamily="2" charset="0"/>
              </a:rPr>
            </a:br>
            <a:r>
              <a:rPr lang="de-DE" sz="1600" dirty="0" err="1">
                <a:latin typeface="UB Scala Sans" panose="02000503050000020003" pitchFamily="2" charset="0"/>
              </a:rPr>
              <a:t>dienstleistungen</a:t>
            </a:r>
            <a:r>
              <a:rPr lang="de-DE" sz="1600" dirty="0">
                <a:latin typeface="UB Scala Sans" panose="02000503050000020003" pitchFamily="2" charset="0"/>
              </a:rPr>
              <a:t>/mail/</a:t>
            </a:r>
            <a:r>
              <a:rPr lang="de-DE" sz="1600" dirty="0" err="1">
                <a:latin typeface="UB Scala Sans" panose="02000503050000020003" pitchFamily="2" charset="0"/>
              </a:rPr>
              <a:t>studium</a:t>
            </a:r>
            <a:r>
              <a:rPr lang="de-DE" sz="1600" dirty="0">
                <a:latin typeface="UB Scala Sans" panose="02000503050000020003" pitchFamily="2" charset="0"/>
              </a:rPr>
              <a:t>/</a:t>
            </a:r>
          </a:p>
        </p:txBody>
      </p:sp>
      <p:pic>
        <p:nvPicPr>
          <p:cNvPr id="10" name="Grafik 9">
            <a:extLst>
              <a:ext uri="{FF2B5EF4-FFF2-40B4-BE49-F238E27FC236}">
                <a16:creationId xmlns:a16="http://schemas.microsoft.com/office/drawing/2014/main" id="{2A839CA7-D942-39B5-637D-CDBB8C0D2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7372" y="1712654"/>
            <a:ext cx="2473392" cy="2473392"/>
          </a:xfrm>
          <a:prstGeom prst="rect">
            <a:avLst/>
          </a:prstGeom>
        </p:spPr>
      </p:pic>
    </p:spTree>
    <p:extLst>
      <p:ext uri="{BB962C8B-B14F-4D97-AF65-F5344CB8AC3E}">
        <p14:creationId xmlns:p14="http://schemas.microsoft.com/office/powerpoint/2010/main" val="260845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Nützliche Uni-Websites </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704087"/>
            <a:ext cx="8748464" cy="2664633"/>
          </a:xfrm>
        </p:spPr>
        <p:txBody>
          <a:bodyPr/>
          <a:lstStyle/>
          <a:p>
            <a:pPr marL="0" indent="0">
              <a:spcBef>
                <a:spcPts val="900"/>
              </a:spcBef>
              <a:buNone/>
            </a:pPr>
            <a:r>
              <a:rPr lang="de-DE" sz="1800" b="1" dirty="0">
                <a:latin typeface="UB Scala Sans" panose="02000503050000020003" pitchFamily="2" charset="0"/>
              </a:rPr>
              <a:t>               qis.uni-bamberg.de		</a:t>
            </a:r>
            <a:r>
              <a:rPr lang="de-DE" sz="1800" dirty="0">
                <a:latin typeface="UB Scala Sans" panose="02000503050000020003" pitchFamily="2" charset="0"/>
              </a:rPr>
              <a:t>Studienbescheinigungen</a:t>
            </a:r>
          </a:p>
          <a:p>
            <a:pPr marL="0" indent="0">
              <a:spcBef>
                <a:spcPts val="900"/>
              </a:spcBef>
              <a:buNone/>
            </a:pPr>
            <a:r>
              <a:rPr lang="de-DE" sz="1800" b="1" dirty="0">
                <a:latin typeface="UB Scala Sans" panose="02000503050000020003" pitchFamily="2" charset="0"/>
              </a:rPr>
              <a:t>       flexnow.uni-bamberg.de		</a:t>
            </a:r>
            <a:r>
              <a:rPr lang="de-DE" sz="1800" dirty="0">
                <a:latin typeface="UB Scala Sans" panose="02000503050000020003" pitchFamily="2" charset="0"/>
              </a:rPr>
              <a:t>Prüfungs- und Kursanmeldung, 						Klausurergebnisse, Notenblatt</a:t>
            </a:r>
            <a:endParaRPr lang="de-DE" sz="1800" b="1" dirty="0">
              <a:latin typeface="UB Scala Sans" panose="02000503050000020003" pitchFamily="2" charset="0"/>
            </a:endParaRPr>
          </a:p>
          <a:p>
            <a:pPr marL="0" indent="0">
              <a:spcBef>
                <a:spcPts val="900"/>
              </a:spcBef>
              <a:buNone/>
            </a:pPr>
            <a:r>
              <a:rPr lang="de-DE" sz="1800" b="1" dirty="0">
                <a:latin typeface="UB Scala Sans" panose="02000503050000020003" pitchFamily="2" charset="0"/>
              </a:rPr>
              <a:t>          univis.uni-bamberg.de		</a:t>
            </a:r>
            <a:r>
              <a:rPr lang="de-DE" sz="1800" dirty="0">
                <a:latin typeface="UB Scala Sans" panose="02000503050000020003" pitchFamily="2" charset="0"/>
              </a:rPr>
              <a:t>Verzeichnis über Modul-Termine, Räume, Personen</a:t>
            </a:r>
          </a:p>
          <a:p>
            <a:pPr marL="0" indent="0">
              <a:spcBef>
                <a:spcPts val="900"/>
              </a:spcBef>
              <a:buNone/>
            </a:pPr>
            <a:r>
              <a:rPr lang="de-DE" sz="1800" b="1" dirty="0">
                <a:latin typeface="UB Scala Sans" panose="02000503050000020003" pitchFamily="2" charset="0"/>
              </a:rPr>
              <a:t>baula.minf.uni-bamberg.de		</a:t>
            </a:r>
            <a:r>
              <a:rPr lang="de-DE" sz="1800" dirty="0">
                <a:latin typeface="UB Scala Sans" panose="02000503050000020003" pitchFamily="2" charset="0"/>
              </a:rPr>
              <a:t>Tool zur Studienplanung</a:t>
            </a:r>
            <a:endParaRPr lang="de-DE" sz="1800" b="1" dirty="0">
              <a:latin typeface="UB Scala Sans" panose="02000503050000020003" pitchFamily="2" charset="0"/>
            </a:endParaRPr>
          </a:p>
          <a:p>
            <a:pPr marL="0" indent="0">
              <a:spcBef>
                <a:spcPts val="900"/>
              </a:spcBef>
              <a:buNone/>
            </a:pPr>
            <a:r>
              <a:rPr lang="de-DE" sz="1800" b="1" dirty="0">
                <a:latin typeface="UB Scala Sans" panose="02000503050000020003" pitchFamily="2" charset="0"/>
              </a:rPr>
              <a:t>	vc.uni-bamberg.de		</a:t>
            </a:r>
            <a:r>
              <a:rPr lang="de-DE" sz="1800" dirty="0">
                <a:latin typeface="UB Scala Sans" panose="02000503050000020003" pitchFamily="2" charset="0"/>
              </a:rPr>
              <a:t>eLearning-Plattform für alle Module</a:t>
            </a:r>
          </a:p>
          <a:p>
            <a:pPr marL="0" indent="0">
              <a:spcBef>
                <a:spcPts val="900"/>
              </a:spcBef>
              <a:buNone/>
            </a:pPr>
            <a:r>
              <a:rPr lang="de-DE" sz="1800" b="1" dirty="0">
                <a:latin typeface="UB Scala Sans" panose="02000503050000020003" pitchFamily="2" charset="0"/>
              </a:rPr>
              <a:t>  katalog.ub.uni-bamberg.de		</a:t>
            </a:r>
            <a:r>
              <a:rPr lang="de-DE" sz="1800" dirty="0">
                <a:latin typeface="UB Scala Sans" panose="02000503050000020003" pitchFamily="2" charset="0"/>
              </a:rPr>
              <a:t>Katalog der Uni-Bibliothek</a:t>
            </a:r>
          </a:p>
          <a:p>
            <a:pPr marL="0" indent="0">
              <a:spcBef>
                <a:spcPts val="900"/>
              </a:spcBef>
              <a:buNone/>
            </a:pPr>
            <a:r>
              <a:rPr lang="de-DE" sz="1800" b="1" dirty="0">
                <a:latin typeface="UB Scala Sans" panose="02000503050000020003" pitchFamily="2" charset="0"/>
              </a:rPr>
              <a:t>            uni-bamberg.de/wiai		</a:t>
            </a:r>
            <a:r>
              <a:rPr lang="de-DE" sz="1800" dirty="0">
                <a:latin typeface="UB Scala Sans" panose="02000503050000020003" pitchFamily="2" charset="0"/>
              </a:rPr>
              <a:t>Infos über die Fakultät die Lehrstühle</a:t>
            </a:r>
          </a:p>
        </p:txBody>
      </p:sp>
      <p:grpSp>
        <p:nvGrpSpPr>
          <p:cNvPr id="12" name="Gruppieren 11">
            <a:extLst>
              <a:ext uri="{FF2B5EF4-FFF2-40B4-BE49-F238E27FC236}">
                <a16:creationId xmlns:a16="http://schemas.microsoft.com/office/drawing/2014/main" id="{0FA03386-63B7-2BDC-323E-8765191415D0}"/>
              </a:ext>
            </a:extLst>
          </p:cNvPr>
          <p:cNvGrpSpPr/>
          <p:nvPr/>
        </p:nvGrpSpPr>
        <p:grpSpPr>
          <a:xfrm>
            <a:off x="5148064" y="195486"/>
            <a:ext cx="2088233" cy="1368152"/>
            <a:chOff x="4716018" y="213220"/>
            <a:chExt cx="2088233" cy="1368152"/>
          </a:xfrm>
        </p:grpSpPr>
        <p:grpSp>
          <p:nvGrpSpPr>
            <p:cNvPr id="4" name="Gruppieren 3">
              <a:extLst>
                <a:ext uri="{FF2B5EF4-FFF2-40B4-BE49-F238E27FC236}">
                  <a16:creationId xmlns:a16="http://schemas.microsoft.com/office/drawing/2014/main" id="{5E78B289-6DB3-16A6-9229-4293003A47F0}"/>
                </a:ext>
              </a:extLst>
            </p:cNvPr>
            <p:cNvGrpSpPr/>
            <p:nvPr/>
          </p:nvGrpSpPr>
          <p:grpSpPr>
            <a:xfrm>
              <a:off x="4716018" y="213220"/>
              <a:ext cx="2088233" cy="1368152"/>
              <a:chOff x="5708936" y="2283717"/>
              <a:chExt cx="2042836" cy="1339085"/>
            </a:xfrm>
          </p:grpSpPr>
          <p:sp>
            <p:nvSpPr>
              <p:cNvPr id="5" name="Rechteck: abgerundete Ecken 4">
                <a:extLst>
                  <a:ext uri="{FF2B5EF4-FFF2-40B4-BE49-F238E27FC236}">
                    <a16:creationId xmlns:a16="http://schemas.microsoft.com/office/drawing/2014/main" id="{A24C9B22-C1B2-4586-9C18-236BBAC47A56}"/>
                  </a:ext>
                </a:extLst>
              </p:cNvPr>
              <p:cNvSpPr/>
              <p:nvPr/>
            </p:nvSpPr>
            <p:spPr>
              <a:xfrm>
                <a:off x="6144229" y="2283717"/>
                <a:ext cx="1607543" cy="1339085"/>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de-DE" sz="1200" b="0" i="0" u="none" strike="noStrike" kern="1200" cap="none" spc="0" normalizeH="0" baseline="0" noProof="0">
                  <a:ln>
                    <a:noFill/>
                  </a:ln>
                  <a:solidFill>
                    <a:schemeClr val="tx1"/>
                  </a:solidFill>
                  <a:effectLst/>
                  <a:uLnTx/>
                  <a:uFillTx/>
                  <a:latin typeface="UB Scala Sans" panose="02000503050000020003" pitchFamily="2" charset="0"/>
                  <a:ea typeface="+mn-ea"/>
                  <a:cs typeface="+mn-cs"/>
                </a:endParaRPr>
              </a:p>
              <a:p>
                <a:pPr>
                  <a:defRPr/>
                </a:pPr>
                <a:endParaRPr lang="de-DE" sz="1200">
                  <a:solidFill>
                    <a:schemeClr val="tx1"/>
                  </a:solidFill>
                  <a:latin typeface="UB Scala Sans" panose="02000503050000020003" pitchFamily="2" charset="0"/>
                </a:endParaRPr>
              </a:p>
              <a:p>
                <a:pPr>
                  <a:defRPr/>
                </a:pPr>
                <a:endParaRPr kumimoji="0" lang="de-DE" sz="1200" b="0" i="0" u="none" strike="noStrike" kern="1200" cap="none" spc="0" normalizeH="0" baseline="0" noProof="0">
                  <a:ln>
                    <a:noFill/>
                  </a:ln>
                  <a:solidFill>
                    <a:schemeClr val="tx1"/>
                  </a:solidFill>
                  <a:effectLst/>
                  <a:uLnTx/>
                  <a:uFillTx/>
                  <a:latin typeface="UB Scala Sans" panose="02000503050000020003" pitchFamily="2" charset="0"/>
                  <a:ea typeface="+mn-ea"/>
                  <a:cs typeface="+mn-cs"/>
                </a:endParaRPr>
              </a:p>
              <a:p>
                <a:pPr>
                  <a:defRPr/>
                </a:pPr>
                <a:endParaRPr lang="de-DE" sz="1200">
                  <a:solidFill>
                    <a:schemeClr val="tx1"/>
                  </a:solidFill>
                  <a:latin typeface="UB Scala Sans" panose="02000503050000020003" pitchFamily="2" charset="0"/>
                </a:endParaRPr>
              </a:p>
              <a:p>
                <a:pPr>
                  <a:defRPr/>
                </a:pPr>
                <a:endParaRPr kumimoji="0" lang="de-DE" sz="1200" b="0" i="0" u="none" strike="noStrike" kern="1200" cap="none" spc="0" normalizeH="0" baseline="0" noProof="0">
                  <a:ln>
                    <a:noFill/>
                  </a:ln>
                  <a:solidFill>
                    <a:schemeClr val="tx1"/>
                  </a:solidFill>
                  <a:effectLst/>
                  <a:uLnTx/>
                  <a:uFillTx/>
                  <a:latin typeface="UB Scala Sans" panose="02000503050000020003" pitchFamily="2" charset="0"/>
                  <a:ea typeface="+mn-ea"/>
                  <a:cs typeface="+mn-cs"/>
                </a:endParaRPr>
              </a:p>
              <a:p>
                <a:pPr algn="ctr">
                  <a:defRPr/>
                </a:pPr>
                <a:r>
                  <a:rPr kumimoji="0" lang="de-DE" sz="1100" b="0" i="0" u="none" strike="noStrike" kern="1200" cap="none" spc="0" normalizeH="0" baseline="0" noProof="0">
                    <a:ln>
                      <a:noFill/>
                    </a:ln>
                    <a:solidFill>
                      <a:schemeClr val="tx1"/>
                    </a:solidFill>
                    <a:effectLst/>
                    <a:uLnTx/>
                    <a:uFillTx/>
                    <a:latin typeface="UB Scala Sans" panose="02000503050000020003" pitchFamily="2" charset="0"/>
                    <a:ea typeface="+mn-ea"/>
                    <a:cs typeface="+mn-cs"/>
                  </a:rPr>
                  <a:t>https://stuve- bamberg.de/kurzlinks/</a:t>
                </a:r>
              </a:p>
            </p:txBody>
          </p:sp>
          <p:pic>
            <p:nvPicPr>
              <p:cNvPr id="6" name="Grafik 5" descr="Ein Bild, das Logo enthält.&#10;&#10;Automatisch generierte Beschreibung">
                <a:extLst>
                  <a:ext uri="{FF2B5EF4-FFF2-40B4-BE49-F238E27FC236}">
                    <a16:creationId xmlns:a16="http://schemas.microsoft.com/office/drawing/2014/main" id="{A1E57003-A25A-12F4-68EC-0DFE5ED3D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936" y="2604255"/>
                <a:ext cx="808655" cy="864096"/>
              </a:xfrm>
              <a:prstGeom prst="rect">
                <a:avLst/>
              </a:prstGeom>
            </p:spPr>
          </p:pic>
        </p:grpSp>
        <p:pic>
          <p:nvPicPr>
            <p:cNvPr id="11" name="Grafik 10">
              <a:extLst>
                <a:ext uri="{FF2B5EF4-FFF2-40B4-BE49-F238E27FC236}">
                  <a16:creationId xmlns:a16="http://schemas.microsoft.com/office/drawing/2014/main" id="{ABF78094-3FAD-4EA0-9E82-14F04E794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79" y="270929"/>
              <a:ext cx="917859" cy="917859"/>
            </a:xfrm>
            <a:prstGeom prst="rect">
              <a:avLst/>
            </a:prstGeom>
          </p:spPr>
        </p:pic>
      </p:grpSp>
    </p:spTree>
    <p:extLst>
      <p:ext uri="{BB962C8B-B14F-4D97-AF65-F5344CB8AC3E}">
        <p14:creationId xmlns:p14="http://schemas.microsoft.com/office/powerpoint/2010/main" val="152071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Weitere relevante Hochschulgruppen und Anlaufstellen </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428937" y="1563638"/>
            <a:ext cx="7344816" cy="2664633"/>
          </a:xfrm>
        </p:spPr>
        <p:txBody>
          <a:bodyPr/>
          <a:lstStyle/>
          <a:p>
            <a:pPr marL="0" indent="0">
              <a:buNone/>
            </a:pPr>
            <a:r>
              <a:rPr lang="de-DE" sz="1800" b="1">
                <a:latin typeface="UB Scala Sans" panose="02000503050000020003" pitchFamily="2" charset="0"/>
              </a:rPr>
              <a:t>stuve-bamberg.de		</a:t>
            </a:r>
            <a:r>
              <a:rPr lang="de-DE" sz="1800">
                <a:latin typeface="UB Scala Sans" panose="02000503050000020003" pitchFamily="2" charset="0"/>
              </a:rPr>
              <a:t>Deine Studierendenvertretung!</a:t>
            </a:r>
          </a:p>
          <a:p>
            <a:pPr marL="0" indent="0">
              <a:buNone/>
            </a:pPr>
            <a:endParaRPr lang="de-DE" sz="1800">
              <a:latin typeface="UB Scala Sans" panose="02000503050000020003" pitchFamily="2" charset="0"/>
            </a:endParaRPr>
          </a:p>
          <a:p>
            <a:pPr marL="0" indent="0">
              <a:buNone/>
            </a:pPr>
            <a:r>
              <a:rPr lang="de-DE" sz="1800" b="1">
                <a:latin typeface="UB Scala Sans" panose="02000503050000020003" pitchFamily="2" charset="0"/>
              </a:rPr>
              <a:t>	   feki.de		</a:t>
            </a:r>
            <a:r>
              <a:rPr lang="de-DE" sz="1800">
                <a:latin typeface="UB Scala Sans" panose="02000503050000020003" pitchFamily="2" charset="0"/>
              </a:rPr>
              <a:t>hier gibt’s Infos zu </a:t>
            </a:r>
            <a:r>
              <a:rPr lang="de-DE" sz="1800" i="1">
                <a:latin typeface="UB Scala Sans" panose="02000503050000020003" pitchFamily="2" charset="0"/>
              </a:rPr>
              <a:t>allem </a:t>
            </a:r>
            <a:r>
              <a:rPr lang="de-DE" sz="1800">
                <a:latin typeface="UB Scala Sans" panose="02000503050000020003" pitchFamily="2" charset="0"/>
              </a:rPr>
              <a:t>rund um die 				Uni. Vom Happy-Hour-Guide, über 				Jobbörse und Hinweise zu anderen 				Hochschulgruppen.</a:t>
            </a:r>
          </a:p>
          <a:p>
            <a:pPr marL="0" indent="0">
              <a:buNone/>
            </a:pPr>
            <a:endParaRPr lang="de-DE" sz="1800">
              <a:latin typeface="UB Scala Sans" panose="02000503050000020003" pitchFamily="2" charset="0"/>
            </a:endParaRPr>
          </a:p>
          <a:p>
            <a:pPr marL="0" indent="0">
              <a:buNone/>
            </a:pPr>
            <a:r>
              <a:rPr lang="de-DE" sz="1800" b="1">
                <a:latin typeface="UB Scala Sans" panose="02000503050000020003" pitchFamily="2" charset="0"/>
              </a:rPr>
              <a:t>	  wiai.de		</a:t>
            </a:r>
            <a:r>
              <a:rPr lang="de-DE" sz="1800">
                <a:latin typeface="UB Scala Sans" panose="02000503050000020003" pitchFamily="2" charset="0"/>
              </a:rPr>
              <a:t>Infos zu deiner Fakultät von deiner 				Fachschaft und </a:t>
            </a:r>
            <a:r>
              <a:rPr lang="de-DE" sz="1800" err="1">
                <a:latin typeface="UB Scala Sans" panose="02000503050000020003" pitchFamily="2" charset="0"/>
              </a:rPr>
              <a:t>Alumnis</a:t>
            </a:r>
            <a:r>
              <a:rPr lang="de-DE" sz="1800">
                <a:latin typeface="UB Scala Sans" panose="02000503050000020003" pitchFamily="2" charset="0"/>
              </a:rPr>
              <a:t>!</a:t>
            </a:r>
            <a:endParaRPr lang="de-DE" sz="1800" b="1">
              <a:latin typeface="UB Scala Sans" panose="02000503050000020003" pitchFamily="2" charset="0"/>
            </a:endParaRPr>
          </a:p>
        </p:txBody>
      </p:sp>
    </p:spTree>
    <p:extLst>
      <p:ext uri="{BB962C8B-B14F-4D97-AF65-F5344CB8AC3E}">
        <p14:creationId xmlns:p14="http://schemas.microsoft.com/office/powerpoint/2010/main" val="134785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4851213" y="2010425"/>
            <a:ext cx="3731402" cy="1120117"/>
          </a:xfrm>
        </p:spPr>
        <p:txBody>
          <a:bodyPr/>
          <a:lstStyle/>
          <a:p>
            <a:pPr algn="ctr"/>
            <a:r>
              <a:rPr lang="de-DE" sz="3200" dirty="0">
                <a:latin typeface="UB Scala Sans" panose="02000503050000020003" pitchFamily="2" charset="0"/>
              </a:rPr>
              <a:t>Fachschaft WIAI </a:t>
            </a:r>
            <a:br>
              <a:rPr lang="de-DE" sz="3200" dirty="0">
                <a:latin typeface="UB Scala Sans" panose="02000503050000020003" pitchFamily="2" charset="0"/>
              </a:rPr>
            </a:br>
            <a:r>
              <a:rPr lang="de-DE" sz="3200" dirty="0">
                <a:latin typeface="UB Scala Sans" panose="02000503050000020003" pitchFamily="2" charset="0"/>
              </a:rPr>
              <a:t>und Events</a:t>
            </a:r>
            <a:endParaRPr lang="de-DE" dirty="0">
              <a:latin typeface="UB Scala Sans" panose="02000503050000020003" pitchFamily="2" charset="0"/>
            </a:endParaRPr>
          </a:p>
        </p:txBody>
      </p:sp>
      <p:pic>
        <p:nvPicPr>
          <p:cNvPr id="1026" name="Picture 2">
            <a:extLst>
              <a:ext uri="{FF2B5EF4-FFF2-40B4-BE49-F238E27FC236}">
                <a16:creationId xmlns:a16="http://schemas.microsoft.com/office/drawing/2014/main" id="{327E1C2B-4E0C-F359-ED97-2DAF331F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61385" y="565177"/>
            <a:ext cx="4010615" cy="4010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7FFDD85F-7C17-3683-F809-0F0B6002B80F}"/>
              </a:ext>
            </a:extLst>
          </p:cNvPr>
          <p:cNvSpPr txBox="1"/>
          <p:nvPr/>
        </p:nvSpPr>
        <p:spPr>
          <a:xfrm>
            <a:off x="464281" y="4268015"/>
            <a:ext cx="2877730" cy="307777"/>
          </a:xfrm>
          <a:prstGeom prst="rect">
            <a:avLst/>
          </a:prstGeom>
          <a:noFill/>
        </p:spPr>
        <p:txBody>
          <a:bodyPr wrap="square" rtlCol="0">
            <a:spAutoFit/>
          </a:bodyPr>
          <a:lstStyle/>
          <a:p>
            <a:r>
              <a:rPr lang="de-DE" sz="1400" dirty="0">
                <a:solidFill>
                  <a:schemeClr val="accent1">
                    <a:lumMod val="40000"/>
                    <a:lumOff val="60000"/>
                  </a:schemeClr>
                </a:solidFill>
                <a:latin typeface="UB Scala Sans" panose="02000503050000020003" pitchFamily="2" charset="0"/>
              </a:rPr>
              <a:t>erstellt mit DALL-E 3</a:t>
            </a:r>
          </a:p>
        </p:txBody>
      </p:sp>
    </p:spTree>
    <p:extLst>
      <p:ext uri="{BB962C8B-B14F-4D97-AF65-F5344CB8AC3E}">
        <p14:creationId xmlns:p14="http://schemas.microsoft.com/office/powerpoint/2010/main" val="66425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Fachschaft WIAI</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5120591" y="1325043"/>
            <a:ext cx="3663151" cy="2493413"/>
          </a:xfrm>
        </p:spPr>
        <p:txBody>
          <a:bodyPr/>
          <a:lstStyle/>
          <a:p>
            <a:pPr marL="0" indent="0">
              <a:buNone/>
            </a:pPr>
            <a:r>
              <a:rPr lang="de-DE" sz="2000" b="1" dirty="0">
                <a:solidFill>
                  <a:schemeClr val="tx2"/>
                </a:solidFill>
                <a:latin typeface="UB Scala Sans" panose="02000503050000020003" pitchFamily="2" charset="0"/>
              </a:rPr>
              <a:t>Eure Studierendenvertretung der WIAI </a:t>
            </a:r>
          </a:p>
          <a:p>
            <a:pPr marL="0" indent="0">
              <a:buNone/>
            </a:pPr>
            <a:r>
              <a:rPr lang="de-DE" sz="2000" dirty="0">
                <a:latin typeface="UB Scala Sans" panose="02000503050000020003" pitchFamily="2" charset="0"/>
              </a:rPr>
              <a:t>Der studentische Ansprechpartner bei Fragen oder Problemen im Studium und verantwortlich für Events wie das Sommerfest, </a:t>
            </a:r>
            <a:r>
              <a:rPr lang="de-DE" sz="2000" dirty="0" err="1">
                <a:latin typeface="UB Scala Sans" panose="02000503050000020003" pitchFamily="2" charset="0"/>
              </a:rPr>
              <a:t>LaTeX</a:t>
            </a:r>
            <a:r>
              <a:rPr lang="de-DE" sz="2000" dirty="0">
                <a:latin typeface="UB Scala Sans" panose="02000503050000020003" pitchFamily="2" charset="0"/>
              </a:rPr>
              <a:t>-Tutorium und viel mehr!</a:t>
            </a:r>
          </a:p>
        </p:txBody>
      </p:sp>
      <p:grpSp>
        <p:nvGrpSpPr>
          <p:cNvPr id="5" name="Gruppieren 4">
            <a:extLst>
              <a:ext uri="{FF2B5EF4-FFF2-40B4-BE49-F238E27FC236}">
                <a16:creationId xmlns:a16="http://schemas.microsoft.com/office/drawing/2014/main" id="{136BA00B-898B-20B7-E2BB-2F77725500AD}"/>
              </a:ext>
            </a:extLst>
          </p:cNvPr>
          <p:cNvGrpSpPr/>
          <p:nvPr/>
        </p:nvGrpSpPr>
        <p:grpSpPr>
          <a:xfrm>
            <a:off x="6452234" y="3939902"/>
            <a:ext cx="2331508" cy="698581"/>
            <a:chOff x="5796601" y="2356112"/>
            <a:chExt cx="2331508" cy="698581"/>
          </a:xfrm>
        </p:grpSpPr>
        <p:sp>
          <p:nvSpPr>
            <p:cNvPr id="6" name="Rechteck: abgerundete Ecken 5">
              <a:extLst>
                <a:ext uri="{FF2B5EF4-FFF2-40B4-BE49-F238E27FC236}">
                  <a16:creationId xmlns:a16="http://schemas.microsoft.com/office/drawing/2014/main" id="{295DC884-C340-9299-BB7D-2D5D986018A1}"/>
                </a:ext>
              </a:extLst>
            </p:cNvPr>
            <p:cNvSpPr/>
            <p:nvPr/>
          </p:nvSpPr>
          <p:spPr>
            <a:xfrm>
              <a:off x="6144226" y="2356112"/>
              <a:ext cx="1983883" cy="669459"/>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08088" rtl="0" eaLnBrk="1" fontAlgn="base" latinLnBrk="0" hangingPunct="1">
                <a:lnSpc>
                  <a:spcPct val="100000"/>
                </a:lnSpc>
                <a:spcBef>
                  <a:spcPct val="20000"/>
                </a:spcBef>
                <a:spcAft>
                  <a:spcPct val="0"/>
                </a:spcAft>
                <a:buClrTx/>
                <a:buSzTx/>
                <a:buFontTx/>
                <a:buNone/>
                <a:tabLst/>
                <a:defRPr/>
              </a:pPr>
              <a:r>
                <a:rPr lang="de-DE" sz="1600" b="1" kern="0" dirty="0">
                  <a:solidFill>
                    <a:srgbClr val="000000"/>
                  </a:solidFill>
                  <a:latin typeface="UB Scala Sans" panose="02000503050000020003" pitchFamily="2" charset="0"/>
                </a:rPr>
                <a:t>  </a:t>
              </a: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Folgt uns für alle</a:t>
              </a:r>
              <a:b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b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aktuellen Infos :)</a:t>
              </a:r>
            </a:p>
          </p:txBody>
        </p:sp>
        <p:pic>
          <p:nvPicPr>
            <p:cNvPr id="7" name="Grafik 6" descr="Ein Bild, das Logo enthält.&#10;&#10;Automatisch generierte Beschreibung">
              <a:extLst>
                <a:ext uri="{FF2B5EF4-FFF2-40B4-BE49-F238E27FC236}">
                  <a16:creationId xmlns:a16="http://schemas.microsoft.com/office/drawing/2014/main" id="{65FD9D77-DFF8-C082-C94F-6B15324DB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601" y="2356113"/>
              <a:ext cx="653759" cy="698580"/>
            </a:xfrm>
            <a:prstGeom prst="rect">
              <a:avLst/>
            </a:prstGeom>
          </p:spPr>
        </p:pic>
      </p:grpSp>
      <p:pic>
        <p:nvPicPr>
          <p:cNvPr id="8" name="Grafik 7">
            <a:extLst>
              <a:ext uri="{FF2B5EF4-FFF2-40B4-BE49-F238E27FC236}">
                <a16:creationId xmlns:a16="http://schemas.microsoft.com/office/drawing/2014/main" id="{A59C257A-CDDE-C655-1B20-22DC20A72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872" y="1157489"/>
            <a:ext cx="3678240" cy="2828520"/>
          </a:xfrm>
          <a:prstGeom prst="rect">
            <a:avLst/>
          </a:prstGeom>
        </p:spPr>
      </p:pic>
    </p:spTree>
    <p:extLst>
      <p:ext uri="{BB962C8B-B14F-4D97-AF65-F5344CB8AC3E}">
        <p14:creationId xmlns:p14="http://schemas.microsoft.com/office/powerpoint/2010/main" val="10544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Fachschaft WIAI</a:t>
            </a:r>
          </a:p>
        </p:txBody>
      </p:sp>
      <p:pic>
        <p:nvPicPr>
          <p:cNvPr id="9218" name="Picture 2">
            <a:extLst>
              <a:ext uri="{FF2B5EF4-FFF2-40B4-BE49-F238E27FC236}">
                <a16:creationId xmlns:a16="http://schemas.microsoft.com/office/drawing/2014/main" id="{BEEED034-3480-5B0A-F40A-C58058307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876" y="1077423"/>
            <a:ext cx="1029856" cy="102985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7BD269A6-E344-76C4-AE11-99E7F627B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436" y="1030775"/>
            <a:ext cx="1029857" cy="102985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168C6AAA-EE4D-6EDD-0962-462EB3B0FCE5}"/>
              </a:ext>
            </a:extLst>
          </p:cNvPr>
          <p:cNvSpPr txBox="1"/>
          <p:nvPr/>
        </p:nvSpPr>
        <p:spPr>
          <a:xfrm>
            <a:off x="1819244" y="2149093"/>
            <a:ext cx="2232248" cy="400110"/>
          </a:xfrm>
          <a:prstGeom prst="rect">
            <a:avLst/>
          </a:prstGeom>
          <a:noFill/>
        </p:spPr>
        <p:txBody>
          <a:bodyPr wrap="square" rtlCol="0">
            <a:spAutoFit/>
          </a:bodyPr>
          <a:lstStyle/>
          <a:p>
            <a:r>
              <a:rPr lang="de-DE" sz="2000" dirty="0">
                <a:latin typeface="UB Scala Sans" panose="02000503050000020003" pitchFamily="2" charset="0"/>
              </a:rPr>
              <a:t>@fachschaftwiai</a:t>
            </a:r>
          </a:p>
        </p:txBody>
      </p:sp>
      <p:sp>
        <p:nvSpPr>
          <p:cNvPr id="8" name="Textfeld 7">
            <a:extLst>
              <a:ext uri="{FF2B5EF4-FFF2-40B4-BE49-F238E27FC236}">
                <a16:creationId xmlns:a16="http://schemas.microsoft.com/office/drawing/2014/main" id="{2DA918C2-E062-0DC1-AF60-A70CFDAAC53A}"/>
              </a:ext>
            </a:extLst>
          </p:cNvPr>
          <p:cNvSpPr txBox="1"/>
          <p:nvPr/>
        </p:nvSpPr>
        <p:spPr>
          <a:xfrm>
            <a:off x="4731592" y="2140863"/>
            <a:ext cx="3061544" cy="400110"/>
          </a:xfrm>
          <a:prstGeom prst="rect">
            <a:avLst/>
          </a:prstGeom>
          <a:noFill/>
        </p:spPr>
        <p:txBody>
          <a:bodyPr wrap="square" rtlCol="0">
            <a:spAutoFit/>
          </a:bodyPr>
          <a:lstStyle/>
          <a:p>
            <a:pPr algn="ctr"/>
            <a:r>
              <a:rPr lang="de-DE" sz="2000">
                <a:latin typeface="UB Scala Sans" panose="02000503050000020003" pitchFamily="2" charset="0"/>
              </a:rPr>
              <a:t>@fachschaftwiai@kif.rocks</a:t>
            </a:r>
          </a:p>
        </p:txBody>
      </p:sp>
      <p:pic>
        <p:nvPicPr>
          <p:cNvPr id="10" name="Grafik 9">
            <a:extLst>
              <a:ext uri="{FF2B5EF4-FFF2-40B4-BE49-F238E27FC236}">
                <a16:creationId xmlns:a16="http://schemas.microsoft.com/office/drawing/2014/main" id="{676D0445-C9E7-9634-00D2-6581FF444760}"/>
              </a:ext>
            </a:extLst>
          </p:cNvPr>
          <p:cNvPicPr>
            <a:picLocks noChangeAspect="1"/>
          </p:cNvPicPr>
          <p:nvPr/>
        </p:nvPicPr>
        <p:blipFill>
          <a:blip r:embed="rId4"/>
          <a:stretch>
            <a:fillRect/>
          </a:stretch>
        </p:blipFill>
        <p:spPr>
          <a:xfrm>
            <a:off x="5434272" y="2671587"/>
            <a:ext cx="1653962" cy="1659020"/>
          </a:xfrm>
          <a:prstGeom prst="rect">
            <a:avLst/>
          </a:prstGeom>
        </p:spPr>
      </p:pic>
      <p:pic>
        <p:nvPicPr>
          <p:cNvPr id="14" name="Grafik 13">
            <a:extLst>
              <a:ext uri="{FF2B5EF4-FFF2-40B4-BE49-F238E27FC236}">
                <a16:creationId xmlns:a16="http://schemas.microsoft.com/office/drawing/2014/main" id="{B56C74F7-4B34-D942-06A0-98E065444C45}"/>
              </a:ext>
            </a:extLst>
          </p:cNvPr>
          <p:cNvPicPr>
            <a:picLocks noChangeAspect="1"/>
          </p:cNvPicPr>
          <p:nvPr/>
        </p:nvPicPr>
        <p:blipFill>
          <a:blip r:embed="rId5"/>
          <a:stretch>
            <a:fillRect/>
          </a:stretch>
        </p:blipFill>
        <p:spPr>
          <a:xfrm>
            <a:off x="1956025" y="2719000"/>
            <a:ext cx="1597558" cy="1602512"/>
          </a:xfrm>
          <a:prstGeom prst="rect">
            <a:avLst/>
          </a:prstGeom>
        </p:spPr>
      </p:pic>
    </p:spTree>
    <p:extLst>
      <p:ext uri="{BB962C8B-B14F-4D97-AF65-F5344CB8AC3E}">
        <p14:creationId xmlns:p14="http://schemas.microsoft.com/office/powerpoint/2010/main" val="354867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Was kommt als nächstes?</a:t>
            </a:r>
          </a:p>
        </p:txBody>
      </p:sp>
      <p:pic>
        <p:nvPicPr>
          <p:cNvPr id="7" name="Grafik 6">
            <a:extLst>
              <a:ext uri="{FF2B5EF4-FFF2-40B4-BE49-F238E27FC236}">
                <a16:creationId xmlns:a16="http://schemas.microsoft.com/office/drawing/2014/main" id="{5F16C237-1E1F-C6D7-6EF9-9DA018157304}"/>
              </a:ext>
            </a:extLst>
          </p:cNvPr>
          <p:cNvPicPr>
            <a:picLocks noChangeAspect="1"/>
          </p:cNvPicPr>
          <p:nvPr/>
        </p:nvPicPr>
        <p:blipFill>
          <a:blip r:embed="rId2">
            <a:extLst>
              <a:ext uri="{28A0092B-C50C-407E-A947-70E740481C1C}">
                <a14:useLocalDpi xmlns:a14="http://schemas.microsoft.com/office/drawing/2010/main" val="0"/>
              </a:ext>
            </a:extLst>
          </a:blip>
          <a:srcRect b="702"/>
          <a:stretch>
            <a:fillRect/>
          </a:stretch>
        </p:blipFill>
        <p:spPr>
          <a:xfrm>
            <a:off x="1677250" y="655320"/>
            <a:ext cx="5789500" cy="4047309"/>
          </a:xfrm>
          <a:prstGeom prst="rect">
            <a:avLst/>
          </a:prstGeom>
        </p:spPr>
      </p:pic>
    </p:spTree>
    <p:extLst>
      <p:ext uri="{BB962C8B-B14F-4D97-AF65-F5344CB8AC3E}">
        <p14:creationId xmlns:p14="http://schemas.microsoft.com/office/powerpoint/2010/main" val="164576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Anmeldung zur Kneipentour</a:t>
            </a:r>
          </a:p>
        </p:txBody>
      </p:sp>
      <p:grpSp>
        <p:nvGrpSpPr>
          <p:cNvPr id="7" name="Gruppieren 6">
            <a:extLst>
              <a:ext uri="{FF2B5EF4-FFF2-40B4-BE49-F238E27FC236}">
                <a16:creationId xmlns:a16="http://schemas.microsoft.com/office/drawing/2014/main" id="{11B71C84-F009-22FD-83D7-C88E662A1142}"/>
              </a:ext>
            </a:extLst>
          </p:cNvPr>
          <p:cNvGrpSpPr/>
          <p:nvPr/>
        </p:nvGrpSpPr>
        <p:grpSpPr>
          <a:xfrm>
            <a:off x="5167225" y="1940944"/>
            <a:ext cx="2691766" cy="1550226"/>
            <a:chOff x="5796601" y="1504467"/>
            <a:chExt cx="2691766" cy="1550226"/>
          </a:xfrm>
        </p:grpSpPr>
        <p:sp>
          <p:nvSpPr>
            <p:cNvPr id="9" name="Rechteck: abgerundete Ecken 8">
              <a:extLst>
                <a:ext uri="{FF2B5EF4-FFF2-40B4-BE49-F238E27FC236}">
                  <a16:creationId xmlns:a16="http://schemas.microsoft.com/office/drawing/2014/main" id="{24FC04D0-45B4-F436-9A01-D5EA25442D8F}"/>
                </a:ext>
              </a:extLst>
            </p:cNvPr>
            <p:cNvSpPr/>
            <p:nvPr/>
          </p:nvSpPr>
          <p:spPr>
            <a:xfrm>
              <a:off x="6144226" y="1504467"/>
              <a:ext cx="2344141" cy="1521105"/>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8088">
                <a:spcBef>
                  <a:spcPct val="20000"/>
                </a:spcBef>
                <a:defRPr/>
              </a:pPr>
              <a:r>
                <a:rPr lang="de-DE" sz="1600" dirty="0">
                  <a:solidFill>
                    <a:schemeClr val="tx1"/>
                  </a:solidFill>
                  <a:latin typeface="UB Scala Sans" panose="02000503050000020003" pitchFamily="2" charset="0"/>
                </a:rPr>
                <a:t>Einfach QR-Code scannen, oder über die EET-Website anmelden </a:t>
              </a:r>
              <a:r>
                <a:rPr lang="de-DE" sz="1600" dirty="0">
                  <a:solidFill>
                    <a:schemeClr val="bg2">
                      <a:lumMod val="60000"/>
                      <a:lumOff val="40000"/>
                    </a:schemeClr>
                  </a:solidFill>
                  <a:latin typeface="UB Scala Sans" panose="02000503050000020003" pitchFamily="2" charset="0"/>
                </a:rPr>
                <a:t>(uni-bamberg.de/</a:t>
              </a:r>
              <a:r>
                <a:rPr lang="de-DE" sz="1600" dirty="0" err="1">
                  <a:solidFill>
                    <a:schemeClr val="bg2">
                      <a:lumMod val="60000"/>
                      <a:lumOff val="40000"/>
                    </a:schemeClr>
                  </a:solidFill>
                  <a:latin typeface="UB Scala Sans" panose="02000503050000020003" pitchFamily="2" charset="0"/>
                </a:rPr>
                <a:t>eet</a:t>
              </a:r>
              <a:r>
                <a:rPr lang="de-DE" sz="1600" dirty="0">
                  <a:solidFill>
                    <a:schemeClr val="bg2">
                      <a:lumMod val="60000"/>
                      <a:lumOff val="40000"/>
                    </a:schemeClr>
                  </a:solidFill>
                  <a:latin typeface="UB Scala Sans" panose="02000503050000020003" pitchFamily="2" charset="0"/>
                </a:rPr>
                <a:t>/</a:t>
              </a:r>
              <a:br>
                <a:rPr lang="de-DE" sz="1600" dirty="0">
                  <a:solidFill>
                    <a:schemeClr val="bg2">
                      <a:lumMod val="60000"/>
                      <a:lumOff val="40000"/>
                    </a:schemeClr>
                  </a:solidFill>
                  <a:latin typeface="UB Scala Sans" panose="02000503050000020003" pitchFamily="2" charset="0"/>
                </a:rPr>
              </a:br>
              <a:r>
                <a:rPr lang="de-DE" sz="1600" dirty="0" err="1">
                  <a:solidFill>
                    <a:schemeClr val="bg2">
                      <a:lumMod val="60000"/>
                      <a:lumOff val="40000"/>
                    </a:schemeClr>
                  </a:solidFill>
                  <a:latin typeface="UB Scala Sans" panose="02000503050000020003" pitchFamily="2" charset="0"/>
                </a:rPr>
                <a:t>zeitplan</a:t>
              </a:r>
              <a:r>
                <a:rPr lang="de-DE" sz="1600" dirty="0">
                  <a:solidFill>
                    <a:schemeClr val="bg2">
                      <a:lumMod val="60000"/>
                      <a:lumOff val="40000"/>
                    </a:schemeClr>
                  </a:solidFill>
                  <a:latin typeface="UB Scala Sans" panose="02000503050000020003" pitchFamily="2" charset="0"/>
                </a:rPr>
                <a:t>/</a:t>
              </a:r>
              <a:r>
                <a:rPr lang="de-DE" sz="1600" dirty="0" err="1">
                  <a:solidFill>
                    <a:schemeClr val="bg2">
                      <a:lumMod val="60000"/>
                      <a:lumOff val="40000"/>
                    </a:schemeClr>
                  </a:solidFill>
                  <a:latin typeface="UB Scala Sans" panose="02000503050000020003" pitchFamily="2" charset="0"/>
                </a:rPr>
                <a:t>wiai</a:t>
              </a:r>
              <a:r>
                <a:rPr lang="de-DE" sz="1600" dirty="0">
                  <a:solidFill>
                    <a:schemeClr val="bg2">
                      <a:lumMod val="60000"/>
                      <a:lumOff val="40000"/>
                    </a:schemeClr>
                  </a:solidFill>
                  <a:latin typeface="UB Scala Sans" panose="02000503050000020003" pitchFamily="2" charset="0"/>
                </a:rPr>
                <a:t>)</a:t>
              </a:r>
            </a:p>
          </p:txBody>
        </p:sp>
        <p:pic>
          <p:nvPicPr>
            <p:cNvPr id="11" name="Grafik 10" descr="Ein Bild, das Logo enthält.&#10;&#10;Automatisch generierte Beschreibung">
              <a:extLst>
                <a:ext uri="{FF2B5EF4-FFF2-40B4-BE49-F238E27FC236}">
                  <a16:creationId xmlns:a16="http://schemas.microsoft.com/office/drawing/2014/main" id="{3A97A939-6A0E-8945-19D9-95E0C580A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601" y="2356113"/>
              <a:ext cx="653759" cy="698580"/>
            </a:xfrm>
            <a:prstGeom prst="rect">
              <a:avLst/>
            </a:prstGeom>
          </p:spPr>
        </p:pic>
      </p:grpSp>
      <p:pic>
        <p:nvPicPr>
          <p:cNvPr id="3" name="Grafik 2">
            <a:extLst>
              <a:ext uri="{FF2B5EF4-FFF2-40B4-BE49-F238E27FC236}">
                <a16:creationId xmlns:a16="http://schemas.microsoft.com/office/drawing/2014/main" id="{04179B2A-C9D6-C3F3-F322-2D6882D2C1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7507" y="1028724"/>
            <a:ext cx="3345543" cy="3345543"/>
          </a:xfrm>
          <a:prstGeom prst="rect">
            <a:avLst/>
          </a:prstGeom>
        </p:spPr>
      </p:pic>
    </p:spTree>
    <p:extLst>
      <p:ext uri="{BB962C8B-B14F-4D97-AF65-F5344CB8AC3E}">
        <p14:creationId xmlns:p14="http://schemas.microsoft.com/office/powerpoint/2010/main" val="3887525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Was kommt als nächstes?</a:t>
            </a:r>
          </a:p>
        </p:txBody>
      </p:sp>
      <p:graphicFrame>
        <p:nvGraphicFramePr>
          <p:cNvPr id="4" name="Tabelle 4">
            <a:extLst>
              <a:ext uri="{FF2B5EF4-FFF2-40B4-BE49-F238E27FC236}">
                <a16:creationId xmlns:a16="http://schemas.microsoft.com/office/drawing/2014/main" id="{EF324414-970E-96AC-759E-90FAF3ED42C5}"/>
              </a:ext>
            </a:extLst>
          </p:cNvPr>
          <p:cNvGraphicFramePr>
            <a:graphicFrameLocks noGrp="1"/>
          </p:cNvGraphicFramePr>
          <p:nvPr>
            <p:ph idx="1"/>
            <p:extLst>
              <p:ext uri="{D42A27DB-BD31-4B8C-83A1-F6EECF244321}">
                <p14:modId xmlns:p14="http://schemas.microsoft.com/office/powerpoint/2010/main" val="1787797888"/>
              </p:ext>
            </p:extLst>
          </p:nvPr>
        </p:nvGraphicFramePr>
        <p:xfrm>
          <a:off x="539550" y="1154118"/>
          <a:ext cx="8078467" cy="2539122"/>
        </p:xfrm>
        <a:graphic>
          <a:graphicData uri="http://schemas.openxmlformats.org/drawingml/2006/table">
            <a:tbl>
              <a:tblPr firstRow="1" bandRow="1">
                <a:tableStyleId>{5C22544A-7EE6-4342-B048-85BDC9FD1C3A}</a:tableStyleId>
              </a:tblPr>
              <a:tblGrid>
                <a:gridCol w="4405312">
                  <a:extLst>
                    <a:ext uri="{9D8B030D-6E8A-4147-A177-3AD203B41FA5}">
                      <a16:colId xmlns:a16="http://schemas.microsoft.com/office/drawing/2014/main" val="429584599"/>
                    </a:ext>
                  </a:extLst>
                </a:gridCol>
                <a:gridCol w="3673155">
                  <a:extLst>
                    <a:ext uri="{9D8B030D-6E8A-4147-A177-3AD203B41FA5}">
                      <a16:colId xmlns:a16="http://schemas.microsoft.com/office/drawing/2014/main" val="3455677702"/>
                    </a:ext>
                  </a:extLst>
                </a:gridCol>
              </a:tblGrid>
              <a:tr h="436002">
                <a:tc>
                  <a:txBody>
                    <a:bodyPr/>
                    <a:lstStyle/>
                    <a:p>
                      <a:r>
                        <a:rPr lang="de-DE" sz="2000" dirty="0">
                          <a:solidFill>
                            <a:srgbClr val="FFFFFF"/>
                          </a:solidFill>
                          <a:latin typeface="UB Scala Sans" panose="02000503050000020003"/>
                        </a:rPr>
                        <a:t>Titel</a:t>
                      </a:r>
                    </a:p>
                  </a:txBody>
                  <a:tcPr/>
                </a:tc>
                <a:tc>
                  <a:txBody>
                    <a:bodyPr/>
                    <a:lstStyle/>
                    <a:p>
                      <a:r>
                        <a:rPr lang="de-DE" sz="2000" b="1" dirty="0">
                          <a:solidFill>
                            <a:srgbClr val="FFFFFF"/>
                          </a:solidFill>
                          <a:latin typeface="UB Scala Sans" panose="02000503050000020003"/>
                        </a:rPr>
                        <a:t>Termin</a:t>
                      </a:r>
                    </a:p>
                  </a:txBody>
                  <a:tcPr/>
                </a:tc>
                <a:extLst>
                  <a:ext uri="{0D108BD9-81ED-4DB2-BD59-A6C34878D82A}">
                    <a16:rowId xmlns:a16="http://schemas.microsoft.com/office/drawing/2014/main" val="1142157418"/>
                  </a:ext>
                </a:extLst>
              </a:tr>
              <a:tr h="0">
                <a:tc>
                  <a:txBody>
                    <a:bodyPr/>
                    <a:lstStyle/>
                    <a:p>
                      <a:r>
                        <a:rPr lang="de-DE" sz="2000" dirty="0" err="1">
                          <a:latin typeface="UB Scala Sans" panose="02000503050000020003"/>
                        </a:rPr>
                        <a:t>Partycipate</a:t>
                      </a:r>
                      <a:r>
                        <a:rPr lang="de-DE" sz="2000" dirty="0">
                          <a:latin typeface="UB Scala Sans" panose="02000503050000020003"/>
                        </a:rPr>
                        <a:t> (Party nach Kneipentour)</a:t>
                      </a:r>
                    </a:p>
                  </a:txBody>
                  <a:tcPr/>
                </a:tc>
                <a:tc>
                  <a:txBody>
                    <a:bodyPr/>
                    <a:lstStyle/>
                    <a:p>
                      <a:r>
                        <a:rPr lang="de-DE" sz="2000" dirty="0">
                          <a:latin typeface="UB Scala Sans" panose="02000503050000020003"/>
                        </a:rPr>
                        <a:t>09.10. @ Live-Club</a:t>
                      </a:r>
                    </a:p>
                  </a:txBody>
                  <a:tcPr/>
                </a:tc>
                <a:extLst>
                  <a:ext uri="{0D108BD9-81ED-4DB2-BD59-A6C34878D82A}">
                    <a16:rowId xmlns:a16="http://schemas.microsoft.com/office/drawing/2014/main" val="3100907127"/>
                  </a:ext>
                </a:extLst>
              </a:tr>
              <a:tr h="370840">
                <a:tc>
                  <a:txBody>
                    <a:bodyPr/>
                    <a:lstStyle/>
                    <a:p>
                      <a:r>
                        <a:rPr lang="de-DE" sz="2000" b="1" dirty="0">
                          <a:latin typeface="UB Scala Sans" panose="02000503050000020003"/>
                        </a:rPr>
                        <a:t>Kennenlern-Abend (FS WIAI)</a:t>
                      </a:r>
                    </a:p>
                    <a:p>
                      <a:r>
                        <a:rPr lang="de-DE" sz="2000" b="1" dirty="0">
                          <a:latin typeface="UB Scala Sans" panose="02000503050000020003"/>
                        </a:rPr>
                        <a:t>Fachschafts-Einsteiger-Sitzung (FS WIAI)</a:t>
                      </a:r>
                    </a:p>
                  </a:txBody>
                  <a:tcPr/>
                </a:tc>
                <a:tc>
                  <a:txBody>
                    <a:bodyPr/>
                    <a:lstStyle/>
                    <a:p>
                      <a:r>
                        <a:rPr lang="de-DE" sz="2000" b="1" dirty="0">
                          <a:latin typeface="UB Scala Sans" panose="02000503050000020003"/>
                        </a:rPr>
                        <a:t>22.10. 18 Uhr c.t. </a:t>
                      </a:r>
                      <a:r>
                        <a:rPr lang="de-DE" sz="2000" b="0" dirty="0">
                          <a:latin typeface="UB Scala Sans" panose="02000503050000020003"/>
                        </a:rPr>
                        <a:t>@WE5/01.006</a:t>
                      </a:r>
                    </a:p>
                    <a:p>
                      <a:r>
                        <a:rPr lang="de-DE" sz="2000" b="1" dirty="0">
                          <a:latin typeface="UB Scala Sans" panose="02000503050000020003"/>
                        </a:rPr>
                        <a:t>11.11. 18 Uhr c.t. </a:t>
                      </a:r>
                      <a:r>
                        <a:rPr lang="de-DE" sz="2000" b="0" dirty="0">
                          <a:latin typeface="UB Scala Sans" panose="02000503050000020003"/>
                        </a:rPr>
                        <a:t>@WE5/01.006</a:t>
                      </a:r>
                    </a:p>
                  </a:txBody>
                  <a:tcPr/>
                </a:tc>
                <a:extLst>
                  <a:ext uri="{0D108BD9-81ED-4DB2-BD59-A6C34878D82A}">
                    <a16:rowId xmlns:a16="http://schemas.microsoft.com/office/drawing/2014/main" val="4144417589"/>
                  </a:ext>
                </a:extLst>
              </a:tr>
              <a:tr h="370840">
                <a:tc>
                  <a:txBody>
                    <a:bodyPr/>
                    <a:lstStyle/>
                    <a:p>
                      <a:r>
                        <a:rPr lang="de-DE" sz="2000" dirty="0">
                          <a:latin typeface="UB Scala Sans" panose="02000503050000020003"/>
                        </a:rPr>
                        <a:t>WIAI-Stammtisch (FS WIAI)</a:t>
                      </a:r>
                    </a:p>
                  </a:txBody>
                  <a:tcPr/>
                </a:tc>
                <a:tc>
                  <a:txBody>
                    <a:bodyPr/>
                    <a:lstStyle/>
                    <a:p>
                      <a:r>
                        <a:rPr lang="de-DE" sz="2000" dirty="0">
                          <a:latin typeface="UB Scala Sans" panose="02000503050000020003"/>
                        </a:rPr>
                        <a:t>0</a:t>
                      </a:r>
                      <a:r>
                        <a:rPr lang="de-DE" sz="2000" kern="1200" dirty="0">
                          <a:solidFill>
                            <a:schemeClr val="dk1"/>
                          </a:solidFill>
                          <a:latin typeface="UB Scala Sans" panose="02000503050000020003"/>
                          <a:ea typeface="+mn-ea"/>
                          <a:cs typeface="+mn-cs"/>
                        </a:rPr>
                        <a:t>5.11</a:t>
                      </a:r>
                    </a:p>
                    <a:p>
                      <a:r>
                        <a:rPr lang="de-DE" sz="2000" kern="1200" dirty="0">
                          <a:solidFill>
                            <a:schemeClr val="dk1"/>
                          </a:solidFill>
                          <a:latin typeface="UB Scala Sans" panose="02000503050000020003"/>
                          <a:ea typeface="+mn-ea"/>
                          <a:cs typeface="+mn-cs"/>
                        </a:rPr>
                        <a:t>17.12 auf dem Weihnachtsmarkt</a:t>
                      </a:r>
                    </a:p>
                    <a:p>
                      <a:r>
                        <a:rPr lang="de-DE" sz="2000" kern="1200" dirty="0">
                          <a:solidFill>
                            <a:schemeClr val="dk1"/>
                          </a:solidFill>
                          <a:latin typeface="UB Scala Sans" panose="02000503050000020003"/>
                          <a:ea typeface="+mn-ea"/>
                          <a:cs typeface="+mn-cs"/>
                        </a:rPr>
                        <a:t>14.01</a:t>
                      </a:r>
                    </a:p>
                  </a:txBody>
                  <a:tcPr/>
                </a:tc>
                <a:extLst>
                  <a:ext uri="{0D108BD9-81ED-4DB2-BD59-A6C34878D82A}">
                    <a16:rowId xmlns:a16="http://schemas.microsoft.com/office/drawing/2014/main" val="397450309"/>
                  </a:ext>
                </a:extLst>
              </a:tr>
            </a:tbl>
          </a:graphicData>
        </a:graphic>
      </p:graphicFrame>
      <p:sp>
        <p:nvSpPr>
          <p:cNvPr id="5" name="Textfeld 4">
            <a:extLst>
              <a:ext uri="{FF2B5EF4-FFF2-40B4-BE49-F238E27FC236}">
                <a16:creationId xmlns:a16="http://schemas.microsoft.com/office/drawing/2014/main" id="{16FEDCB3-0C7F-4659-7539-1C7C25B5B149}"/>
              </a:ext>
            </a:extLst>
          </p:cNvPr>
          <p:cNvSpPr txBox="1"/>
          <p:nvPr/>
        </p:nvSpPr>
        <p:spPr>
          <a:xfrm>
            <a:off x="395536" y="4104337"/>
            <a:ext cx="6696744" cy="400110"/>
          </a:xfrm>
          <a:prstGeom prst="rect">
            <a:avLst/>
          </a:prstGeom>
          <a:noFill/>
        </p:spPr>
        <p:txBody>
          <a:bodyPr wrap="square" rtlCol="0">
            <a:spAutoFit/>
          </a:bodyPr>
          <a:lstStyle/>
          <a:p>
            <a:r>
              <a:rPr lang="de-DE" sz="2000" dirty="0">
                <a:latin typeface="UB Scala Sans" panose="02000503050000020003" pitchFamily="2" charset="0"/>
              </a:rPr>
              <a:t>Details findet ihr auf der EET-Website und auf </a:t>
            </a:r>
            <a:r>
              <a:rPr lang="de-DE" sz="2000" dirty="0" err="1">
                <a:latin typeface="UB Scala Sans" panose="02000503050000020003" pitchFamily="2" charset="0"/>
              </a:rPr>
              <a:t>Social</a:t>
            </a:r>
            <a:r>
              <a:rPr lang="de-DE" sz="2000" dirty="0">
                <a:latin typeface="UB Scala Sans" panose="02000503050000020003" pitchFamily="2" charset="0"/>
              </a:rPr>
              <a:t> Media.</a:t>
            </a:r>
          </a:p>
        </p:txBody>
      </p:sp>
    </p:spTree>
    <p:extLst>
      <p:ext uri="{BB962C8B-B14F-4D97-AF65-F5344CB8AC3E}">
        <p14:creationId xmlns:p14="http://schemas.microsoft.com/office/powerpoint/2010/main" val="369175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4851213" y="2010425"/>
            <a:ext cx="3731402" cy="1120117"/>
          </a:xfrm>
        </p:spPr>
        <p:txBody>
          <a:bodyPr/>
          <a:lstStyle/>
          <a:p>
            <a:pPr algn="ctr"/>
            <a:r>
              <a:rPr lang="de-DE" sz="3200" dirty="0">
                <a:latin typeface="UB Scala Sans" panose="02000503050000020003" pitchFamily="2" charset="0"/>
              </a:rPr>
              <a:t>Stundenplan-erstellung</a:t>
            </a:r>
            <a:endParaRPr lang="de-DE" dirty="0">
              <a:latin typeface="UB Scala Sans" panose="02000503050000020003" pitchFamily="2" charset="0"/>
            </a:endParaRPr>
          </a:p>
        </p:txBody>
      </p:sp>
      <p:pic>
        <p:nvPicPr>
          <p:cNvPr id="1026" name="Picture 2">
            <a:extLst>
              <a:ext uri="{FF2B5EF4-FFF2-40B4-BE49-F238E27FC236}">
                <a16:creationId xmlns:a16="http://schemas.microsoft.com/office/drawing/2014/main" id="{327E1C2B-4E0C-F359-ED97-2DAF331F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85" y="565177"/>
            <a:ext cx="4010615" cy="4010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8DDABF1D-F5A7-CF2F-8CC2-D43B4AAA49EB}"/>
              </a:ext>
            </a:extLst>
          </p:cNvPr>
          <p:cNvSpPr txBox="1"/>
          <p:nvPr/>
        </p:nvSpPr>
        <p:spPr>
          <a:xfrm>
            <a:off x="464281" y="4268015"/>
            <a:ext cx="2877730" cy="307777"/>
          </a:xfrm>
          <a:prstGeom prst="rect">
            <a:avLst/>
          </a:prstGeom>
          <a:noFill/>
        </p:spPr>
        <p:txBody>
          <a:bodyPr wrap="square" rtlCol="0">
            <a:spAutoFit/>
          </a:bodyPr>
          <a:lstStyle/>
          <a:p>
            <a:r>
              <a:rPr lang="de-DE" sz="1400" dirty="0">
                <a:solidFill>
                  <a:schemeClr val="accent1">
                    <a:lumMod val="40000"/>
                    <a:lumOff val="60000"/>
                  </a:schemeClr>
                </a:solidFill>
                <a:latin typeface="UB Scala Sans" panose="02000503050000020003" pitchFamily="2" charset="0"/>
              </a:rPr>
              <a:t>erstellt mit DALL-E 3</a:t>
            </a:r>
          </a:p>
        </p:txBody>
      </p:sp>
    </p:spTree>
    <p:extLst>
      <p:ext uri="{BB962C8B-B14F-4D97-AF65-F5344CB8AC3E}">
        <p14:creationId xmlns:p14="http://schemas.microsoft.com/office/powerpoint/2010/main" val="173886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F472ABBB-604F-00BF-EC60-0ED53DC68065}"/>
              </a:ext>
            </a:extLst>
          </p:cNvPr>
          <p:cNvSpPr/>
          <p:nvPr/>
        </p:nvSpPr>
        <p:spPr>
          <a:xfrm>
            <a:off x="539552" y="1286531"/>
            <a:ext cx="7128792" cy="1141203"/>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endParaRPr lang="de-DE" sz="2000">
              <a:latin typeface="UB Scala Sans" panose="02000503050000020003" pitchFamily="2" charset="0"/>
            </a:endParaRPr>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Facheinführung</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353344"/>
            <a:ext cx="7416824" cy="2664633"/>
          </a:xfrm>
        </p:spPr>
        <p:txBody>
          <a:bodyPr/>
          <a:lstStyle/>
          <a:p>
            <a:pPr marL="0" indent="0">
              <a:buNone/>
            </a:pPr>
            <a:r>
              <a:rPr lang="de-DE" sz="2000" i="1" dirty="0">
                <a:latin typeface="UB Scala Sans" panose="02000503050000020003" pitchFamily="2" charset="0"/>
              </a:rPr>
              <a:t> </a:t>
            </a:r>
            <a:r>
              <a:rPr lang="de-DE" sz="2000" dirty="0">
                <a:latin typeface="UB Scala Sans" panose="02000503050000020003" pitchFamily="2" charset="0"/>
              </a:rPr>
              <a:t>		Kenntnis über rechtliche Grundlagen des 			Studiengangs, Fristen sowie die verschiedenen 		Modulgruppen</a:t>
            </a:r>
          </a:p>
          <a:p>
            <a:pPr marL="0" indent="0">
              <a:buNone/>
            </a:pPr>
            <a:endParaRPr lang="de-DE" sz="2000" dirty="0">
              <a:latin typeface="UB Scala Sans" panose="02000503050000020003" pitchFamily="2" charset="0"/>
            </a:endParaRPr>
          </a:p>
          <a:p>
            <a:pPr marL="0" indent="0">
              <a:buNone/>
            </a:pPr>
            <a:endParaRPr lang="de-DE" sz="2000" i="1" dirty="0">
              <a:latin typeface="UB Scala Sans" panose="02000503050000020003" pitchFamily="2" charset="0"/>
            </a:endParaRPr>
          </a:p>
          <a:p>
            <a:pPr marL="0" indent="0">
              <a:buNone/>
            </a:pPr>
            <a:r>
              <a:rPr lang="de-DE" sz="2000" i="1" dirty="0">
                <a:latin typeface="UB Scala Sans" panose="02000503050000020003" pitchFamily="2" charset="0"/>
              </a:rPr>
              <a:t>Weiter geht’s mit: 	</a:t>
            </a:r>
            <a:r>
              <a:rPr lang="de-DE" sz="2000" dirty="0">
                <a:latin typeface="UB Scala Sans" panose="02000503050000020003" pitchFamily="2" charset="0"/>
              </a:rPr>
              <a:t>allgemeinen Infos zu Prüfungen, </a:t>
            </a:r>
            <a:br>
              <a:rPr lang="de-DE" sz="2000" dirty="0">
                <a:latin typeface="UB Scala Sans" panose="02000503050000020003" pitchFamily="2" charset="0"/>
              </a:rPr>
            </a:br>
            <a:r>
              <a:rPr lang="de-DE" sz="2000" dirty="0">
                <a:latin typeface="UB Scala Sans" panose="02000503050000020003" pitchFamily="2" charset="0"/>
              </a:rPr>
              <a:t>			der Uni und dem Uni-Leben sowie </a:t>
            </a:r>
            <a:br>
              <a:rPr lang="de-DE" sz="2000" dirty="0">
                <a:latin typeface="UB Scala Sans" panose="02000503050000020003" pitchFamily="2" charset="0"/>
              </a:rPr>
            </a:br>
            <a:r>
              <a:rPr lang="de-DE" sz="2000" dirty="0">
                <a:latin typeface="UB Scala Sans" panose="02000503050000020003" pitchFamily="2" charset="0"/>
              </a:rPr>
              <a:t>			der </a:t>
            </a:r>
            <a:r>
              <a:rPr lang="de-DE" sz="2000" b="1" dirty="0">
                <a:latin typeface="UB Scala Sans" panose="02000503050000020003" pitchFamily="2" charset="0"/>
              </a:rPr>
              <a:t>Stundenplanerstellung</a:t>
            </a:r>
          </a:p>
        </p:txBody>
      </p:sp>
      <p:pic>
        <p:nvPicPr>
          <p:cNvPr id="7" name="Grafik 6">
            <a:extLst>
              <a:ext uri="{FF2B5EF4-FFF2-40B4-BE49-F238E27FC236}">
                <a16:creationId xmlns:a16="http://schemas.microsoft.com/office/drawing/2014/main" id="{ED91022E-B6C2-775F-FF23-EF210ACB7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84603" y="1533096"/>
            <a:ext cx="648072" cy="648072"/>
          </a:xfrm>
          <a:prstGeom prst="rect">
            <a:avLst/>
          </a:prstGeom>
        </p:spPr>
      </p:pic>
    </p:spTree>
    <p:extLst>
      <p:ext uri="{BB962C8B-B14F-4D97-AF65-F5344CB8AC3E}">
        <p14:creationId xmlns:p14="http://schemas.microsoft.com/office/powerpoint/2010/main" val="628001576"/>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Uni-Veranstaltungen und Stundenplanerstellung</a:t>
            </a:r>
          </a:p>
        </p:txBody>
      </p:sp>
      <p:graphicFrame>
        <p:nvGraphicFramePr>
          <p:cNvPr id="4" name="Inhaltsplatzhalter 3">
            <a:extLst>
              <a:ext uri="{FF2B5EF4-FFF2-40B4-BE49-F238E27FC236}">
                <a16:creationId xmlns:a16="http://schemas.microsoft.com/office/drawing/2014/main" id="{4212E7EA-5850-0FAD-D69E-EF95716B5A59}"/>
              </a:ext>
            </a:extLst>
          </p:cNvPr>
          <p:cNvGraphicFramePr>
            <a:graphicFrameLocks noGrp="1"/>
          </p:cNvGraphicFramePr>
          <p:nvPr>
            <p:ph idx="1"/>
            <p:extLst>
              <p:ext uri="{D42A27DB-BD31-4B8C-83A1-F6EECF244321}">
                <p14:modId xmlns:p14="http://schemas.microsoft.com/office/powerpoint/2010/main" val="4038465621"/>
              </p:ext>
            </p:extLst>
          </p:nvPr>
        </p:nvGraphicFramePr>
        <p:xfrm>
          <a:off x="251520" y="1275606"/>
          <a:ext cx="8497192"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804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Typische Veranstaltungsarten</a:t>
            </a:r>
          </a:p>
        </p:txBody>
      </p:sp>
      <p:graphicFrame>
        <p:nvGraphicFramePr>
          <p:cNvPr id="4" name="Inhaltsplatzhalter 3">
            <a:extLst>
              <a:ext uri="{FF2B5EF4-FFF2-40B4-BE49-F238E27FC236}">
                <a16:creationId xmlns:a16="http://schemas.microsoft.com/office/drawing/2014/main" id="{4212E7EA-5850-0FAD-D69E-EF95716B5A59}"/>
              </a:ext>
            </a:extLst>
          </p:cNvPr>
          <p:cNvGraphicFramePr>
            <a:graphicFrameLocks noGrp="1"/>
          </p:cNvGraphicFramePr>
          <p:nvPr>
            <p:ph idx="1"/>
            <p:extLst>
              <p:ext uri="{D42A27DB-BD31-4B8C-83A1-F6EECF244321}">
                <p14:modId xmlns:p14="http://schemas.microsoft.com/office/powerpoint/2010/main" val="81107275"/>
              </p:ext>
            </p:extLst>
          </p:nvPr>
        </p:nvGraphicFramePr>
        <p:xfrm>
          <a:off x="251520" y="1275606"/>
          <a:ext cx="8497192"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90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F193-D7D0-B2A3-74D4-0332E5AC3AF7}"/>
              </a:ext>
            </a:extLst>
          </p:cNvPr>
          <p:cNvSpPr>
            <a:spLocks noGrp="1"/>
          </p:cNvSpPr>
          <p:nvPr>
            <p:ph type="title"/>
          </p:nvPr>
        </p:nvSpPr>
        <p:spPr/>
        <p:txBody>
          <a:bodyPr/>
          <a:lstStyle/>
          <a:p>
            <a:r>
              <a:rPr lang="de-DE" dirty="0">
                <a:latin typeface="UB Scala Sans" panose="02000503050000020003" pitchFamily="2" charset="0"/>
              </a:rPr>
              <a:t>Besondere Veranstaltung im 1. Semester:</a:t>
            </a:r>
            <a:br>
              <a:rPr lang="de-DE" dirty="0">
                <a:latin typeface="UB Scala Sans" panose="02000503050000020003" pitchFamily="2" charset="0"/>
              </a:rPr>
            </a:br>
            <a:r>
              <a:rPr lang="de-DE" dirty="0" err="1">
                <a:latin typeface="UB Scala Sans" panose="02000503050000020003" pitchFamily="2" charset="0"/>
              </a:rPr>
              <a:t>Studieneingangsmentoring</a:t>
            </a:r>
            <a:r>
              <a:rPr lang="de-DE" dirty="0">
                <a:latin typeface="UB Scala Sans" panose="02000503050000020003" pitchFamily="2" charset="0"/>
              </a:rPr>
              <a:t> (nur (A/K)I-B)</a:t>
            </a:r>
          </a:p>
        </p:txBody>
      </p:sp>
      <p:sp>
        <p:nvSpPr>
          <p:cNvPr id="3" name="Content Placeholder 2">
            <a:extLst>
              <a:ext uri="{FF2B5EF4-FFF2-40B4-BE49-F238E27FC236}">
                <a16:creationId xmlns:a16="http://schemas.microsoft.com/office/drawing/2014/main" id="{1C5EBBC9-A3A5-04F2-9CFF-5467CD51373B}"/>
              </a:ext>
            </a:extLst>
          </p:cNvPr>
          <p:cNvSpPr>
            <a:spLocks noGrp="1"/>
          </p:cNvSpPr>
          <p:nvPr>
            <p:ph idx="1"/>
          </p:nvPr>
        </p:nvSpPr>
        <p:spPr>
          <a:xfrm>
            <a:off x="395536" y="1353344"/>
            <a:ext cx="6352927" cy="2664633"/>
          </a:xfrm>
        </p:spPr>
        <p:txBody>
          <a:bodyPr/>
          <a:lstStyle/>
          <a:p>
            <a:r>
              <a:rPr lang="de-DE" sz="1800" dirty="0">
                <a:latin typeface="UB Scala Sans" panose="02000503050000020003" pitchFamily="2" charset="0"/>
              </a:rPr>
              <a:t>Mentoring in Kleingruppen (von Tutorinnen und Tutoren betreut; 6 Termine) und zwei Plenumsveranstaltungen </a:t>
            </a:r>
          </a:p>
          <a:p>
            <a:r>
              <a:rPr lang="de-DE" sz="1800" dirty="0">
                <a:latin typeface="UB Scala Sans" panose="02000503050000020003" pitchFamily="2" charset="0"/>
              </a:rPr>
              <a:t>Themen: Uni, Studium, Lernen, Prüfungen und Karriere</a:t>
            </a:r>
          </a:p>
          <a:p>
            <a:r>
              <a:rPr lang="de-DE" sz="1800" dirty="0">
                <a:latin typeface="UB Scala Sans" panose="02000503050000020003" pitchFamily="2" charset="0"/>
              </a:rPr>
              <a:t>Für Erstsemesterstudierende der Studiengänge </a:t>
            </a:r>
            <a:br>
              <a:rPr lang="de-DE" sz="1800" dirty="0">
                <a:latin typeface="UB Scala Sans" panose="02000503050000020003" pitchFamily="2" charset="0"/>
              </a:rPr>
            </a:br>
            <a:r>
              <a:rPr lang="de-DE" sz="1800" dirty="0">
                <a:latin typeface="UB Scala Sans" panose="02000503050000020003" pitchFamily="2" charset="0"/>
              </a:rPr>
              <a:t>(verpflichtendes Modul):</a:t>
            </a:r>
          </a:p>
          <a:p>
            <a:pPr lvl="1"/>
            <a:r>
              <a:rPr lang="de-DE" sz="1600" dirty="0">
                <a:latin typeface="UB Scala Sans" panose="02000503050000020003" pitchFamily="2" charset="0"/>
              </a:rPr>
              <a:t>B.Sc. Informatik</a:t>
            </a:r>
          </a:p>
          <a:p>
            <a:pPr lvl="1">
              <a:buFont typeface="Arial" panose="020B0604020202020204" pitchFamily="34" charset="0"/>
              <a:buChar char="•"/>
            </a:pPr>
            <a:r>
              <a:rPr lang="de-DE" sz="1600" dirty="0">
                <a:latin typeface="UB Scala Sans" panose="02000503050000020003" pitchFamily="2" charset="0"/>
              </a:rPr>
              <a:t>B.Sc. Angewandte Informatik</a:t>
            </a:r>
          </a:p>
          <a:p>
            <a:pPr lvl="1">
              <a:buFont typeface="Arial" panose="020B0604020202020204" pitchFamily="34" charset="0"/>
              <a:buChar char="•"/>
            </a:pPr>
            <a:r>
              <a:rPr lang="de-DE" sz="1600" dirty="0">
                <a:latin typeface="UB Scala Sans" panose="02000503050000020003" pitchFamily="2" charset="0"/>
              </a:rPr>
              <a:t>B.Sc. Künstliche Intelligenz und Data Science</a:t>
            </a:r>
          </a:p>
          <a:p>
            <a:r>
              <a:rPr lang="de-DE" sz="1800" dirty="0">
                <a:latin typeface="UB Scala Sans" panose="02000503050000020003" pitchFamily="2" charset="0"/>
              </a:rPr>
              <a:t>Erste Veranstaltung (Plenum): Mo. 20.10; 16:15-17:45 Uhr </a:t>
            </a:r>
          </a:p>
          <a:p>
            <a:r>
              <a:rPr lang="de-DE" sz="1800" dirty="0">
                <a:latin typeface="UB Scala Sans" panose="02000503050000020003" pitchFamily="2" charset="0"/>
              </a:rPr>
              <a:t>Weitere Infos und Gruppenzuteilung im VC-Kurs „</a:t>
            </a:r>
            <a:r>
              <a:rPr lang="de-DE" sz="1800" dirty="0" err="1">
                <a:latin typeface="UB Scala Sans" panose="02000503050000020003" pitchFamily="2" charset="0"/>
              </a:rPr>
              <a:t>Inf</a:t>
            </a:r>
            <a:r>
              <a:rPr lang="de-DE" sz="1800" dirty="0">
                <a:latin typeface="UB Scala Sans" panose="02000503050000020003" pitchFamily="2" charset="0"/>
              </a:rPr>
              <a:t>-</a:t>
            </a:r>
            <a:r>
              <a:rPr lang="de-DE" sz="1800" dirty="0" err="1">
                <a:latin typeface="UB Scala Sans" panose="02000503050000020003" pitchFamily="2" charset="0"/>
              </a:rPr>
              <a:t>Ment</a:t>
            </a:r>
            <a:r>
              <a:rPr lang="de-DE" sz="1800" dirty="0">
                <a:latin typeface="UB Scala Sans" panose="02000503050000020003" pitchFamily="2" charset="0"/>
              </a:rPr>
              <a:t>-B: </a:t>
            </a:r>
            <a:r>
              <a:rPr lang="de-DE" sz="1800" dirty="0" err="1">
                <a:latin typeface="UB Scala Sans" panose="02000503050000020003" pitchFamily="2" charset="0"/>
              </a:rPr>
              <a:t>Studieneinstiegsmentoring</a:t>
            </a:r>
            <a:r>
              <a:rPr lang="de-DE" sz="1800" dirty="0">
                <a:latin typeface="UB Scala Sans" panose="02000503050000020003" pitchFamily="2" charset="0"/>
              </a:rPr>
              <a:t> für Bachelorstudierende“</a:t>
            </a:r>
            <a:endParaRPr lang="de-DE" sz="1400" dirty="0">
              <a:latin typeface="UB Scala Sans" panose="02000503050000020003" pitchFamily="2" charset="0"/>
            </a:endParaRPr>
          </a:p>
        </p:txBody>
      </p:sp>
      <p:sp>
        <p:nvSpPr>
          <p:cNvPr id="4" name="Rechteck: abgerundete Ecken 3">
            <a:extLst>
              <a:ext uri="{FF2B5EF4-FFF2-40B4-BE49-F238E27FC236}">
                <a16:creationId xmlns:a16="http://schemas.microsoft.com/office/drawing/2014/main" id="{052190BE-5E0E-335F-BD1F-80E7926489A2}"/>
              </a:ext>
            </a:extLst>
          </p:cNvPr>
          <p:cNvSpPr/>
          <p:nvPr/>
        </p:nvSpPr>
        <p:spPr>
          <a:xfrm>
            <a:off x="6633071" y="1481932"/>
            <a:ext cx="2214562" cy="3090069"/>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0" cap="none" spc="0" normalizeH="0" baseline="0" noProof="0" dirty="0">
                <a:ln>
                  <a:noFill/>
                </a:ln>
                <a:solidFill>
                  <a:srgbClr val="00457D"/>
                </a:solidFill>
                <a:effectLst/>
                <a:uLnTx/>
                <a:uFillTx/>
                <a:latin typeface="UB Scala Sans" panose="02000503050000020003" pitchFamily="2" charset="0"/>
                <a:ea typeface="+mn-ea"/>
                <a:cs typeface="+mn-cs"/>
              </a:rPr>
              <a:t>Hinweis</a:t>
            </a:r>
            <a:r>
              <a:rPr kumimoji="0" lang="de-DE" sz="1800" b="0" i="0" u="none" strike="noStrike" kern="0" cap="none" spc="0" normalizeH="0" baseline="0" noProof="0" dirty="0">
                <a:ln>
                  <a:noFill/>
                </a:ln>
                <a:solidFill>
                  <a:srgbClr val="00457D"/>
                </a:solidFill>
                <a:effectLst/>
                <a:uLnTx/>
                <a:uFillTx/>
                <a:latin typeface="UB Scala Sans" panose="02000503050000020003" pitchFamily="2" charset="0"/>
                <a:ea typeface="+mn-ea"/>
                <a:cs typeface="+mn-cs"/>
              </a:rPr>
              <a:t>: </a:t>
            </a:r>
            <a:r>
              <a:rPr kumimoji="0" lang="de-DE" sz="1800" b="0"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Studierende der Bachelorstudien-gänge AI, KI, sowie Informatik sollten dieses Modul dringend im ersten Semester belegen!</a:t>
            </a:r>
            <a:endParaRPr kumimoji="0" lang="de-DE" sz="1800" b="0" i="0" u="none" strike="noStrike" kern="1200" cap="none" spc="0" normalizeH="0" baseline="0" noProof="0" dirty="0">
              <a:ln>
                <a:noFill/>
              </a:ln>
              <a:solidFill>
                <a:srgbClr val="000000"/>
              </a:solidFill>
              <a:effectLst/>
              <a:uLnTx/>
              <a:uFillTx/>
              <a:latin typeface="UB Scala Sans" panose="02000503050000020003" pitchFamily="2" charset="0"/>
              <a:ea typeface="+mn-ea"/>
              <a:cs typeface="+mn-cs"/>
            </a:endParaRPr>
          </a:p>
        </p:txBody>
      </p:sp>
    </p:spTree>
    <p:extLst>
      <p:ext uri="{BB962C8B-B14F-4D97-AF65-F5344CB8AC3E}">
        <p14:creationId xmlns:p14="http://schemas.microsoft.com/office/powerpoint/2010/main" val="336553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Uni-Veranstaltungen und Stundenplanerstellung</a:t>
            </a:r>
          </a:p>
        </p:txBody>
      </p:sp>
      <p:sp>
        <p:nvSpPr>
          <p:cNvPr id="5" name="Inhaltsplatzhalter 4">
            <a:extLst>
              <a:ext uri="{FF2B5EF4-FFF2-40B4-BE49-F238E27FC236}">
                <a16:creationId xmlns:a16="http://schemas.microsoft.com/office/drawing/2014/main" id="{E1253E7E-202F-5E88-EC56-58B2820F7C61}"/>
              </a:ext>
            </a:extLst>
          </p:cNvPr>
          <p:cNvSpPr>
            <a:spLocks noGrp="1"/>
          </p:cNvSpPr>
          <p:nvPr>
            <p:ph idx="1"/>
          </p:nvPr>
        </p:nvSpPr>
        <p:spPr>
          <a:xfrm>
            <a:off x="395536" y="1347614"/>
            <a:ext cx="8280920" cy="2664633"/>
          </a:xfrm>
        </p:spPr>
        <p:txBody>
          <a:bodyPr/>
          <a:lstStyle/>
          <a:p>
            <a:pPr marL="0" indent="0">
              <a:buNone/>
            </a:pPr>
            <a:r>
              <a:rPr lang="de-DE" sz="2000" dirty="0">
                <a:latin typeface="UB Scala Sans" panose="02000503050000020003" pitchFamily="2" charset="0"/>
              </a:rPr>
              <a:t>In der Uni werden euch </a:t>
            </a:r>
            <a:r>
              <a:rPr lang="de-DE" sz="2000" b="1" dirty="0">
                <a:latin typeface="UB Scala Sans" panose="02000503050000020003" pitchFamily="2" charset="0"/>
              </a:rPr>
              <a:t>keine Stundenpläne vorgegeben</a:t>
            </a:r>
            <a:r>
              <a:rPr lang="de-DE" sz="2000" dirty="0">
                <a:latin typeface="UB Scala Sans" panose="02000503050000020003" pitchFamily="2" charset="0"/>
              </a:rPr>
              <a:t>, ihr dürft eure Module selbst wählen</a:t>
            </a:r>
          </a:p>
          <a:p>
            <a:pPr marL="0" indent="0">
              <a:buNone/>
            </a:pPr>
            <a:endParaRPr lang="de-DE" sz="1200" dirty="0">
              <a:latin typeface="UB Scala Sans" panose="02000503050000020003" pitchFamily="2" charset="0"/>
            </a:endParaRPr>
          </a:p>
          <a:p>
            <a:pPr marL="0" indent="0">
              <a:buNone/>
            </a:pPr>
            <a:r>
              <a:rPr lang="de-DE" sz="2000" dirty="0">
                <a:latin typeface="UB Scala Sans" panose="02000503050000020003" pitchFamily="2" charset="0"/>
              </a:rPr>
              <a:t>Zur Orientierung findet ihr auf der EET-Website </a:t>
            </a:r>
            <a:r>
              <a:rPr lang="de-DE" sz="2000" b="1" dirty="0">
                <a:latin typeface="UB Scala Sans" panose="02000503050000020003" pitchFamily="2" charset="0"/>
              </a:rPr>
              <a:t>Musterstundenpläne</a:t>
            </a:r>
            <a:r>
              <a:rPr lang="de-DE" sz="2000" dirty="0">
                <a:latin typeface="UB Scala Sans" panose="02000503050000020003" pitchFamily="2" charset="0"/>
              </a:rPr>
              <a:t> für dieses Semester (nur für Bachelor)</a:t>
            </a:r>
          </a:p>
        </p:txBody>
      </p:sp>
      <p:sp>
        <p:nvSpPr>
          <p:cNvPr id="4" name="Rechteck: abgerundete Ecken 3">
            <a:extLst>
              <a:ext uri="{FF2B5EF4-FFF2-40B4-BE49-F238E27FC236}">
                <a16:creationId xmlns:a16="http://schemas.microsoft.com/office/drawing/2014/main" id="{77BBE967-5EBD-4BB7-D867-F340953DB0A6}"/>
              </a:ext>
            </a:extLst>
          </p:cNvPr>
          <p:cNvSpPr/>
          <p:nvPr/>
        </p:nvSpPr>
        <p:spPr>
          <a:xfrm>
            <a:off x="467544" y="3219822"/>
            <a:ext cx="7920879" cy="1108812"/>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r>
              <a:rPr kumimoji="0" lang="de-DE" sz="2000" b="1" i="0" u="none" strike="noStrike" kern="0" cap="none" spc="0" normalizeH="0" baseline="0" noProof="0">
                <a:ln>
                  <a:noFill/>
                </a:ln>
                <a:solidFill>
                  <a:schemeClr val="tx2"/>
                </a:solidFill>
                <a:effectLst/>
                <a:uLnTx/>
                <a:uFillTx/>
                <a:latin typeface="UB Scala Sans" panose="02000503050000020003" pitchFamily="2" charset="0"/>
                <a:ea typeface="+mn-ea"/>
                <a:cs typeface="+mn-cs"/>
              </a:rPr>
              <a:t>Vorsicht</a:t>
            </a:r>
            <a:r>
              <a:rPr kumimoji="0" lang="de-DE" sz="2000" b="0" i="0" u="none" strike="noStrike" kern="0" cap="none" spc="0" normalizeH="0" baseline="0" noProof="0">
                <a:ln>
                  <a:noFill/>
                </a:ln>
                <a:solidFill>
                  <a:schemeClr val="tx2"/>
                </a:solidFill>
                <a:effectLst/>
                <a:uLnTx/>
                <a:uFillTx/>
                <a:latin typeface="UB Scala Sans" panose="02000503050000020003" pitchFamily="2" charset="0"/>
                <a:ea typeface="+mn-ea"/>
                <a:cs typeface="+mn-cs"/>
              </a:rPr>
              <a:t>: </a:t>
            </a:r>
            <a:r>
              <a:rPr kumimoji="0" lang="de-DE" sz="2000" b="0" i="0" u="none" strike="noStrike" kern="0" cap="none" spc="0" normalizeH="0" baseline="0" noProof="0">
                <a:ln>
                  <a:noFill/>
                </a:ln>
                <a:solidFill>
                  <a:srgbClr val="000000"/>
                </a:solidFill>
                <a:effectLst/>
                <a:uLnTx/>
                <a:uFillTx/>
                <a:latin typeface="UB Scala Sans" panose="02000503050000020003" pitchFamily="2" charset="0"/>
                <a:ea typeface="+mn-ea"/>
                <a:cs typeface="+mn-cs"/>
              </a:rPr>
              <a:t>Veranstaltungen finden normalerweise „</a:t>
            </a:r>
            <a:r>
              <a:rPr kumimoji="0" lang="de-DE" sz="2000" b="1" i="0" u="none" strike="noStrike" kern="0" cap="none" spc="0" normalizeH="0" baseline="0" noProof="0">
                <a:ln>
                  <a:noFill/>
                </a:ln>
                <a:solidFill>
                  <a:srgbClr val="000000"/>
                </a:solidFill>
                <a:effectLst/>
                <a:uLnTx/>
                <a:uFillTx/>
                <a:latin typeface="UB Scala Sans" panose="02000503050000020003" pitchFamily="2" charset="0"/>
                <a:ea typeface="+mn-ea"/>
                <a:cs typeface="+mn-cs"/>
              </a:rPr>
              <a:t>c.t.</a:t>
            </a:r>
            <a:r>
              <a:rPr kumimoji="0" lang="de-DE" sz="2000" b="0" i="0" u="none" strike="noStrike" kern="0" cap="none" spc="0" normalizeH="0" baseline="0" noProof="0">
                <a:ln>
                  <a:noFill/>
                </a:ln>
                <a:solidFill>
                  <a:srgbClr val="000000"/>
                </a:solidFill>
                <a:effectLst/>
                <a:uLnTx/>
                <a:uFillTx/>
                <a:latin typeface="UB Scala Sans" panose="02000503050000020003" pitchFamily="2" charset="0"/>
                <a:ea typeface="+mn-ea"/>
                <a:cs typeface="+mn-cs"/>
              </a:rPr>
              <a:t>“ statt. „14 Uhr“ heißt zum Beispiel, dass der Beginn um 14:15 ist. (Gegenteil</a:t>
            </a:r>
            <a:r>
              <a:rPr lang="de-DE" sz="2000">
                <a:latin typeface="UB Scala Sans" panose="02000503050000020003" pitchFamily="2" charset="0"/>
              </a:rPr>
              <a:t>: „s.t.“: 14 Uhr = 14:00)</a:t>
            </a:r>
          </a:p>
        </p:txBody>
      </p:sp>
      <p:pic>
        <p:nvPicPr>
          <p:cNvPr id="9" name="Grafik 8" descr="Informationen mit einfarbiger Füllung">
            <a:extLst>
              <a:ext uri="{FF2B5EF4-FFF2-40B4-BE49-F238E27FC236}">
                <a16:creationId xmlns:a16="http://schemas.microsoft.com/office/drawing/2014/main" id="{2DB6A1E0-A447-DC19-6FD3-BB95625636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68" y="3516447"/>
            <a:ext cx="531338" cy="531338"/>
          </a:xfrm>
          <a:prstGeom prst="rect">
            <a:avLst/>
          </a:prstGeom>
        </p:spPr>
      </p:pic>
    </p:spTree>
    <p:extLst>
      <p:ext uri="{BB962C8B-B14F-4D97-AF65-F5344CB8AC3E}">
        <p14:creationId xmlns:p14="http://schemas.microsoft.com/office/powerpoint/2010/main" val="800034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Stundenplanerstellung – </a:t>
            </a:r>
            <a:r>
              <a:rPr lang="de-DE" err="1">
                <a:latin typeface="UB Scala Sans" panose="02000503050000020003" pitchFamily="2" charset="0"/>
              </a:rPr>
              <a:t>hands</a:t>
            </a:r>
            <a:r>
              <a:rPr lang="de-DE">
                <a:latin typeface="UB Scala Sans" panose="02000503050000020003" pitchFamily="2" charset="0"/>
              </a:rPr>
              <a:t>-on!</a:t>
            </a:r>
          </a:p>
        </p:txBody>
      </p:sp>
      <p:sp>
        <p:nvSpPr>
          <p:cNvPr id="4" name="Rechteck: abgerundete Ecken 3">
            <a:extLst>
              <a:ext uri="{FF2B5EF4-FFF2-40B4-BE49-F238E27FC236}">
                <a16:creationId xmlns:a16="http://schemas.microsoft.com/office/drawing/2014/main" id="{477B2CBE-7B4A-73D1-5893-0CD176999281}"/>
              </a:ext>
            </a:extLst>
          </p:cNvPr>
          <p:cNvSpPr/>
          <p:nvPr/>
        </p:nvSpPr>
        <p:spPr>
          <a:xfrm>
            <a:off x="186705" y="1923678"/>
            <a:ext cx="1728192" cy="1228909"/>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rgbClr val="FFFFFF"/>
                </a:solidFill>
                <a:latin typeface="UB Scala Sans" panose="02000503050000020003" pitchFamily="2" charset="0"/>
              </a:rPr>
              <a:t>Musterstudien-verlaufsplan in BAULA importieren und ggf. individualisieren</a:t>
            </a:r>
          </a:p>
        </p:txBody>
      </p:sp>
      <p:sp>
        <p:nvSpPr>
          <p:cNvPr id="8" name="Rechteck: abgerundete Ecken 7">
            <a:extLst>
              <a:ext uri="{FF2B5EF4-FFF2-40B4-BE49-F238E27FC236}">
                <a16:creationId xmlns:a16="http://schemas.microsoft.com/office/drawing/2014/main" id="{62AB80EB-6083-9C2B-71BB-349D1D992C7D}"/>
              </a:ext>
            </a:extLst>
          </p:cNvPr>
          <p:cNvSpPr/>
          <p:nvPr/>
        </p:nvSpPr>
        <p:spPr>
          <a:xfrm>
            <a:off x="2267744" y="1923678"/>
            <a:ext cx="1728192" cy="1228910"/>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rgbClr val="FFFFFF"/>
                </a:solidFill>
                <a:latin typeface="UB Scala Sans" panose="02000503050000020003" pitchFamily="2" charset="0"/>
              </a:rPr>
              <a:t>Lehrveranstaltungen aus Musterstudien-verlaufsplan in Stundenplan hinzufügen</a:t>
            </a:r>
          </a:p>
        </p:txBody>
      </p:sp>
      <p:sp>
        <p:nvSpPr>
          <p:cNvPr id="9" name="Rechteck: abgerundete Ecken 8">
            <a:extLst>
              <a:ext uri="{FF2B5EF4-FFF2-40B4-BE49-F238E27FC236}">
                <a16:creationId xmlns:a16="http://schemas.microsoft.com/office/drawing/2014/main" id="{B8ACE04E-2441-D0FA-0697-EFDBA735556B}"/>
              </a:ext>
            </a:extLst>
          </p:cNvPr>
          <p:cNvSpPr/>
          <p:nvPr/>
        </p:nvSpPr>
        <p:spPr>
          <a:xfrm>
            <a:off x="5146522" y="2999023"/>
            <a:ext cx="1728192" cy="1228911"/>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rgbClr val="FFFFFF"/>
                </a:solidFill>
                <a:latin typeface="UB Scala Sans" panose="02000503050000020003" pitchFamily="2" charset="0"/>
              </a:rPr>
              <a:t>ggf. über FlexNow2, Website oder per E-Mail anmelden</a:t>
            </a:r>
          </a:p>
        </p:txBody>
      </p:sp>
      <p:sp>
        <p:nvSpPr>
          <p:cNvPr id="10" name="Rechteck: abgerundete Ecken 9">
            <a:extLst>
              <a:ext uri="{FF2B5EF4-FFF2-40B4-BE49-F238E27FC236}">
                <a16:creationId xmlns:a16="http://schemas.microsoft.com/office/drawing/2014/main" id="{11FC8282-D8CA-ED5D-086B-2E78801C8076}"/>
              </a:ext>
            </a:extLst>
          </p:cNvPr>
          <p:cNvSpPr/>
          <p:nvPr/>
        </p:nvSpPr>
        <p:spPr>
          <a:xfrm>
            <a:off x="7238992" y="2999022"/>
            <a:ext cx="1728192" cy="1228911"/>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rgbClr val="FFFFFF"/>
                </a:solidFill>
                <a:latin typeface="UB Scala Sans" panose="02000503050000020003" pitchFamily="2" charset="0"/>
              </a:rPr>
              <a:t>VC-Kurs beitreten</a:t>
            </a:r>
          </a:p>
        </p:txBody>
      </p:sp>
      <p:sp>
        <p:nvSpPr>
          <p:cNvPr id="11" name="Textfeld 10">
            <a:extLst>
              <a:ext uri="{FF2B5EF4-FFF2-40B4-BE49-F238E27FC236}">
                <a16:creationId xmlns:a16="http://schemas.microsoft.com/office/drawing/2014/main" id="{03D6D559-8270-00A5-F411-2782C3DE5FE7}"/>
              </a:ext>
            </a:extLst>
          </p:cNvPr>
          <p:cNvSpPr txBox="1"/>
          <p:nvPr/>
        </p:nvSpPr>
        <p:spPr>
          <a:xfrm>
            <a:off x="3113641" y="3613478"/>
            <a:ext cx="1872208" cy="584775"/>
          </a:xfrm>
          <a:prstGeom prst="rect">
            <a:avLst/>
          </a:prstGeom>
          <a:noFill/>
        </p:spPr>
        <p:txBody>
          <a:bodyPr wrap="square" rtlCol="0">
            <a:spAutoFit/>
          </a:bodyPr>
          <a:lstStyle/>
          <a:p>
            <a:r>
              <a:rPr lang="de-DE" sz="1600" dirty="0">
                <a:latin typeface="UB Scala Sans" panose="02000503050000020003" pitchFamily="2" charset="0"/>
              </a:rPr>
              <a:t>vertretbare Überschneidungen?</a:t>
            </a:r>
          </a:p>
        </p:txBody>
      </p:sp>
      <p:cxnSp>
        <p:nvCxnSpPr>
          <p:cNvPr id="13" name="Gerader Verbinder 12">
            <a:extLst>
              <a:ext uri="{FF2B5EF4-FFF2-40B4-BE49-F238E27FC236}">
                <a16:creationId xmlns:a16="http://schemas.microsoft.com/office/drawing/2014/main" id="{B1231A64-2402-16AC-45D0-7C8D8E73EF2B}"/>
              </a:ext>
            </a:extLst>
          </p:cNvPr>
          <p:cNvCxnSpPr>
            <a:cxnSpLocks/>
            <a:stCxn id="4" idx="3"/>
            <a:endCxn id="8" idx="1"/>
          </p:cNvCxnSpPr>
          <p:nvPr/>
        </p:nvCxnSpPr>
        <p:spPr>
          <a:xfrm>
            <a:off x="1914897" y="2538133"/>
            <a:ext cx="352847" cy="0"/>
          </a:xfrm>
          <a:prstGeom prst="line">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5" name="Verbinder: gewinkelt 14">
            <a:extLst>
              <a:ext uri="{FF2B5EF4-FFF2-40B4-BE49-F238E27FC236}">
                <a16:creationId xmlns:a16="http://schemas.microsoft.com/office/drawing/2014/main" id="{B0301711-A3F4-EAF4-DEEB-D931358A9378}"/>
              </a:ext>
            </a:extLst>
          </p:cNvPr>
          <p:cNvCxnSpPr>
            <a:cxnSpLocks/>
            <a:stCxn id="8" idx="3"/>
            <a:endCxn id="9" idx="1"/>
          </p:cNvCxnSpPr>
          <p:nvPr/>
        </p:nvCxnSpPr>
        <p:spPr>
          <a:xfrm>
            <a:off x="3995936" y="2538133"/>
            <a:ext cx="1150586" cy="1075346"/>
          </a:xfrm>
          <a:prstGeom prst="bentConnector3">
            <a:avLst>
              <a:gd name="adj1" fmla="val 50000"/>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8" name="Gerade Verbindung mit Pfeil 17">
            <a:extLst>
              <a:ext uri="{FF2B5EF4-FFF2-40B4-BE49-F238E27FC236}">
                <a16:creationId xmlns:a16="http://schemas.microsoft.com/office/drawing/2014/main" id="{87987A8F-40F5-7C21-3F69-B3261D793209}"/>
              </a:ext>
            </a:extLst>
          </p:cNvPr>
          <p:cNvCxnSpPr>
            <a:cxnSpLocks/>
            <a:stCxn id="9" idx="3"/>
            <a:endCxn id="10" idx="1"/>
          </p:cNvCxnSpPr>
          <p:nvPr/>
        </p:nvCxnSpPr>
        <p:spPr>
          <a:xfrm flipV="1">
            <a:off x="6874714" y="3613478"/>
            <a:ext cx="364278" cy="1"/>
          </a:xfrm>
          <a:prstGeom prst="straightConnector1">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4" name="Verbinder: gewinkelt 23">
            <a:extLst>
              <a:ext uri="{FF2B5EF4-FFF2-40B4-BE49-F238E27FC236}">
                <a16:creationId xmlns:a16="http://schemas.microsoft.com/office/drawing/2014/main" id="{5FBFF3B0-5EED-09EA-A9A2-4CB9337CE57C}"/>
              </a:ext>
            </a:extLst>
          </p:cNvPr>
          <p:cNvCxnSpPr>
            <a:cxnSpLocks/>
            <a:stCxn id="8" idx="3"/>
            <a:endCxn id="4" idx="0"/>
          </p:cNvCxnSpPr>
          <p:nvPr/>
        </p:nvCxnSpPr>
        <p:spPr>
          <a:xfrm flipH="1" flipV="1">
            <a:off x="1050801" y="1923678"/>
            <a:ext cx="2945135" cy="614455"/>
          </a:xfrm>
          <a:prstGeom prst="bentConnector4">
            <a:avLst>
              <a:gd name="adj1" fmla="val -19343"/>
              <a:gd name="adj2" fmla="val 222241"/>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sp>
        <p:nvSpPr>
          <p:cNvPr id="29" name="Textfeld 28">
            <a:extLst>
              <a:ext uri="{FF2B5EF4-FFF2-40B4-BE49-F238E27FC236}">
                <a16:creationId xmlns:a16="http://schemas.microsoft.com/office/drawing/2014/main" id="{BF151B93-9E2E-2C0F-1DA5-94F3A3EA0D8F}"/>
              </a:ext>
            </a:extLst>
          </p:cNvPr>
          <p:cNvSpPr txBox="1"/>
          <p:nvPr/>
        </p:nvSpPr>
        <p:spPr>
          <a:xfrm>
            <a:off x="4570458" y="3019760"/>
            <a:ext cx="576064" cy="338554"/>
          </a:xfrm>
          <a:prstGeom prst="rect">
            <a:avLst/>
          </a:prstGeom>
          <a:noFill/>
        </p:spPr>
        <p:txBody>
          <a:bodyPr wrap="square" rtlCol="0">
            <a:spAutoFit/>
          </a:bodyPr>
          <a:lstStyle/>
          <a:p>
            <a:r>
              <a:rPr lang="de-DE" sz="1600" b="1">
                <a:latin typeface="UB Scala Sans" panose="02000503050000020003" pitchFamily="2" charset="0"/>
              </a:rPr>
              <a:t>Ja</a:t>
            </a:r>
          </a:p>
        </p:txBody>
      </p:sp>
      <p:sp>
        <p:nvSpPr>
          <p:cNvPr id="30" name="Textfeld 29">
            <a:extLst>
              <a:ext uri="{FF2B5EF4-FFF2-40B4-BE49-F238E27FC236}">
                <a16:creationId xmlns:a16="http://schemas.microsoft.com/office/drawing/2014/main" id="{B5AF2F18-C03F-6698-6558-A3AA7A33F59A}"/>
              </a:ext>
            </a:extLst>
          </p:cNvPr>
          <p:cNvSpPr txBox="1"/>
          <p:nvPr/>
        </p:nvSpPr>
        <p:spPr>
          <a:xfrm>
            <a:off x="4570458" y="1367258"/>
            <a:ext cx="902330" cy="338554"/>
          </a:xfrm>
          <a:prstGeom prst="rect">
            <a:avLst/>
          </a:prstGeom>
          <a:noFill/>
        </p:spPr>
        <p:txBody>
          <a:bodyPr wrap="square" rtlCol="0">
            <a:spAutoFit/>
          </a:bodyPr>
          <a:lstStyle/>
          <a:p>
            <a:r>
              <a:rPr lang="de-DE" sz="1600" b="1">
                <a:latin typeface="UB Scala Sans" panose="02000503050000020003" pitchFamily="2" charset="0"/>
              </a:rPr>
              <a:t>Nein</a:t>
            </a:r>
          </a:p>
        </p:txBody>
      </p:sp>
      <p:sp>
        <p:nvSpPr>
          <p:cNvPr id="32" name="Textfeld 31">
            <a:extLst>
              <a:ext uri="{FF2B5EF4-FFF2-40B4-BE49-F238E27FC236}">
                <a16:creationId xmlns:a16="http://schemas.microsoft.com/office/drawing/2014/main" id="{57500701-396F-70BB-EFAE-41764DE2734A}"/>
              </a:ext>
            </a:extLst>
          </p:cNvPr>
          <p:cNvSpPr txBox="1"/>
          <p:nvPr/>
        </p:nvSpPr>
        <p:spPr>
          <a:xfrm>
            <a:off x="-44532" y="3628355"/>
            <a:ext cx="2736304" cy="646331"/>
          </a:xfrm>
          <a:prstGeom prst="rect">
            <a:avLst/>
          </a:prstGeom>
          <a:noFill/>
        </p:spPr>
        <p:txBody>
          <a:bodyPr wrap="square">
            <a:spAutoFit/>
          </a:bodyPr>
          <a:lstStyle/>
          <a:p>
            <a:pPr algn="ctr"/>
            <a:r>
              <a:rPr lang="de-DE" sz="1800">
                <a:solidFill>
                  <a:schemeClr val="tx1"/>
                </a:solidFill>
                <a:latin typeface="UB Scala Sans" panose="02000503050000020003" pitchFamily="2" charset="0"/>
              </a:rPr>
              <a:t>Studienfortschritts-kontrolle beachten!</a:t>
            </a:r>
          </a:p>
        </p:txBody>
      </p:sp>
      <p:cxnSp>
        <p:nvCxnSpPr>
          <p:cNvPr id="34" name="Gerader Verbinder 33">
            <a:extLst>
              <a:ext uri="{FF2B5EF4-FFF2-40B4-BE49-F238E27FC236}">
                <a16:creationId xmlns:a16="http://schemas.microsoft.com/office/drawing/2014/main" id="{89180BA1-FF92-165B-069B-81E97381DA39}"/>
              </a:ext>
            </a:extLst>
          </p:cNvPr>
          <p:cNvCxnSpPr>
            <a:cxnSpLocks/>
            <a:stCxn id="4" idx="2"/>
            <a:endCxn id="32" idx="0"/>
          </p:cNvCxnSpPr>
          <p:nvPr/>
        </p:nvCxnSpPr>
        <p:spPr>
          <a:xfrm>
            <a:off x="1050801" y="3152587"/>
            <a:ext cx="272819" cy="475768"/>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36" name="Raute 35">
            <a:extLst>
              <a:ext uri="{FF2B5EF4-FFF2-40B4-BE49-F238E27FC236}">
                <a16:creationId xmlns:a16="http://schemas.microsoft.com/office/drawing/2014/main" id="{17E491BE-ADBB-65D7-132A-A4971FC79B28}"/>
              </a:ext>
            </a:extLst>
          </p:cNvPr>
          <p:cNvSpPr/>
          <p:nvPr/>
        </p:nvSpPr>
        <p:spPr>
          <a:xfrm>
            <a:off x="4243596" y="2208685"/>
            <a:ext cx="655265" cy="662203"/>
          </a:xfrm>
          <a:prstGeom prst="diamond">
            <a:avLst/>
          </a:prstGeom>
          <a:solidFill>
            <a:srgbClr val="D1D8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Gerader Verbinder 36">
            <a:extLst>
              <a:ext uri="{FF2B5EF4-FFF2-40B4-BE49-F238E27FC236}">
                <a16:creationId xmlns:a16="http://schemas.microsoft.com/office/drawing/2014/main" id="{55DB3996-BC5A-4179-96ED-7F9DD5163A3B}"/>
              </a:ext>
            </a:extLst>
          </p:cNvPr>
          <p:cNvCxnSpPr>
            <a:cxnSpLocks/>
            <a:stCxn id="11" idx="0"/>
          </p:cNvCxnSpPr>
          <p:nvPr/>
        </p:nvCxnSpPr>
        <p:spPr>
          <a:xfrm flipV="1">
            <a:off x="4049745" y="2720350"/>
            <a:ext cx="368060" cy="893128"/>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7" name="Gruppieren 6">
            <a:extLst>
              <a:ext uri="{FF2B5EF4-FFF2-40B4-BE49-F238E27FC236}">
                <a16:creationId xmlns:a16="http://schemas.microsoft.com/office/drawing/2014/main" id="{2A90B92B-AC08-109C-F82B-B0EF732325F9}"/>
              </a:ext>
            </a:extLst>
          </p:cNvPr>
          <p:cNvGrpSpPr/>
          <p:nvPr/>
        </p:nvGrpSpPr>
        <p:grpSpPr>
          <a:xfrm>
            <a:off x="5528831" y="1056326"/>
            <a:ext cx="2691766" cy="1550226"/>
            <a:chOff x="5796601" y="1504467"/>
            <a:chExt cx="2691766" cy="1550226"/>
          </a:xfrm>
        </p:grpSpPr>
        <p:sp>
          <p:nvSpPr>
            <p:cNvPr id="12" name="Rechteck: abgerundete Ecken 11">
              <a:extLst>
                <a:ext uri="{FF2B5EF4-FFF2-40B4-BE49-F238E27FC236}">
                  <a16:creationId xmlns:a16="http://schemas.microsoft.com/office/drawing/2014/main" id="{F052D99A-3D79-1473-C66F-99EBE90F3EA3}"/>
                </a:ext>
              </a:extLst>
            </p:cNvPr>
            <p:cNvSpPr/>
            <p:nvPr/>
          </p:nvSpPr>
          <p:spPr>
            <a:xfrm>
              <a:off x="6144226" y="1504467"/>
              <a:ext cx="2344141" cy="1521105"/>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8088">
                <a:spcBef>
                  <a:spcPct val="20000"/>
                </a:spcBef>
                <a:defRPr/>
              </a:pPr>
              <a:r>
                <a:rPr lang="de-DE" sz="1600" dirty="0">
                  <a:solidFill>
                    <a:schemeClr val="tx1"/>
                  </a:solidFill>
                  <a:latin typeface="UB Scala Sans" panose="02000503050000020003" pitchFamily="2" charset="0"/>
                </a:rPr>
                <a:t>Orientiert euch am besten am Muster-Stundenplan!</a:t>
              </a:r>
              <a:br>
                <a:rPr lang="de-DE" sz="1600" dirty="0">
                  <a:solidFill>
                    <a:schemeClr val="tx1"/>
                  </a:solidFill>
                  <a:latin typeface="UB Scala Sans" panose="02000503050000020003" pitchFamily="2" charset="0"/>
                </a:rPr>
              </a:br>
              <a:r>
                <a:rPr lang="de-DE" sz="1600" dirty="0">
                  <a:solidFill>
                    <a:schemeClr val="tx1"/>
                  </a:solidFill>
                  <a:latin typeface="UB Scala Sans" panose="02000503050000020003" pitchFamily="2" charset="0"/>
                </a:rPr>
                <a:t>(nur für Bachelor)</a:t>
              </a:r>
              <a:endParaRPr lang="de-DE" sz="1600" dirty="0">
                <a:solidFill>
                  <a:schemeClr val="bg2">
                    <a:lumMod val="60000"/>
                    <a:lumOff val="40000"/>
                  </a:schemeClr>
                </a:solidFill>
                <a:latin typeface="UB Scala Sans" panose="02000503050000020003" pitchFamily="2" charset="0"/>
              </a:endParaRPr>
            </a:p>
          </p:txBody>
        </p:sp>
        <p:pic>
          <p:nvPicPr>
            <p:cNvPr id="14" name="Grafik 13" descr="Ein Bild, das Logo enthält.&#10;&#10;Automatisch generierte Beschreibung">
              <a:extLst>
                <a:ext uri="{FF2B5EF4-FFF2-40B4-BE49-F238E27FC236}">
                  <a16:creationId xmlns:a16="http://schemas.microsoft.com/office/drawing/2014/main" id="{990245A4-748A-40DC-213E-62967BFEA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601" y="2356113"/>
              <a:ext cx="653759" cy="698580"/>
            </a:xfrm>
            <a:prstGeom prst="rect">
              <a:avLst/>
            </a:prstGeom>
          </p:spPr>
        </p:pic>
      </p:grpSp>
    </p:spTree>
    <p:extLst>
      <p:ext uri="{BB962C8B-B14F-4D97-AF65-F5344CB8AC3E}">
        <p14:creationId xmlns:p14="http://schemas.microsoft.com/office/powerpoint/2010/main" val="220267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395536" y="339502"/>
            <a:ext cx="7344816" cy="857250"/>
          </a:xfrm>
        </p:spPr>
        <p:txBody>
          <a:bodyPr>
            <a:normAutofit/>
          </a:bodyPr>
          <a:lstStyle/>
          <a:p>
            <a:r>
              <a:rPr lang="de-DE"/>
              <a:t>Stundenplanerstellung – BAULA</a:t>
            </a:r>
          </a:p>
        </p:txBody>
      </p:sp>
      <p:pic>
        <p:nvPicPr>
          <p:cNvPr id="6" name="Grafik 5">
            <a:extLst>
              <a:ext uri="{FF2B5EF4-FFF2-40B4-BE49-F238E27FC236}">
                <a16:creationId xmlns:a16="http://schemas.microsoft.com/office/drawing/2014/main" id="{95822104-9F12-1D2C-80EE-135169B88454}"/>
              </a:ext>
            </a:extLst>
          </p:cNvPr>
          <p:cNvPicPr>
            <a:picLocks noChangeAspect="1"/>
          </p:cNvPicPr>
          <p:nvPr/>
        </p:nvPicPr>
        <p:blipFill>
          <a:blip r:embed="rId3"/>
          <a:stretch>
            <a:fillRect/>
          </a:stretch>
        </p:blipFill>
        <p:spPr>
          <a:xfrm>
            <a:off x="1117183" y="1100548"/>
            <a:ext cx="6623169" cy="3195680"/>
          </a:xfrm>
          <a:prstGeom prst="rect">
            <a:avLst/>
          </a:prstGeom>
          <a:noFill/>
        </p:spPr>
      </p:pic>
    </p:spTree>
    <p:extLst>
      <p:ext uri="{BB962C8B-B14F-4D97-AF65-F5344CB8AC3E}">
        <p14:creationId xmlns:p14="http://schemas.microsoft.com/office/powerpoint/2010/main" val="1940558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AE0C6-4CDD-F5BF-B5F5-57C95A7B0F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9C0EB9-2AB0-BA2D-73C7-09AA09DDC993}"/>
              </a:ext>
            </a:extLst>
          </p:cNvPr>
          <p:cNvSpPr>
            <a:spLocks noGrp="1"/>
          </p:cNvSpPr>
          <p:nvPr>
            <p:ph type="title"/>
          </p:nvPr>
        </p:nvSpPr>
        <p:spPr>
          <a:xfrm>
            <a:off x="395536" y="339502"/>
            <a:ext cx="7344816" cy="857250"/>
          </a:xfrm>
        </p:spPr>
        <p:txBody>
          <a:bodyPr>
            <a:normAutofit/>
          </a:bodyPr>
          <a:lstStyle/>
          <a:p>
            <a:r>
              <a:rPr lang="de-DE"/>
              <a:t>Stundenplanerstellung – BAULA</a:t>
            </a:r>
          </a:p>
        </p:txBody>
      </p:sp>
      <p:pic>
        <p:nvPicPr>
          <p:cNvPr id="6" name="Grafik 5">
            <a:extLst>
              <a:ext uri="{FF2B5EF4-FFF2-40B4-BE49-F238E27FC236}">
                <a16:creationId xmlns:a16="http://schemas.microsoft.com/office/drawing/2014/main" id="{B43BF975-2D53-B449-C50C-8796039C59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32026" y="1100548"/>
            <a:ext cx="5193482" cy="3195680"/>
          </a:xfrm>
          <a:prstGeom prst="rect">
            <a:avLst/>
          </a:prstGeom>
          <a:noFill/>
        </p:spPr>
      </p:pic>
    </p:spTree>
    <p:extLst>
      <p:ext uri="{BB962C8B-B14F-4D97-AF65-F5344CB8AC3E}">
        <p14:creationId xmlns:p14="http://schemas.microsoft.com/office/powerpoint/2010/main" val="37780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395536" y="267494"/>
            <a:ext cx="7344816" cy="857250"/>
          </a:xfrm>
        </p:spPr>
        <p:txBody>
          <a:bodyPr>
            <a:normAutofit/>
          </a:bodyPr>
          <a:lstStyle/>
          <a:p>
            <a:pPr>
              <a:lnSpc>
                <a:spcPct val="90000"/>
              </a:lnSpc>
            </a:pPr>
            <a:r>
              <a:rPr lang="de-DE" sz="2600"/>
              <a:t>Stundenplanerstellung – </a:t>
            </a:r>
            <a:br>
              <a:rPr lang="de-DE" sz="2600"/>
            </a:br>
            <a:r>
              <a:rPr lang="de-DE" sz="2600"/>
              <a:t>Musterstudienverlauf importieren</a:t>
            </a:r>
          </a:p>
        </p:txBody>
      </p:sp>
      <p:pic>
        <p:nvPicPr>
          <p:cNvPr id="7" name="Grafik 6">
            <a:extLst>
              <a:ext uri="{FF2B5EF4-FFF2-40B4-BE49-F238E27FC236}">
                <a16:creationId xmlns:a16="http://schemas.microsoft.com/office/drawing/2014/main" id="{5C77F424-FDBF-E8CD-AC57-8E0A8B334855}"/>
              </a:ext>
            </a:extLst>
          </p:cNvPr>
          <p:cNvPicPr>
            <a:picLocks noChangeAspect="1"/>
          </p:cNvPicPr>
          <p:nvPr/>
        </p:nvPicPr>
        <p:blipFill>
          <a:blip r:embed="rId3"/>
          <a:stretch>
            <a:fillRect/>
          </a:stretch>
        </p:blipFill>
        <p:spPr>
          <a:xfrm>
            <a:off x="1260295" y="1216184"/>
            <a:ext cx="6623410" cy="3195796"/>
          </a:xfrm>
          <a:prstGeom prst="rect">
            <a:avLst/>
          </a:prstGeom>
          <a:noFill/>
        </p:spPr>
      </p:pic>
    </p:spTree>
    <p:extLst>
      <p:ext uri="{BB962C8B-B14F-4D97-AF65-F5344CB8AC3E}">
        <p14:creationId xmlns:p14="http://schemas.microsoft.com/office/powerpoint/2010/main" val="1554909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F93CA-1499-9ADA-0691-5FE3F66226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2D0260-E98A-E3A6-DDA4-C3D3A5D584E3}"/>
              </a:ext>
            </a:extLst>
          </p:cNvPr>
          <p:cNvSpPr>
            <a:spLocks noGrp="1"/>
          </p:cNvSpPr>
          <p:nvPr>
            <p:ph type="title"/>
          </p:nvPr>
        </p:nvSpPr>
        <p:spPr>
          <a:xfrm>
            <a:off x="395536" y="267494"/>
            <a:ext cx="7344816" cy="857250"/>
          </a:xfrm>
        </p:spPr>
        <p:txBody>
          <a:bodyPr>
            <a:normAutofit/>
          </a:bodyPr>
          <a:lstStyle/>
          <a:p>
            <a:pPr>
              <a:lnSpc>
                <a:spcPct val="90000"/>
              </a:lnSpc>
            </a:pPr>
            <a:r>
              <a:rPr lang="de-DE" sz="2600"/>
              <a:t>Stundenplanerstellung – </a:t>
            </a:r>
            <a:br>
              <a:rPr lang="de-DE" sz="2600"/>
            </a:br>
            <a:r>
              <a:rPr lang="de-DE" sz="2600"/>
              <a:t>Musterstudienverlauf importieren</a:t>
            </a:r>
          </a:p>
        </p:txBody>
      </p:sp>
      <p:pic>
        <p:nvPicPr>
          <p:cNvPr id="7" name="Grafik 6">
            <a:extLst>
              <a:ext uri="{FF2B5EF4-FFF2-40B4-BE49-F238E27FC236}">
                <a16:creationId xmlns:a16="http://schemas.microsoft.com/office/drawing/2014/main" id="{241C5914-B6C1-83A0-73BD-1E2B1E6CB7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4353" y="1216184"/>
            <a:ext cx="6235293" cy="3195796"/>
          </a:xfrm>
          <a:prstGeom prst="rect">
            <a:avLst/>
          </a:prstGeom>
          <a:noFill/>
        </p:spPr>
      </p:pic>
    </p:spTree>
    <p:extLst>
      <p:ext uri="{BB962C8B-B14F-4D97-AF65-F5344CB8AC3E}">
        <p14:creationId xmlns:p14="http://schemas.microsoft.com/office/powerpoint/2010/main" val="2318099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395536" y="339502"/>
            <a:ext cx="7344816" cy="857250"/>
          </a:xfrm>
        </p:spPr>
        <p:txBody>
          <a:bodyPr>
            <a:normAutofit/>
          </a:bodyPr>
          <a:lstStyle/>
          <a:p>
            <a:r>
              <a:rPr lang="de-DE"/>
              <a:t>Stundenplanerstellung – Module anpassen</a:t>
            </a:r>
          </a:p>
        </p:txBody>
      </p:sp>
      <p:pic>
        <p:nvPicPr>
          <p:cNvPr id="5" name="Grafik 4">
            <a:extLst>
              <a:ext uri="{FF2B5EF4-FFF2-40B4-BE49-F238E27FC236}">
                <a16:creationId xmlns:a16="http://schemas.microsoft.com/office/drawing/2014/main" id="{33882D4F-3132-B4AC-F36A-0C2927EE77A0}"/>
              </a:ext>
            </a:extLst>
          </p:cNvPr>
          <p:cNvPicPr>
            <a:picLocks noChangeAspect="1"/>
          </p:cNvPicPr>
          <p:nvPr/>
        </p:nvPicPr>
        <p:blipFill>
          <a:blip r:embed="rId3"/>
          <a:stretch>
            <a:fillRect/>
          </a:stretch>
        </p:blipFill>
        <p:spPr>
          <a:xfrm>
            <a:off x="1031388" y="951051"/>
            <a:ext cx="6073111" cy="3659049"/>
          </a:xfrm>
          <a:prstGeom prst="rect">
            <a:avLst/>
          </a:prstGeom>
          <a:noFill/>
        </p:spPr>
      </p:pic>
    </p:spTree>
    <p:extLst>
      <p:ext uri="{BB962C8B-B14F-4D97-AF65-F5344CB8AC3E}">
        <p14:creationId xmlns:p14="http://schemas.microsoft.com/office/powerpoint/2010/main" val="293372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abgerundete Ecken 12">
            <a:extLst>
              <a:ext uri="{FF2B5EF4-FFF2-40B4-BE49-F238E27FC236}">
                <a16:creationId xmlns:a16="http://schemas.microsoft.com/office/drawing/2014/main" id="{999A254C-D789-04F1-BFFF-12CFD36B2B77}"/>
              </a:ext>
            </a:extLst>
          </p:cNvPr>
          <p:cNvSpPr/>
          <p:nvPr/>
        </p:nvSpPr>
        <p:spPr>
          <a:xfrm>
            <a:off x="539552" y="3742159"/>
            <a:ext cx="7488832" cy="830764"/>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Kurze Pause :)</a:t>
            </a:r>
          </a:p>
        </p:txBody>
      </p:sp>
      <p:sp>
        <p:nvSpPr>
          <p:cNvPr id="7" name="Inhaltsplatzhalter 6">
            <a:extLst>
              <a:ext uri="{FF2B5EF4-FFF2-40B4-BE49-F238E27FC236}">
                <a16:creationId xmlns:a16="http://schemas.microsoft.com/office/drawing/2014/main" id="{CF605EBE-68DD-C9F7-529C-9D628F57C5F2}"/>
              </a:ext>
            </a:extLst>
          </p:cNvPr>
          <p:cNvSpPr>
            <a:spLocks noGrp="1"/>
          </p:cNvSpPr>
          <p:nvPr>
            <p:ph idx="1"/>
          </p:nvPr>
        </p:nvSpPr>
        <p:spPr>
          <a:xfrm>
            <a:off x="1295805" y="3789098"/>
            <a:ext cx="6729829" cy="792088"/>
          </a:xfrm>
        </p:spPr>
        <p:txBody>
          <a:bodyPr/>
          <a:lstStyle/>
          <a:p>
            <a:pPr marL="0" indent="0">
              <a:buNone/>
            </a:pPr>
            <a:r>
              <a:rPr lang="de-DE" sz="2000" b="1" dirty="0">
                <a:latin typeface="UB Scala Sans" panose="02000503050000020003" pitchFamily="2" charset="0"/>
              </a:rPr>
              <a:t>Nutze die Pause zum Reden</a:t>
            </a:r>
            <a:r>
              <a:rPr lang="de-DE" sz="2000" dirty="0">
                <a:latin typeface="UB Scala Sans" panose="02000503050000020003" pitchFamily="2" charset="0"/>
              </a:rPr>
              <a:t>, die Studis links und rechts von Dir wollen sehr sicher auch </a:t>
            </a:r>
            <a:r>
              <a:rPr lang="de-DE" sz="2000" b="1" dirty="0">
                <a:latin typeface="UB Scala Sans" panose="02000503050000020003" pitchFamily="2" charset="0"/>
              </a:rPr>
              <a:t>neue Leute kennenlernen</a:t>
            </a:r>
            <a:r>
              <a:rPr lang="de-DE" sz="2000" dirty="0">
                <a:latin typeface="UB Scala Sans" panose="02000503050000020003" pitchFamily="2" charset="0"/>
              </a:rPr>
              <a:t>!</a:t>
            </a:r>
          </a:p>
        </p:txBody>
      </p:sp>
      <p:sp>
        <p:nvSpPr>
          <p:cNvPr id="4" name="Rechteck: abgerundete Ecken 3">
            <a:extLst>
              <a:ext uri="{FF2B5EF4-FFF2-40B4-BE49-F238E27FC236}">
                <a16:creationId xmlns:a16="http://schemas.microsoft.com/office/drawing/2014/main" id="{65B4F405-02FB-FDD9-29E2-9427960E345B}"/>
              </a:ext>
            </a:extLst>
          </p:cNvPr>
          <p:cNvSpPr/>
          <p:nvPr/>
        </p:nvSpPr>
        <p:spPr>
          <a:xfrm>
            <a:off x="539552" y="1160438"/>
            <a:ext cx="7488832" cy="914400"/>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de-DE" sz="2000" dirty="0">
                <a:latin typeface="UB Scala Sans" panose="02000503050000020003" pitchFamily="2" charset="0"/>
              </a:rPr>
              <a:t>Wir laden euch diese Präsentation auf unserer Website hoch. Ihr müsst also </a:t>
            </a:r>
            <a:r>
              <a:rPr lang="de-DE" sz="2000" b="1" dirty="0">
                <a:latin typeface="UB Scala Sans" panose="02000503050000020003" pitchFamily="2" charset="0"/>
              </a:rPr>
              <a:t>nicht</a:t>
            </a:r>
            <a:r>
              <a:rPr lang="de-DE" sz="2000" dirty="0">
                <a:latin typeface="UB Scala Sans" panose="02000503050000020003" pitchFamily="2" charset="0"/>
              </a:rPr>
              <a:t> zwingend </a:t>
            </a:r>
            <a:r>
              <a:rPr lang="de-DE" sz="2000" b="1" dirty="0">
                <a:latin typeface="UB Scala Sans" panose="02000503050000020003" pitchFamily="2" charset="0"/>
              </a:rPr>
              <a:t>mitschreiben </a:t>
            </a:r>
            <a:r>
              <a:rPr lang="de-DE" sz="2000" dirty="0">
                <a:latin typeface="UB Scala Sans" panose="02000503050000020003" pitchFamily="2" charset="0"/>
              </a:rPr>
              <a:t>:)</a:t>
            </a:r>
          </a:p>
        </p:txBody>
      </p:sp>
      <p:sp>
        <p:nvSpPr>
          <p:cNvPr id="5" name="Rechteck: abgerundete Ecken 4">
            <a:extLst>
              <a:ext uri="{FF2B5EF4-FFF2-40B4-BE49-F238E27FC236}">
                <a16:creationId xmlns:a16="http://schemas.microsoft.com/office/drawing/2014/main" id="{6F75F05E-6203-7E0D-20C0-179B202CA493}"/>
              </a:ext>
            </a:extLst>
          </p:cNvPr>
          <p:cNvSpPr/>
          <p:nvPr/>
        </p:nvSpPr>
        <p:spPr>
          <a:xfrm>
            <a:off x="539552" y="2268201"/>
            <a:ext cx="7488832" cy="914400"/>
          </a:xfrm>
          <a:prstGeom prst="roundRect">
            <a:avLst/>
          </a:prstGeom>
          <a:solidFill>
            <a:srgbClr val="D1D8E7"/>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de-DE" sz="2000" dirty="0">
                <a:latin typeface="UB Scala Sans" panose="02000503050000020003" pitchFamily="2" charset="0"/>
              </a:rPr>
              <a:t>Viele Infos aus dieser Präsentation und noch viel mehr findet ihr auch auf der </a:t>
            </a:r>
            <a:r>
              <a:rPr lang="de-DE" sz="2000" b="1" dirty="0">
                <a:latin typeface="UB Scala Sans" panose="02000503050000020003" pitchFamily="2" charset="0"/>
              </a:rPr>
              <a:t>EET-Website </a:t>
            </a:r>
            <a:r>
              <a:rPr lang="de-DE" sz="2000" dirty="0">
                <a:latin typeface="UB Scala Sans" panose="02000503050000020003" pitchFamily="2" charset="0"/>
              </a:rPr>
              <a:t>zum Nachlesen.</a:t>
            </a:r>
          </a:p>
        </p:txBody>
      </p:sp>
      <p:pic>
        <p:nvPicPr>
          <p:cNvPr id="8" name="Grafik 7" descr="Informationen mit einfarbiger Füllung">
            <a:extLst>
              <a:ext uri="{FF2B5EF4-FFF2-40B4-BE49-F238E27FC236}">
                <a16:creationId xmlns:a16="http://schemas.microsoft.com/office/drawing/2014/main" id="{B3D06086-60CF-4D6E-BA5B-F54BBE05CE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584" y="1351969"/>
            <a:ext cx="531338" cy="531338"/>
          </a:xfrm>
          <a:prstGeom prst="rect">
            <a:avLst/>
          </a:prstGeom>
        </p:spPr>
      </p:pic>
      <p:pic>
        <p:nvPicPr>
          <p:cNvPr id="9" name="Grafik 8" descr="Informationen mit einfarbiger Füllung">
            <a:extLst>
              <a:ext uri="{FF2B5EF4-FFF2-40B4-BE49-F238E27FC236}">
                <a16:creationId xmlns:a16="http://schemas.microsoft.com/office/drawing/2014/main" id="{D765BA40-CA8C-D1C0-7166-A5AB8886E9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584" y="2459732"/>
            <a:ext cx="531338" cy="531338"/>
          </a:xfrm>
          <a:prstGeom prst="rect">
            <a:avLst/>
          </a:prstGeom>
        </p:spPr>
      </p:pic>
      <p:pic>
        <p:nvPicPr>
          <p:cNvPr id="12" name="Grafik 11" descr="Ein Bild, das Logo enthält.&#10;&#10;Automatisch generierte Beschreibung">
            <a:extLst>
              <a:ext uri="{FF2B5EF4-FFF2-40B4-BE49-F238E27FC236}">
                <a16:creationId xmlns:a16="http://schemas.microsoft.com/office/drawing/2014/main" id="{4C49BB73-DCBC-92A4-24FE-F3556C268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435846"/>
            <a:ext cx="1152128" cy="1231117"/>
          </a:xfrm>
          <a:prstGeom prst="rect">
            <a:avLst/>
          </a:prstGeom>
        </p:spPr>
      </p:pic>
      <p:sp>
        <p:nvSpPr>
          <p:cNvPr id="15" name="Rechteck: abgerundete Ecken 14">
            <a:extLst>
              <a:ext uri="{FF2B5EF4-FFF2-40B4-BE49-F238E27FC236}">
                <a16:creationId xmlns:a16="http://schemas.microsoft.com/office/drawing/2014/main" id="{18F219F1-A79A-9415-C3E5-BBBE80C3A835}"/>
              </a:ext>
            </a:extLst>
          </p:cNvPr>
          <p:cNvSpPr/>
          <p:nvPr/>
        </p:nvSpPr>
        <p:spPr>
          <a:xfrm>
            <a:off x="1044051" y="3435846"/>
            <a:ext cx="194377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err="1">
                <a:solidFill>
                  <a:srgbClr val="993C3C"/>
                </a:solidFill>
                <a:latin typeface="UB Scala Sans" panose="02000503050000020003"/>
              </a:rPr>
              <a:t>Fooboar</a:t>
            </a:r>
            <a:r>
              <a:rPr lang="de-DE" sz="2000" b="1">
                <a:solidFill>
                  <a:srgbClr val="993C3C"/>
                </a:solidFill>
                <a:latin typeface="UB Scala Sans" panose="02000503050000020003"/>
              </a:rPr>
              <a:t>-Tipp:</a:t>
            </a:r>
            <a:endParaRPr lang="en-US" sz="2000" b="1">
              <a:solidFill>
                <a:srgbClr val="993C3C"/>
              </a:solidFill>
              <a:latin typeface="UB Scala Sans" panose="02000503050000020003"/>
            </a:endParaRPr>
          </a:p>
        </p:txBody>
      </p:sp>
    </p:spTree>
    <p:extLst>
      <p:ext uri="{BB962C8B-B14F-4D97-AF65-F5344CB8AC3E}">
        <p14:creationId xmlns:p14="http://schemas.microsoft.com/office/powerpoint/2010/main" val="2331807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E3871-B7F5-6910-FFEB-0949A00682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537C33-E6CE-EA49-F23F-E894A48D8C05}"/>
              </a:ext>
            </a:extLst>
          </p:cNvPr>
          <p:cNvSpPr>
            <a:spLocks noGrp="1"/>
          </p:cNvSpPr>
          <p:nvPr>
            <p:ph type="title"/>
          </p:nvPr>
        </p:nvSpPr>
        <p:spPr>
          <a:xfrm>
            <a:off x="395536" y="339502"/>
            <a:ext cx="7344816" cy="857250"/>
          </a:xfrm>
        </p:spPr>
        <p:txBody>
          <a:bodyPr>
            <a:normAutofit/>
          </a:bodyPr>
          <a:lstStyle/>
          <a:p>
            <a:r>
              <a:rPr lang="de-DE"/>
              <a:t>Stundenplanerstellung – Module anpassen</a:t>
            </a:r>
          </a:p>
        </p:txBody>
      </p:sp>
      <p:pic>
        <p:nvPicPr>
          <p:cNvPr id="5" name="Grafik 4">
            <a:extLst>
              <a:ext uri="{FF2B5EF4-FFF2-40B4-BE49-F238E27FC236}">
                <a16:creationId xmlns:a16="http://schemas.microsoft.com/office/drawing/2014/main" id="{04A0652A-6BDB-5281-E602-64029905DF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1388" y="1208826"/>
            <a:ext cx="6073111" cy="3143499"/>
          </a:xfrm>
          <a:prstGeom prst="rect">
            <a:avLst/>
          </a:prstGeom>
          <a:noFill/>
        </p:spPr>
      </p:pic>
    </p:spTree>
    <p:extLst>
      <p:ext uri="{BB962C8B-B14F-4D97-AF65-F5344CB8AC3E}">
        <p14:creationId xmlns:p14="http://schemas.microsoft.com/office/powerpoint/2010/main" val="4078890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Stundenplanerstellung – Veranstaltungen zu Stundenplan hinzufügen</a:t>
            </a:r>
          </a:p>
        </p:txBody>
      </p:sp>
      <p:sp>
        <p:nvSpPr>
          <p:cNvPr id="12" name="TextBox 11">
            <a:extLst>
              <a:ext uri="{FF2B5EF4-FFF2-40B4-BE49-F238E27FC236}">
                <a16:creationId xmlns:a16="http://schemas.microsoft.com/office/drawing/2014/main" id="{6B18D007-0F21-96BC-1035-4C2F6C3F2591}"/>
              </a:ext>
            </a:extLst>
          </p:cNvPr>
          <p:cNvSpPr txBox="1"/>
          <p:nvPr/>
        </p:nvSpPr>
        <p:spPr>
          <a:xfrm>
            <a:off x="323205" y="3726875"/>
            <a:ext cx="2233450" cy="830997"/>
          </a:xfrm>
          <a:prstGeom prst="rect">
            <a:avLst/>
          </a:prstGeom>
          <a:noFill/>
        </p:spPr>
        <p:txBody>
          <a:bodyPr wrap="square" rtlCol="0">
            <a:spAutoFit/>
          </a:bodyPr>
          <a:lstStyle/>
          <a:p>
            <a:pPr algn="ctr"/>
            <a:r>
              <a:rPr lang="de-DE" sz="1600" dirty="0">
                <a:latin typeface="UB Scala Sans" panose="02000503050000020003" pitchFamily="2" charset="0"/>
              </a:rPr>
              <a:t>1. Wähle nacheinander je ein Modul des aktuellen Semesters aus</a:t>
            </a:r>
          </a:p>
        </p:txBody>
      </p:sp>
      <p:sp>
        <p:nvSpPr>
          <p:cNvPr id="13" name="TextBox 12">
            <a:extLst>
              <a:ext uri="{FF2B5EF4-FFF2-40B4-BE49-F238E27FC236}">
                <a16:creationId xmlns:a16="http://schemas.microsoft.com/office/drawing/2014/main" id="{42FAE663-AE4C-A7BF-4CB7-5A6F999F7FC8}"/>
              </a:ext>
            </a:extLst>
          </p:cNvPr>
          <p:cNvSpPr txBox="1"/>
          <p:nvPr/>
        </p:nvSpPr>
        <p:spPr>
          <a:xfrm>
            <a:off x="2961862" y="3849987"/>
            <a:ext cx="2724677" cy="584775"/>
          </a:xfrm>
          <a:prstGeom prst="rect">
            <a:avLst/>
          </a:prstGeom>
          <a:noFill/>
        </p:spPr>
        <p:txBody>
          <a:bodyPr wrap="square" rtlCol="0">
            <a:spAutoFit/>
          </a:bodyPr>
          <a:lstStyle/>
          <a:p>
            <a:pPr algn="ctr"/>
            <a:r>
              <a:rPr lang="de-DE" sz="1600" dirty="0">
                <a:latin typeface="UB Scala Sans" panose="02000503050000020003" pitchFamily="2" charset="0"/>
              </a:rPr>
              <a:t>2. Klicke auf „Finde passende Lehrveranstaltungen“</a:t>
            </a:r>
          </a:p>
        </p:txBody>
      </p:sp>
      <p:sp>
        <p:nvSpPr>
          <p:cNvPr id="14" name="TextBox 13">
            <a:extLst>
              <a:ext uri="{FF2B5EF4-FFF2-40B4-BE49-F238E27FC236}">
                <a16:creationId xmlns:a16="http://schemas.microsoft.com/office/drawing/2014/main" id="{32842417-2408-4538-35B6-424FCCA13AF7}"/>
              </a:ext>
            </a:extLst>
          </p:cNvPr>
          <p:cNvSpPr txBox="1"/>
          <p:nvPr/>
        </p:nvSpPr>
        <p:spPr>
          <a:xfrm>
            <a:off x="6044353" y="3603766"/>
            <a:ext cx="2724677" cy="1077218"/>
          </a:xfrm>
          <a:prstGeom prst="rect">
            <a:avLst/>
          </a:prstGeom>
          <a:noFill/>
        </p:spPr>
        <p:txBody>
          <a:bodyPr wrap="square" rtlCol="0">
            <a:spAutoFit/>
          </a:bodyPr>
          <a:lstStyle/>
          <a:p>
            <a:pPr algn="ctr"/>
            <a:r>
              <a:rPr lang="de-DE" sz="1600" dirty="0">
                <a:latin typeface="UB Scala Sans" panose="02000503050000020003" pitchFamily="2" charset="0"/>
              </a:rPr>
              <a:t>3. Wähle alle angezeigten Veranstaltungen aus und füge diese zu deinem Stundenplan hinzu („einplanen“ klicken)</a:t>
            </a:r>
          </a:p>
        </p:txBody>
      </p:sp>
      <p:pic>
        <p:nvPicPr>
          <p:cNvPr id="15" name="Grafik 14">
            <a:extLst>
              <a:ext uri="{FF2B5EF4-FFF2-40B4-BE49-F238E27FC236}">
                <a16:creationId xmlns:a16="http://schemas.microsoft.com/office/drawing/2014/main" id="{61D524CD-87B3-6148-5395-9EC7129DD052}"/>
              </a:ext>
            </a:extLst>
          </p:cNvPr>
          <p:cNvPicPr>
            <a:picLocks noChangeAspect="1"/>
          </p:cNvPicPr>
          <p:nvPr/>
        </p:nvPicPr>
        <p:blipFill>
          <a:blip r:embed="rId3"/>
          <a:srcRect t="-244" r="4616" b="4910"/>
          <a:stretch/>
        </p:blipFill>
        <p:spPr>
          <a:xfrm>
            <a:off x="3118559" y="1243195"/>
            <a:ext cx="2548782" cy="2359225"/>
          </a:xfrm>
          <a:prstGeom prst="rect">
            <a:avLst/>
          </a:prstGeom>
        </p:spPr>
      </p:pic>
      <p:sp>
        <p:nvSpPr>
          <p:cNvPr id="10" name="Rectangle 9">
            <a:extLst>
              <a:ext uri="{FF2B5EF4-FFF2-40B4-BE49-F238E27FC236}">
                <a16:creationId xmlns:a16="http://schemas.microsoft.com/office/drawing/2014/main" id="{EAAA73F5-0509-6A15-4224-F5A7F21C4A19}"/>
              </a:ext>
            </a:extLst>
          </p:cNvPr>
          <p:cNvSpPr/>
          <p:nvPr/>
        </p:nvSpPr>
        <p:spPr>
          <a:xfrm>
            <a:off x="3771952" y="2571750"/>
            <a:ext cx="952448" cy="24669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a16="http://schemas.microsoft.com/office/drawing/2014/main" id="{82071470-4E91-ED26-2A7E-AB2A636710AA}"/>
              </a:ext>
            </a:extLst>
          </p:cNvPr>
          <p:cNvPicPr>
            <a:picLocks noChangeAspect="1"/>
          </p:cNvPicPr>
          <p:nvPr/>
        </p:nvPicPr>
        <p:blipFill>
          <a:blip r:embed="rId4"/>
          <a:srcRect l="-1174" t="-326" r="-1923" b="326"/>
          <a:stretch/>
        </p:blipFill>
        <p:spPr>
          <a:xfrm>
            <a:off x="240814" y="1238265"/>
            <a:ext cx="2548782" cy="2364155"/>
          </a:xfrm>
          <a:prstGeom prst="rect">
            <a:avLst/>
          </a:prstGeom>
        </p:spPr>
      </p:pic>
      <p:sp>
        <p:nvSpPr>
          <p:cNvPr id="9" name="Rectangle 8">
            <a:extLst>
              <a:ext uri="{FF2B5EF4-FFF2-40B4-BE49-F238E27FC236}">
                <a16:creationId xmlns:a16="http://schemas.microsoft.com/office/drawing/2014/main" id="{AF806A4B-D0B0-46D0-1C7D-361903E65760}"/>
              </a:ext>
            </a:extLst>
          </p:cNvPr>
          <p:cNvSpPr/>
          <p:nvPr/>
        </p:nvSpPr>
        <p:spPr>
          <a:xfrm>
            <a:off x="251581" y="1595278"/>
            <a:ext cx="2489966" cy="35052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a:extLst>
              <a:ext uri="{FF2B5EF4-FFF2-40B4-BE49-F238E27FC236}">
                <a16:creationId xmlns:a16="http://schemas.microsoft.com/office/drawing/2014/main" id="{146EC4B7-4D65-AA27-25A0-AEEC9B58506A}"/>
              </a:ext>
            </a:extLst>
          </p:cNvPr>
          <p:cNvPicPr>
            <a:picLocks noChangeAspect="1"/>
          </p:cNvPicPr>
          <p:nvPr/>
        </p:nvPicPr>
        <p:blipFill>
          <a:blip r:embed="rId5"/>
          <a:srcRect b="9929"/>
          <a:stretch/>
        </p:blipFill>
        <p:spPr>
          <a:xfrm>
            <a:off x="6044353" y="1118416"/>
            <a:ext cx="2548782" cy="2484004"/>
          </a:xfrm>
          <a:prstGeom prst="rect">
            <a:avLst/>
          </a:prstGeom>
        </p:spPr>
      </p:pic>
      <p:sp>
        <p:nvSpPr>
          <p:cNvPr id="11" name="Rectangle 10">
            <a:extLst>
              <a:ext uri="{FF2B5EF4-FFF2-40B4-BE49-F238E27FC236}">
                <a16:creationId xmlns:a16="http://schemas.microsoft.com/office/drawing/2014/main" id="{5F7C8122-DC8B-FA95-F31E-5668D7E01204}"/>
              </a:ext>
            </a:extLst>
          </p:cNvPr>
          <p:cNvSpPr/>
          <p:nvPr/>
        </p:nvSpPr>
        <p:spPr>
          <a:xfrm>
            <a:off x="7947660" y="1207785"/>
            <a:ext cx="498373" cy="2171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24859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45AFA-8D7C-783F-2964-A9E67CDEB9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FBFA83-FB77-522F-6EE8-EE824988A7F5}"/>
              </a:ext>
            </a:extLst>
          </p:cNvPr>
          <p:cNvSpPr>
            <a:spLocks noGrp="1"/>
          </p:cNvSpPr>
          <p:nvPr>
            <p:ph type="title"/>
          </p:nvPr>
        </p:nvSpPr>
        <p:spPr/>
        <p:txBody>
          <a:bodyPr/>
          <a:lstStyle/>
          <a:p>
            <a:r>
              <a:rPr lang="de-DE" dirty="0">
                <a:latin typeface="UB Scala Sans" panose="02000503050000020003" pitchFamily="2" charset="0"/>
              </a:rPr>
              <a:t>Stundenplanerstellung – Veranstaltungen zu Stundenplan hinzufügen</a:t>
            </a:r>
          </a:p>
        </p:txBody>
      </p:sp>
      <p:sp>
        <p:nvSpPr>
          <p:cNvPr id="12" name="TextBox 11">
            <a:extLst>
              <a:ext uri="{FF2B5EF4-FFF2-40B4-BE49-F238E27FC236}">
                <a16:creationId xmlns:a16="http://schemas.microsoft.com/office/drawing/2014/main" id="{0005FB07-8F36-D8CF-9285-22968C653C92}"/>
              </a:ext>
            </a:extLst>
          </p:cNvPr>
          <p:cNvSpPr txBox="1"/>
          <p:nvPr/>
        </p:nvSpPr>
        <p:spPr>
          <a:xfrm>
            <a:off x="323205" y="3726875"/>
            <a:ext cx="2233450" cy="830997"/>
          </a:xfrm>
          <a:prstGeom prst="rect">
            <a:avLst/>
          </a:prstGeom>
          <a:noFill/>
        </p:spPr>
        <p:txBody>
          <a:bodyPr wrap="square" rtlCol="0">
            <a:spAutoFit/>
          </a:bodyPr>
          <a:lstStyle/>
          <a:p>
            <a:pPr algn="ctr"/>
            <a:r>
              <a:rPr lang="de-DE" sz="1600" dirty="0">
                <a:latin typeface="UB Scala Sans" panose="02000503050000020003" pitchFamily="2" charset="0"/>
              </a:rPr>
              <a:t>1. Wähle nacheinander je ein Modul des aktuellen Semesters aus</a:t>
            </a:r>
          </a:p>
        </p:txBody>
      </p:sp>
      <p:sp>
        <p:nvSpPr>
          <p:cNvPr id="13" name="TextBox 12">
            <a:extLst>
              <a:ext uri="{FF2B5EF4-FFF2-40B4-BE49-F238E27FC236}">
                <a16:creationId xmlns:a16="http://schemas.microsoft.com/office/drawing/2014/main" id="{A3751AFB-1086-022A-E4E5-0EB712FCDEE2}"/>
              </a:ext>
            </a:extLst>
          </p:cNvPr>
          <p:cNvSpPr txBox="1"/>
          <p:nvPr/>
        </p:nvSpPr>
        <p:spPr>
          <a:xfrm>
            <a:off x="2961862" y="3849987"/>
            <a:ext cx="2724677" cy="584775"/>
          </a:xfrm>
          <a:prstGeom prst="rect">
            <a:avLst/>
          </a:prstGeom>
          <a:noFill/>
        </p:spPr>
        <p:txBody>
          <a:bodyPr wrap="square" rtlCol="0">
            <a:spAutoFit/>
          </a:bodyPr>
          <a:lstStyle/>
          <a:p>
            <a:pPr algn="ctr"/>
            <a:r>
              <a:rPr lang="de-DE" sz="1600" dirty="0">
                <a:latin typeface="UB Scala Sans" panose="02000503050000020003" pitchFamily="2" charset="0"/>
              </a:rPr>
              <a:t>2. Klicke auf „Finde passende Lehrveranstaltungen“</a:t>
            </a:r>
          </a:p>
        </p:txBody>
      </p:sp>
      <p:sp>
        <p:nvSpPr>
          <p:cNvPr id="14" name="TextBox 13">
            <a:extLst>
              <a:ext uri="{FF2B5EF4-FFF2-40B4-BE49-F238E27FC236}">
                <a16:creationId xmlns:a16="http://schemas.microsoft.com/office/drawing/2014/main" id="{068CF395-85AD-980F-3614-632E5C1E43DF}"/>
              </a:ext>
            </a:extLst>
          </p:cNvPr>
          <p:cNvSpPr txBox="1"/>
          <p:nvPr/>
        </p:nvSpPr>
        <p:spPr>
          <a:xfrm>
            <a:off x="6044353" y="3603766"/>
            <a:ext cx="2724677" cy="1077218"/>
          </a:xfrm>
          <a:prstGeom prst="rect">
            <a:avLst/>
          </a:prstGeom>
          <a:noFill/>
        </p:spPr>
        <p:txBody>
          <a:bodyPr wrap="square" rtlCol="0">
            <a:spAutoFit/>
          </a:bodyPr>
          <a:lstStyle/>
          <a:p>
            <a:pPr algn="ctr"/>
            <a:r>
              <a:rPr lang="de-DE" sz="1600" dirty="0">
                <a:latin typeface="UB Scala Sans" panose="02000503050000020003" pitchFamily="2" charset="0"/>
              </a:rPr>
              <a:t>3. Wähle alle angezeigten Veranstaltungen aus und füge diese zu deinem Stundenplan hinzu („einplanen“ klicken)</a:t>
            </a:r>
          </a:p>
        </p:txBody>
      </p:sp>
      <p:pic>
        <p:nvPicPr>
          <p:cNvPr id="4" name="Grafik 3">
            <a:extLst>
              <a:ext uri="{FF2B5EF4-FFF2-40B4-BE49-F238E27FC236}">
                <a16:creationId xmlns:a16="http://schemas.microsoft.com/office/drawing/2014/main" id="{E15238B6-8DEB-586B-E71C-ACBC61FF5A93}"/>
              </a:ext>
            </a:extLst>
          </p:cNvPr>
          <p:cNvPicPr>
            <a:picLocks noChangeAspect="1"/>
          </p:cNvPicPr>
          <p:nvPr/>
        </p:nvPicPr>
        <p:blipFill>
          <a:blip r:embed="rId3"/>
          <a:srcRect b="23766"/>
          <a:stretch>
            <a:fillRect/>
          </a:stretch>
        </p:blipFill>
        <p:spPr>
          <a:xfrm>
            <a:off x="697967" y="1166264"/>
            <a:ext cx="1503314" cy="2519090"/>
          </a:xfrm>
          <a:prstGeom prst="rect">
            <a:avLst/>
          </a:prstGeom>
        </p:spPr>
      </p:pic>
      <p:pic>
        <p:nvPicPr>
          <p:cNvPr id="8" name="Grafik 7">
            <a:extLst>
              <a:ext uri="{FF2B5EF4-FFF2-40B4-BE49-F238E27FC236}">
                <a16:creationId xmlns:a16="http://schemas.microsoft.com/office/drawing/2014/main" id="{2D3435C3-F8EA-7BE1-5AD9-252E3A10FFEE}"/>
              </a:ext>
            </a:extLst>
          </p:cNvPr>
          <p:cNvPicPr>
            <a:picLocks noChangeAspect="1"/>
          </p:cNvPicPr>
          <p:nvPr/>
        </p:nvPicPr>
        <p:blipFill>
          <a:blip r:embed="rId4"/>
          <a:stretch>
            <a:fillRect/>
          </a:stretch>
        </p:blipFill>
        <p:spPr>
          <a:xfrm>
            <a:off x="2556655" y="1406659"/>
            <a:ext cx="3332122" cy="2330182"/>
          </a:xfrm>
          <a:prstGeom prst="rect">
            <a:avLst/>
          </a:prstGeom>
        </p:spPr>
      </p:pic>
      <p:pic>
        <p:nvPicPr>
          <p:cNvPr id="21" name="Grafik 20">
            <a:extLst>
              <a:ext uri="{FF2B5EF4-FFF2-40B4-BE49-F238E27FC236}">
                <a16:creationId xmlns:a16="http://schemas.microsoft.com/office/drawing/2014/main" id="{F32026F8-B9C3-F7A4-5C29-E5344A1627A3}"/>
              </a:ext>
            </a:extLst>
          </p:cNvPr>
          <p:cNvPicPr>
            <a:picLocks noChangeAspect="1"/>
          </p:cNvPicPr>
          <p:nvPr/>
        </p:nvPicPr>
        <p:blipFill>
          <a:blip r:embed="rId5"/>
          <a:stretch>
            <a:fillRect/>
          </a:stretch>
        </p:blipFill>
        <p:spPr>
          <a:xfrm>
            <a:off x="6112973" y="1273583"/>
            <a:ext cx="2587435" cy="2330183"/>
          </a:xfrm>
          <a:prstGeom prst="rect">
            <a:avLst/>
          </a:prstGeom>
        </p:spPr>
      </p:pic>
    </p:spTree>
    <p:extLst>
      <p:ext uri="{BB962C8B-B14F-4D97-AF65-F5344CB8AC3E}">
        <p14:creationId xmlns:p14="http://schemas.microsoft.com/office/powerpoint/2010/main" val="3171929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FC04D-99CA-58D3-9DB8-C01B2694DF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2D9C19-7FC0-CF38-746F-C78ED80E5CD1}"/>
              </a:ext>
            </a:extLst>
          </p:cNvPr>
          <p:cNvSpPr>
            <a:spLocks noGrp="1"/>
          </p:cNvSpPr>
          <p:nvPr>
            <p:ph type="title"/>
          </p:nvPr>
        </p:nvSpPr>
        <p:spPr/>
        <p:txBody>
          <a:bodyPr/>
          <a:lstStyle/>
          <a:p>
            <a:r>
              <a:rPr lang="de-DE" dirty="0">
                <a:latin typeface="UB Scala Sans" panose="02000503050000020003" pitchFamily="2" charset="0"/>
              </a:rPr>
              <a:t>Stundenplanerstellung – Dopplungen entfernen</a:t>
            </a:r>
          </a:p>
        </p:txBody>
      </p:sp>
      <p:sp>
        <p:nvSpPr>
          <p:cNvPr id="7" name="Arrow: Right 6">
            <a:extLst>
              <a:ext uri="{FF2B5EF4-FFF2-40B4-BE49-F238E27FC236}">
                <a16:creationId xmlns:a16="http://schemas.microsoft.com/office/drawing/2014/main" id="{5A906F71-8C15-946F-4386-2B39A8534E9D}"/>
              </a:ext>
            </a:extLst>
          </p:cNvPr>
          <p:cNvSpPr/>
          <p:nvPr/>
        </p:nvSpPr>
        <p:spPr>
          <a:xfrm>
            <a:off x="4321038" y="1912104"/>
            <a:ext cx="501926" cy="728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a:extLst>
              <a:ext uri="{FF2B5EF4-FFF2-40B4-BE49-F238E27FC236}">
                <a16:creationId xmlns:a16="http://schemas.microsoft.com/office/drawing/2014/main" id="{9CF966CF-852C-6BEB-B318-6E10D90EE6B2}"/>
              </a:ext>
            </a:extLst>
          </p:cNvPr>
          <p:cNvSpPr txBox="1"/>
          <p:nvPr/>
        </p:nvSpPr>
        <p:spPr>
          <a:xfrm>
            <a:off x="454005" y="3615007"/>
            <a:ext cx="8235989" cy="954107"/>
          </a:xfrm>
          <a:prstGeom prst="rect">
            <a:avLst/>
          </a:prstGeom>
          <a:noFill/>
        </p:spPr>
        <p:txBody>
          <a:bodyPr wrap="square" rtlCol="0">
            <a:spAutoFit/>
          </a:bodyPr>
          <a:lstStyle/>
          <a:p>
            <a:pPr algn="ctr"/>
            <a:r>
              <a:rPr lang="de-DE" sz="1400" dirty="0">
                <a:latin typeface="UB Scala Sans" panose="02000503050000020003" pitchFamily="2" charset="0"/>
              </a:rPr>
              <a:t>Versuche nun (mit Hilfe der </a:t>
            </a:r>
            <a:r>
              <a:rPr lang="de-DE" sz="1400" dirty="0" err="1">
                <a:latin typeface="UB Scala Sans" panose="02000503050000020003" pitchFamily="2" charset="0"/>
              </a:rPr>
              <a:t>Tutor:innen</a:t>
            </a:r>
            <a:r>
              <a:rPr lang="de-DE" sz="1400" dirty="0">
                <a:latin typeface="UB Scala Sans" panose="02000503050000020003" pitchFamily="2" charset="0"/>
              </a:rPr>
              <a:t>), die im vorherigen Schritt hinzugefügten Dopplungen bei Übungen und Tutorien zu entfernen. Falls einem Modul mehrere Vorlesungen zugeordnet sind, solltest du alle belegen (z.B. Wirtschaftsmathe oder Diskrete Modellierung).</a:t>
            </a:r>
          </a:p>
          <a:p>
            <a:pPr algn="ctr"/>
            <a:r>
              <a:rPr lang="de-DE" sz="1400" dirty="0">
                <a:latin typeface="UB Scala Sans" panose="02000503050000020003" pitchFamily="2" charset="0"/>
              </a:rPr>
              <a:t>Solltest du größere Überschneidungen nicht vermeiden können, musst du deine Modulwahl leider anpassen.</a:t>
            </a:r>
          </a:p>
        </p:txBody>
      </p:sp>
      <p:pic>
        <p:nvPicPr>
          <p:cNvPr id="5" name="Grafik 4">
            <a:extLst>
              <a:ext uri="{FF2B5EF4-FFF2-40B4-BE49-F238E27FC236}">
                <a16:creationId xmlns:a16="http://schemas.microsoft.com/office/drawing/2014/main" id="{2B91D20C-C63A-E3E0-2B29-ACB350435D2F}"/>
              </a:ext>
            </a:extLst>
          </p:cNvPr>
          <p:cNvPicPr>
            <a:picLocks noChangeAspect="1"/>
          </p:cNvPicPr>
          <p:nvPr/>
        </p:nvPicPr>
        <p:blipFill>
          <a:blip r:embed="rId3"/>
          <a:stretch>
            <a:fillRect/>
          </a:stretch>
        </p:blipFill>
        <p:spPr>
          <a:xfrm>
            <a:off x="739115" y="1041845"/>
            <a:ext cx="3377122" cy="2456740"/>
          </a:xfrm>
          <a:prstGeom prst="rect">
            <a:avLst/>
          </a:prstGeom>
        </p:spPr>
      </p:pic>
      <p:pic>
        <p:nvPicPr>
          <p:cNvPr id="10" name="Grafik 9">
            <a:extLst>
              <a:ext uri="{FF2B5EF4-FFF2-40B4-BE49-F238E27FC236}">
                <a16:creationId xmlns:a16="http://schemas.microsoft.com/office/drawing/2014/main" id="{EDD61FDB-DD31-B6C7-F2D1-67679E7CD5F8}"/>
              </a:ext>
            </a:extLst>
          </p:cNvPr>
          <p:cNvPicPr>
            <a:picLocks noChangeAspect="1"/>
          </p:cNvPicPr>
          <p:nvPr/>
        </p:nvPicPr>
        <p:blipFill>
          <a:blip r:embed="rId4"/>
          <a:stretch>
            <a:fillRect/>
          </a:stretch>
        </p:blipFill>
        <p:spPr>
          <a:xfrm>
            <a:off x="5027765" y="1066189"/>
            <a:ext cx="3377120" cy="2432396"/>
          </a:xfrm>
          <a:prstGeom prst="rect">
            <a:avLst/>
          </a:prstGeom>
        </p:spPr>
      </p:pic>
    </p:spTree>
    <p:extLst>
      <p:ext uri="{BB962C8B-B14F-4D97-AF65-F5344CB8AC3E}">
        <p14:creationId xmlns:p14="http://schemas.microsoft.com/office/powerpoint/2010/main" val="2732031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395536" y="267494"/>
            <a:ext cx="7950796" cy="857250"/>
          </a:xfrm>
        </p:spPr>
        <p:txBody>
          <a:bodyPr/>
          <a:lstStyle/>
          <a:p>
            <a:r>
              <a:rPr lang="de-DE" dirty="0">
                <a:latin typeface="UB Scala Sans" panose="02000503050000020003" pitchFamily="2" charset="0"/>
              </a:rPr>
              <a:t>Stundenplanerstellung – Optionen zur Anmeldung</a:t>
            </a:r>
          </a:p>
        </p:txBody>
      </p:sp>
      <p:graphicFrame>
        <p:nvGraphicFramePr>
          <p:cNvPr id="4" name="Inhaltsplatzhalter 3">
            <a:extLst>
              <a:ext uri="{FF2B5EF4-FFF2-40B4-BE49-F238E27FC236}">
                <a16:creationId xmlns:a16="http://schemas.microsoft.com/office/drawing/2014/main" id="{9647BF8F-1F4F-8578-2D3B-084A90D4F370}"/>
              </a:ext>
            </a:extLst>
          </p:cNvPr>
          <p:cNvGraphicFramePr>
            <a:graphicFrameLocks noGrp="1"/>
          </p:cNvGraphicFramePr>
          <p:nvPr>
            <p:ph idx="1"/>
          </p:nvPr>
        </p:nvGraphicFramePr>
        <p:xfrm>
          <a:off x="323404" y="972766"/>
          <a:ext cx="8497192" cy="3117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hteck: abgerundete Ecken 3">
            <a:extLst>
              <a:ext uri="{FF2B5EF4-FFF2-40B4-BE49-F238E27FC236}">
                <a16:creationId xmlns:a16="http://schemas.microsoft.com/office/drawing/2014/main" id="{3FE91875-58F9-8574-C6CE-4A24AA24560E}"/>
              </a:ext>
            </a:extLst>
          </p:cNvPr>
          <p:cNvSpPr/>
          <p:nvPr/>
        </p:nvSpPr>
        <p:spPr>
          <a:xfrm>
            <a:off x="189689" y="3987613"/>
            <a:ext cx="8691664" cy="671763"/>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de-DE" sz="1600" b="1" i="0" dirty="0">
                <a:solidFill>
                  <a:srgbClr val="000000"/>
                </a:solidFill>
                <a:effectLst/>
                <a:latin typeface="UB Scala Sans" panose="02000503050000020003" pitchFamily="2" charset="0"/>
              </a:rPr>
              <a:t>Als Faustregel gilt</a:t>
            </a:r>
            <a:r>
              <a:rPr lang="de-DE" sz="1600" b="0" i="0" dirty="0">
                <a:solidFill>
                  <a:srgbClr val="000000"/>
                </a:solidFill>
                <a:effectLst/>
                <a:latin typeface="UB Scala Sans" panose="02000503050000020003" pitchFamily="2" charset="0"/>
              </a:rPr>
              <a:t>: Falls der VC-Kurs frei zugänglich ist (d.h. eine Einschreibung ist ohne Passwort möglich), so ist in den allermeisten Fällen keine Anmeldung zum Modul nötig.</a:t>
            </a:r>
            <a:endParaRPr lang="de-DE" sz="2000" dirty="0">
              <a:latin typeface="UB Scala Sans" panose="02000503050000020003" pitchFamily="2" charset="0"/>
            </a:endParaRPr>
          </a:p>
        </p:txBody>
      </p:sp>
      <p:pic>
        <p:nvPicPr>
          <p:cNvPr id="7" name="Grafik 8" descr="Informationen mit einfarbiger Füllung">
            <a:extLst>
              <a:ext uri="{FF2B5EF4-FFF2-40B4-BE49-F238E27FC236}">
                <a16:creationId xmlns:a16="http://schemas.microsoft.com/office/drawing/2014/main" id="{B486FA67-6561-EF6F-BE3D-1D43131AD5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5536" y="4031525"/>
            <a:ext cx="531338" cy="531338"/>
          </a:xfrm>
          <a:prstGeom prst="rect">
            <a:avLst/>
          </a:prstGeom>
        </p:spPr>
      </p:pic>
    </p:spTree>
    <p:extLst>
      <p:ext uri="{BB962C8B-B14F-4D97-AF65-F5344CB8AC3E}">
        <p14:creationId xmlns:p14="http://schemas.microsoft.com/office/powerpoint/2010/main" val="2010294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Stundenplanerstellung – VC-Kursen beitreten</a:t>
            </a:r>
          </a:p>
        </p:txBody>
      </p:sp>
      <p:pic>
        <p:nvPicPr>
          <p:cNvPr id="5" name="Picture 4">
            <a:extLst>
              <a:ext uri="{FF2B5EF4-FFF2-40B4-BE49-F238E27FC236}">
                <a16:creationId xmlns:a16="http://schemas.microsoft.com/office/drawing/2014/main" id="{33A7D6D5-6A12-05FF-C42B-C6C0E00DCEAF}"/>
              </a:ext>
            </a:extLst>
          </p:cNvPr>
          <p:cNvPicPr>
            <a:picLocks noChangeAspect="1"/>
          </p:cNvPicPr>
          <p:nvPr/>
        </p:nvPicPr>
        <p:blipFill>
          <a:blip r:embed="rId3"/>
          <a:stretch>
            <a:fillRect/>
          </a:stretch>
        </p:blipFill>
        <p:spPr>
          <a:xfrm>
            <a:off x="395536" y="1468887"/>
            <a:ext cx="6040877" cy="2535323"/>
          </a:xfrm>
          <a:prstGeom prst="rect">
            <a:avLst/>
          </a:prstGeom>
        </p:spPr>
      </p:pic>
      <p:sp>
        <p:nvSpPr>
          <p:cNvPr id="6" name="TextBox 5">
            <a:extLst>
              <a:ext uri="{FF2B5EF4-FFF2-40B4-BE49-F238E27FC236}">
                <a16:creationId xmlns:a16="http://schemas.microsoft.com/office/drawing/2014/main" id="{82C8798B-7C72-1FAA-4F0B-9EDDEB4EE533}"/>
              </a:ext>
            </a:extLst>
          </p:cNvPr>
          <p:cNvSpPr txBox="1"/>
          <p:nvPr/>
        </p:nvSpPr>
        <p:spPr>
          <a:xfrm>
            <a:off x="6436413" y="1828607"/>
            <a:ext cx="2402732" cy="1815882"/>
          </a:xfrm>
          <a:prstGeom prst="rect">
            <a:avLst/>
          </a:prstGeom>
          <a:noFill/>
        </p:spPr>
        <p:txBody>
          <a:bodyPr wrap="square" rtlCol="0">
            <a:spAutoFit/>
          </a:bodyPr>
          <a:lstStyle/>
          <a:p>
            <a:pPr algn="ctr"/>
            <a:r>
              <a:rPr lang="de-DE" sz="1400" dirty="0">
                <a:latin typeface="UB Scala Sans" panose="02000503050000020003" pitchFamily="2" charset="0"/>
              </a:rPr>
              <a:t>Suche nun als letzten Schritt im VC-Kurs deine gewählten Module und schreibe dich in die jeweiligen Kurse ein.</a:t>
            </a:r>
            <a:br>
              <a:rPr lang="de-DE" sz="1400" dirty="0">
                <a:latin typeface="UB Scala Sans" panose="02000503050000020003" pitchFamily="2" charset="0"/>
              </a:rPr>
            </a:br>
            <a:r>
              <a:rPr lang="de-DE" sz="1400" dirty="0">
                <a:latin typeface="UB Scala Sans" panose="02000503050000020003" pitchFamily="2" charset="0"/>
              </a:rPr>
              <a:t>(Falls der Kurs ein Passwort hat, ist wohl eine Anmeldung aus dem vorherigen Schritt notwendig)</a:t>
            </a:r>
          </a:p>
        </p:txBody>
      </p:sp>
    </p:spTree>
    <p:extLst>
      <p:ext uri="{BB962C8B-B14F-4D97-AF65-F5344CB8AC3E}">
        <p14:creationId xmlns:p14="http://schemas.microsoft.com/office/powerpoint/2010/main" val="739807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D751A037-3D85-D40D-3CE5-E6A140ACAE38}"/>
              </a:ext>
            </a:extLst>
          </p:cNvPr>
          <p:cNvSpPr/>
          <p:nvPr/>
        </p:nvSpPr>
        <p:spPr>
          <a:xfrm>
            <a:off x="251520" y="1203598"/>
            <a:ext cx="7632848" cy="3125607"/>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08088" rtl="0" eaLnBrk="1" fontAlgn="base" latinLnBrk="0" hangingPunct="1">
              <a:lnSpc>
                <a:spcPct val="100000"/>
              </a:lnSpc>
              <a:spcBef>
                <a:spcPct val="20000"/>
              </a:spcBef>
              <a:spcAft>
                <a:spcPct val="0"/>
              </a:spcAft>
              <a:buClrTx/>
              <a:buSzTx/>
              <a:buFontTx/>
              <a:buNone/>
              <a:tabLst/>
              <a:defRPr/>
            </a:pPr>
            <a:endParaRPr kumimoji="0" lang="de-DE" sz="1600" b="1" i="0" u="none" strike="noStrike" kern="0" cap="none" spc="0" normalizeH="0" baseline="0" noProof="0">
              <a:ln>
                <a:noFill/>
              </a:ln>
              <a:solidFill>
                <a:srgbClr val="000000"/>
              </a:solidFill>
              <a:effectLst/>
              <a:uLnTx/>
              <a:uFillTx/>
              <a:latin typeface="UB Scala Sans" panose="02000503050000020003" pitchFamily="2" charset="0"/>
              <a:ea typeface="+mn-ea"/>
              <a:cs typeface="+mn-cs"/>
            </a:endParaRPr>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Wichtige VC-Kurse – gleich beitreten!</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480852"/>
            <a:ext cx="7848872" cy="2874590"/>
          </a:xfrm>
        </p:spPr>
        <p:txBody>
          <a:bodyPr/>
          <a:lstStyle/>
          <a:p>
            <a:r>
              <a:rPr lang="de-DE" sz="2000" b="1">
                <a:latin typeface="UB Scala Sans" panose="02000503050000020003" pitchFamily="2" charset="0"/>
              </a:rPr>
              <a:t>„Aktuelle Informationen der Fachschaft WIAI“</a:t>
            </a:r>
            <a:endParaRPr lang="de-DE" sz="2000">
              <a:latin typeface="UB Scala Sans" panose="02000503050000020003" pitchFamily="2" charset="0"/>
            </a:endParaRPr>
          </a:p>
          <a:p>
            <a:r>
              <a:rPr lang="de-DE" sz="2000">
                <a:latin typeface="UB Scala Sans" panose="02000503050000020003" pitchFamily="2" charset="0"/>
              </a:rPr>
              <a:t>Kurs des eigenen Studiengangs</a:t>
            </a:r>
          </a:p>
          <a:p>
            <a:r>
              <a:rPr lang="de-DE" sz="2000">
                <a:latin typeface="UB Scala Sans" panose="02000503050000020003" pitchFamily="2" charset="0"/>
              </a:rPr>
              <a:t>Kurs des jeweiligen Prüfungsausschusses</a:t>
            </a:r>
          </a:p>
          <a:p>
            <a:r>
              <a:rPr lang="de-DE" sz="2000">
                <a:latin typeface="UB Scala Sans" panose="02000503050000020003" pitchFamily="2" charset="0"/>
              </a:rPr>
              <a:t>„WIAI Information </a:t>
            </a:r>
            <a:r>
              <a:rPr lang="de-DE" sz="2000" err="1">
                <a:latin typeface="UB Scala Sans" panose="02000503050000020003" pitchFamily="2" charset="0"/>
              </a:rPr>
              <a:t>about</a:t>
            </a:r>
            <a:r>
              <a:rPr lang="de-DE" sz="2000">
                <a:latin typeface="UB Scala Sans" panose="02000503050000020003" pitchFamily="2" charset="0"/>
              </a:rPr>
              <a:t> Projects and Seminar Registration“</a:t>
            </a:r>
          </a:p>
          <a:p>
            <a:r>
              <a:rPr lang="de-DE" sz="2000">
                <a:latin typeface="UB Scala Sans" panose="02000503050000020003" pitchFamily="2" charset="0"/>
              </a:rPr>
              <a:t>„</a:t>
            </a:r>
            <a:r>
              <a:rPr lang="de-DE" sz="2000" err="1">
                <a:latin typeface="UB Scala Sans" panose="02000503050000020003" pitchFamily="2" charset="0"/>
              </a:rPr>
              <a:t>WIAI.community</a:t>
            </a:r>
            <a:r>
              <a:rPr lang="de-DE" sz="2000">
                <a:latin typeface="UB Scala Sans" panose="02000503050000020003" pitchFamily="2" charset="0"/>
              </a:rPr>
              <a:t>“</a:t>
            </a:r>
          </a:p>
          <a:p>
            <a:r>
              <a:rPr lang="de-DE" sz="2000">
                <a:latin typeface="UB Scala Sans" panose="02000503050000020003" pitchFamily="2" charset="0"/>
              </a:rPr>
              <a:t>„Jobbörse WIAI“ </a:t>
            </a:r>
            <a:r>
              <a:rPr lang="de-DE" sz="2000">
                <a:latin typeface="UB Scala Sans" panose="02000503050000020003" pitchFamily="2" charset="0"/>
                <a:sym typeface="Wingdings" panose="05000000000000000000" pitchFamily="2" charset="2"/>
              </a:rPr>
              <a:t> relevante Foren selbst abonnieren</a:t>
            </a:r>
          </a:p>
          <a:p>
            <a:r>
              <a:rPr lang="de-DE" sz="2000">
                <a:latin typeface="UB Scala Sans" panose="02000503050000020003" pitchFamily="2" charset="0"/>
              </a:rPr>
              <a:t>„Frauennetzwerk der Fakultät WIAI“</a:t>
            </a:r>
          </a:p>
        </p:txBody>
      </p:sp>
      <p:pic>
        <p:nvPicPr>
          <p:cNvPr id="4" name="Grafik 3" descr="Ein Bild, das Logo enthält.&#10;&#10;Automatisch generierte Beschreibung">
            <a:extLst>
              <a:ext uri="{FF2B5EF4-FFF2-40B4-BE49-F238E27FC236}">
                <a16:creationId xmlns:a16="http://schemas.microsoft.com/office/drawing/2014/main" id="{A7A8D6F3-7D08-4C0B-667E-8C6A278B8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387" y="870192"/>
            <a:ext cx="995370" cy="1063612"/>
          </a:xfrm>
          <a:prstGeom prst="rect">
            <a:avLst/>
          </a:prstGeom>
        </p:spPr>
      </p:pic>
    </p:spTree>
    <p:extLst>
      <p:ext uri="{BB962C8B-B14F-4D97-AF65-F5344CB8AC3E}">
        <p14:creationId xmlns:p14="http://schemas.microsoft.com/office/powerpoint/2010/main" val="408740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CB6FA-77EF-A01A-356E-5179931E0762}"/>
              </a:ext>
            </a:extLst>
          </p:cNvPr>
          <p:cNvSpPr>
            <a:spLocks noGrp="1"/>
          </p:cNvSpPr>
          <p:nvPr>
            <p:ph type="title"/>
          </p:nvPr>
        </p:nvSpPr>
        <p:spPr>
          <a:xfrm>
            <a:off x="899592" y="267494"/>
            <a:ext cx="7344816" cy="857250"/>
          </a:xfrm>
        </p:spPr>
        <p:txBody>
          <a:bodyPr/>
          <a:lstStyle/>
          <a:p>
            <a:pPr algn="ctr"/>
            <a:r>
              <a:rPr lang="de-DE" dirty="0"/>
              <a:t>Musterstudienverlaufsplan AI-B</a:t>
            </a:r>
          </a:p>
        </p:txBody>
      </p:sp>
      <p:pic>
        <p:nvPicPr>
          <p:cNvPr id="9" name="Grafik 8">
            <a:extLst>
              <a:ext uri="{FF2B5EF4-FFF2-40B4-BE49-F238E27FC236}">
                <a16:creationId xmlns:a16="http://schemas.microsoft.com/office/drawing/2014/main" id="{B450F1ED-B541-B2D8-4856-4DF096E3E4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2102" y="718113"/>
            <a:ext cx="7639684" cy="3995554"/>
          </a:xfrm>
          <a:prstGeom prst="rect">
            <a:avLst/>
          </a:prstGeom>
        </p:spPr>
      </p:pic>
    </p:spTree>
    <p:extLst>
      <p:ext uri="{BB962C8B-B14F-4D97-AF65-F5344CB8AC3E}">
        <p14:creationId xmlns:p14="http://schemas.microsoft.com/office/powerpoint/2010/main" val="1491281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CB6FA-77EF-A01A-356E-5179931E0762}"/>
              </a:ext>
            </a:extLst>
          </p:cNvPr>
          <p:cNvSpPr>
            <a:spLocks noGrp="1"/>
          </p:cNvSpPr>
          <p:nvPr>
            <p:ph type="title"/>
          </p:nvPr>
        </p:nvSpPr>
        <p:spPr>
          <a:xfrm>
            <a:off x="899592" y="267494"/>
            <a:ext cx="7344816" cy="857250"/>
          </a:xfrm>
        </p:spPr>
        <p:txBody>
          <a:bodyPr/>
          <a:lstStyle/>
          <a:p>
            <a:pPr algn="ctr"/>
            <a:r>
              <a:rPr lang="de-DE" dirty="0"/>
              <a:t>Musterstundenplan AI-B</a:t>
            </a:r>
          </a:p>
        </p:txBody>
      </p:sp>
      <p:pic>
        <p:nvPicPr>
          <p:cNvPr id="5" name="Grafik 4">
            <a:extLst>
              <a:ext uri="{FF2B5EF4-FFF2-40B4-BE49-F238E27FC236}">
                <a16:creationId xmlns:a16="http://schemas.microsoft.com/office/drawing/2014/main" id="{7813C444-D3B7-A812-7C92-351FFD2644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6621" y="715275"/>
            <a:ext cx="7639684" cy="3995554"/>
          </a:xfrm>
          <a:prstGeom prst="rect">
            <a:avLst/>
          </a:prstGeom>
        </p:spPr>
      </p:pic>
    </p:spTree>
    <p:extLst>
      <p:ext uri="{BB962C8B-B14F-4D97-AF65-F5344CB8AC3E}">
        <p14:creationId xmlns:p14="http://schemas.microsoft.com/office/powerpoint/2010/main" val="3805082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CB6FA-77EF-A01A-356E-5179931E0762}"/>
              </a:ext>
            </a:extLst>
          </p:cNvPr>
          <p:cNvSpPr>
            <a:spLocks noGrp="1"/>
          </p:cNvSpPr>
          <p:nvPr>
            <p:ph type="title"/>
          </p:nvPr>
        </p:nvSpPr>
        <p:spPr>
          <a:xfrm>
            <a:off x="899592" y="267494"/>
            <a:ext cx="7344816" cy="857250"/>
          </a:xfrm>
        </p:spPr>
        <p:txBody>
          <a:bodyPr/>
          <a:lstStyle/>
          <a:p>
            <a:pPr algn="ctr"/>
            <a:r>
              <a:rPr lang="de-DE" dirty="0"/>
              <a:t>Musterstudienverlaufsplan IISM-B</a:t>
            </a:r>
          </a:p>
        </p:txBody>
      </p:sp>
      <p:pic>
        <p:nvPicPr>
          <p:cNvPr id="5" name="Grafik 4">
            <a:extLst>
              <a:ext uri="{FF2B5EF4-FFF2-40B4-BE49-F238E27FC236}">
                <a16:creationId xmlns:a16="http://schemas.microsoft.com/office/drawing/2014/main" id="{CA9EDD08-C917-0C5A-F8E2-CD90ABE511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2101" y="715274"/>
            <a:ext cx="7639684" cy="3995554"/>
          </a:xfrm>
          <a:prstGeom prst="rect">
            <a:avLst/>
          </a:prstGeom>
        </p:spPr>
      </p:pic>
    </p:spTree>
    <p:extLst>
      <p:ext uri="{BB962C8B-B14F-4D97-AF65-F5344CB8AC3E}">
        <p14:creationId xmlns:p14="http://schemas.microsoft.com/office/powerpoint/2010/main" val="172485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4851213" y="2010425"/>
            <a:ext cx="3731402" cy="1120117"/>
          </a:xfrm>
        </p:spPr>
        <p:txBody>
          <a:bodyPr/>
          <a:lstStyle/>
          <a:p>
            <a:pPr algn="ctr"/>
            <a:r>
              <a:rPr lang="de-DE" sz="3200" dirty="0">
                <a:latin typeface="UB Scala Sans" panose="02000503050000020003" pitchFamily="2" charset="0"/>
              </a:rPr>
              <a:t>Wichtige Begriffe, Fristen und Infos</a:t>
            </a:r>
            <a:endParaRPr lang="de-DE" dirty="0">
              <a:latin typeface="UB Scala Sans" panose="02000503050000020003" pitchFamily="2" charset="0"/>
            </a:endParaRPr>
          </a:p>
        </p:txBody>
      </p:sp>
      <p:pic>
        <p:nvPicPr>
          <p:cNvPr id="1026" name="Picture 2">
            <a:extLst>
              <a:ext uri="{FF2B5EF4-FFF2-40B4-BE49-F238E27FC236}">
                <a16:creationId xmlns:a16="http://schemas.microsoft.com/office/drawing/2014/main" id="{327E1C2B-4E0C-F359-ED97-2DAF331F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61385" y="565177"/>
            <a:ext cx="4010615" cy="4010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A43FAF5C-E665-84BC-881E-FC9D399FBFAC}"/>
              </a:ext>
            </a:extLst>
          </p:cNvPr>
          <p:cNvSpPr txBox="1"/>
          <p:nvPr/>
        </p:nvSpPr>
        <p:spPr>
          <a:xfrm>
            <a:off x="464281" y="4268015"/>
            <a:ext cx="2877730" cy="307777"/>
          </a:xfrm>
          <a:prstGeom prst="rect">
            <a:avLst/>
          </a:prstGeom>
          <a:noFill/>
        </p:spPr>
        <p:txBody>
          <a:bodyPr wrap="square" rtlCol="0">
            <a:spAutoFit/>
          </a:bodyPr>
          <a:lstStyle/>
          <a:p>
            <a:r>
              <a:rPr lang="de-DE" sz="1400" dirty="0">
                <a:solidFill>
                  <a:schemeClr val="accent1">
                    <a:lumMod val="40000"/>
                    <a:lumOff val="60000"/>
                  </a:schemeClr>
                </a:solidFill>
                <a:latin typeface="UB Scala Sans" panose="02000503050000020003" pitchFamily="2" charset="0"/>
              </a:rPr>
              <a:t>erstellt mit DALL-E 3</a:t>
            </a:r>
          </a:p>
        </p:txBody>
      </p:sp>
    </p:spTree>
    <p:extLst>
      <p:ext uri="{BB962C8B-B14F-4D97-AF65-F5344CB8AC3E}">
        <p14:creationId xmlns:p14="http://schemas.microsoft.com/office/powerpoint/2010/main" val="55795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CB6FA-77EF-A01A-356E-5179931E0762}"/>
              </a:ext>
            </a:extLst>
          </p:cNvPr>
          <p:cNvSpPr>
            <a:spLocks noGrp="1"/>
          </p:cNvSpPr>
          <p:nvPr>
            <p:ph type="title"/>
          </p:nvPr>
        </p:nvSpPr>
        <p:spPr>
          <a:xfrm>
            <a:off x="899592" y="267494"/>
            <a:ext cx="7344816" cy="857250"/>
          </a:xfrm>
        </p:spPr>
        <p:txBody>
          <a:bodyPr/>
          <a:lstStyle/>
          <a:p>
            <a:pPr algn="ctr"/>
            <a:r>
              <a:rPr lang="de-DE" dirty="0"/>
              <a:t>Musterstundenplan IISM-B</a:t>
            </a:r>
          </a:p>
        </p:txBody>
      </p:sp>
      <p:pic>
        <p:nvPicPr>
          <p:cNvPr id="5" name="Grafik 4">
            <a:extLst>
              <a:ext uri="{FF2B5EF4-FFF2-40B4-BE49-F238E27FC236}">
                <a16:creationId xmlns:a16="http://schemas.microsoft.com/office/drawing/2014/main" id="{36A9CE70-1FCE-630F-38AA-CD54C4EDC4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8507" y="715274"/>
            <a:ext cx="7639684" cy="3995554"/>
          </a:xfrm>
          <a:prstGeom prst="rect">
            <a:avLst/>
          </a:prstGeom>
        </p:spPr>
      </p:pic>
    </p:spTree>
    <p:extLst>
      <p:ext uri="{BB962C8B-B14F-4D97-AF65-F5344CB8AC3E}">
        <p14:creationId xmlns:p14="http://schemas.microsoft.com/office/powerpoint/2010/main" val="3255566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CB6FA-77EF-A01A-356E-5179931E0762}"/>
              </a:ext>
            </a:extLst>
          </p:cNvPr>
          <p:cNvSpPr>
            <a:spLocks noGrp="1"/>
          </p:cNvSpPr>
          <p:nvPr>
            <p:ph type="title"/>
          </p:nvPr>
        </p:nvSpPr>
        <p:spPr>
          <a:xfrm>
            <a:off x="899592" y="267494"/>
            <a:ext cx="7344816" cy="857250"/>
          </a:xfrm>
        </p:spPr>
        <p:txBody>
          <a:bodyPr/>
          <a:lstStyle/>
          <a:p>
            <a:pPr algn="ctr"/>
            <a:r>
              <a:rPr lang="de-DE" dirty="0"/>
              <a:t>Musterstudienverlaufsplan </a:t>
            </a:r>
            <a:r>
              <a:rPr lang="de-DE" dirty="0" err="1"/>
              <a:t>Inf</a:t>
            </a:r>
            <a:r>
              <a:rPr lang="de-DE" dirty="0"/>
              <a:t>-B</a:t>
            </a:r>
          </a:p>
        </p:txBody>
      </p:sp>
      <p:pic>
        <p:nvPicPr>
          <p:cNvPr id="5" name="Grafik 4">
            <a:extLst>
              <a:ext uri="{FF2B5EF4-FFF2-40B4-BE49-F238E27FC236}">
                <a16:creationId xmlns:a16="http://schemas.microsoft.com/office/drawing/2014/main" id="{E2F3BF2B-C1EE-79C7-E497-21C2317B46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5552" y="715143"/>
            <a:ext cx="7640534" cy="3995999"/>
          </a:xfrm>
          <a:prstGeom prst="rect">
            <a:avLst/>
          </a:prstGeom>
        </p:spPr>
      </p:pic>
    </p:spTree>
    <p:extLst>
      <p:ext uri="{BB962C8B-B14F-4D97-AF65-F5344CB8AC3E}">
        <p14:creationId xmlns:p14="http://schemas.microsoft.com/office/powerpoint/2010/main" val="4235074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CB6FA-77EF-A01A-356E-5179931E0762}"/>
              </a:ext>
            </a:extLst>
          </p:cNvPr>
          <p:cNvSpPr>
            <a:spLocks noGrp="1"/>
          </p:cNvSpPr>
          <p:nvPr>
            <p:ph type="title"/>
          </p:nvPr>
        </p:nvSpPr>
        <p:spPr>
          <a:xfrm>
            <a:off x="899592" y="267494"/>
            <a:ext cx="7344816" cy="857250"/>
          </a:xfrm>
        </p:spPr>
        <p:txBody>
          <a:bodyPr/>
          <a:lstStyle/>
          <a:p>
            <a:pPr algn="ctr"/>
            <a:r>
              <a:rPr lang="de-DE" dirty="0"/>
              <a:t>Musterstundenplan </a:t>
            </a:r>
            <a:r>
              <a:rPr lang="de-DE" dirty="0" err="1"/>
              <a:t>Inf</a:t>
            </a:r>
            <a:r>
              <a:rPr lang="de-DE" dirty="0"/>
              <a:t>-B</a:t>
            </a:r>
          </a:p>
        </p:txBody>
      </p:sp>
      <p:pic>
        <p:nvPicPr>
          <p:cNvPr id="5" name="Grafik 4">
            <a:extLst>
              <a:ext uri="{FF2B5EF4-FFF2-40B4-BE49-F238E27FC236}">
                <a16:creationId xmlns:a16="http://schemas.microsoft.com/office/drawing/2014/main" id="{091D7480-CEFD-0E7F-BF07-9ED37F044C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4841" y="729791"/>
            <a:ext cx="7639684" cy="3995554"/>
          </a:xfrm>
          <a:prstGeom prst="rect">
            <a:avLst/>
          </a:prstGeom>
        </p:spPr>
      </p:pic>
    </p:spTree>
    <p:extLst>
      <p:ext uri="{BB962C8B-B14F-4D97-AF65-F5344CB8AC3E}">
        <p14:creationId xmlns:p14="http://schemas.microsoft.com/office/powerpoint/2010/main" val="1979105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CB6FA-77EF-A01A-356E-5179931E0762}"/>
              </a:ext>
            </a:extLst>
          </p:cNvPr>
          <p:cNvSpPr>
            <a:spLocks noGrp="1"/>
          </p:cNvSpPr>
          <p:nvPr>
            <p:ph type="title"/>
          </p:nvPr>
        </p:nvSpPr>
        <p:spPr>
          <a:xfrm>
            <a:off x="899592" y="267494"/>
            <a:ext cx="7344816" cy="857250"/>
          </a:xfrm>
        </p:spPr>
        <p:txBody>
          <a:bodyPr/>
          <a:lstStyle/>
          <a:p>
            <a:pPr algn="ctr"/>
            <a:r>
              <a:rPr lang="de-DE" dirty="0"/>
              <a:t>Musterstudienverlaufsplan WI-B</a:t>
            </a:r>
          </a:p>
        </p:txBody>
      </p:sp>
      <p:pic>
        <p:nvPicPr>
          <p:cNvPr id="5" name="Grafik 4">
            <a:extLst>
              <a:ext uri="{FF2B5EF4-FFF2-40B4-BE49-F238E27FC236}">
                <a16:creationId xmlns:a16="http://schemas.microsoft.com/office/drawing/2014/main" id="{E15453B7-8464-624C-0155-B00A0BE425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4849" y="715276"/>
            <a:ext cx="7639684" cy="3995554"/>
          </a:xfrm>
          <a:prstGeom prst="rect">
            <a:avLst/>
          </a:prstGeom>
        </p:spPr>
      </p:pic>
    </p:spTree>
    <p:extLst>
      <p:ext uri="{BB962C8B-B14F-4D97-AF65-F5344CB8AC3E}">
        <p14:creationId xmlns:p14="http://schemas.microsoft.com/office/powerpoint/2010/main" val="1678358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CB6FA-77EF-A01A-356E-5179931E0762}"/>
              </a:ext>
            </a:extLst>
          </p:cNvPr>
          <p:cNvSpPr>
            <a:spLocks noGrp="1"/>
          </p:cNvSpPr>
          <p:nvPr>
            <p:ph type="title"/>
          </p:nvPr>
        </p:nvSpPr>
        <p:spPr>
          <a:xfrm>
            <a:off x="899592" y="267494"/>
            <a:ext cx="7344816" cy="857250"/>
          </a:xfrm>
        </p:spPr>
        <p:txBody>
          <a:bodyPr/>
          <a:lstStyle/>
          <a:p>
            <a:pPr algn="ctr"/>
            <a:r>
              <a:rPr lang="de-DE" dirty="0"/>
              <a:t>Musterstundenplan WI-B</a:t>
            </a:r>
          </a:p>
        </p:txBody>
      </p:sp>
      <p:pic>
        <p:nvPicPr>
          <p:cNvPr id="5" name="Grafik 4">
            <a:extLst>
              <a:ext uri="{FF2B5EF4-FFF2-40B4-BE49-F238E27FC236}">
                <a16:creationId xmlns:a16="http://schemas.microsoft.com/office/drawing/2014/main" id="{F1531ECA-8944-5D59-0DF7-571F2C81A0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0331" y="737049"/>
            <a:ext cx="7639684" cy="3995554"/>
          </a:xfrm>
          <a:prstGeom prst="rect">
            <a:avLst/>
          </a:prstGeom>
        </p:spPr>
      </p:pic>
    </p:spTree>
    <p:extLst>
      <p:ext uri="{BB962C8B-B14F-4D97-AF65-F5344CB8AC3E}">
        <p14:creationId xmlns:p14="http://schemas.microsoft.com/office/powerpoint/2010/main" val="2885453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CB6FA-77EF-A01A-356E-5179931E0762}"/>
              </a:ext>
            </a:extLst>
          </p:cNvPr>
          <p:cNvSpPr>
            <a:spLocks noGrp="1"/>
          </p:cNvSpPr>
          <p:nvPr>
            <p:ph type="title"/>
          </p:nvPr>
        </p:nvSpPr>
        <p:spPr>
          <a:xfrm>
            <a:off x="899592" y="267494"/>
            <a:ext cx="7344816" cy="857250"/>
          </a:xfrm>
        </p:spPr>
        <p:txBody>
          <a:bodyPr/>
          <a:lstStyle/>
          <a:p>
            <a:pPr algn="ctr"/>
            <a:r>
              <a:rPr lang="de-DE" dirty="0"/>
              <a:t>Musterstudienverlaufsplan KI-B</a:t>
            </a:r>
          </a:p>
        </p:txBody>
      </p:sp>
      <p:pic>
        <p:nvPicPr>
          <p:cNvPr id="5" name="Grafik 4">
            <a:extLst>
              <a:ext uri="{FF2B5EF4-FFF2-40B4-BE49-F238E27FC236}">
                <a16:creationId xmlns:a16="http://schemas.microsoft.com/office/drawing/2014/main" id="{474BA515-98E9-A068-1023-662148ED7C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6611" y="729791"/>
            <a:ext cx="7639684" cy="3995554"/>
          </a:xfrm>
          <a:prstGeom prst="rect">
            <a:avLst/>
          </a:prstGeom>
        </p:spPr>
      </p:pic>
    </p:spTree>
    <p:extLst>
      <p:ext uri="{BB962C8B-B14F-4D97-AF65-F5344CB8AC3E}">
        <p14:creationId xmlns:p14="http://schemas.microsoft.com/office/powerpoint/2010/main" val="1107847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CB6FA-77EF-A01A-356E-5179931E0762}"/>
              </a:ext>
            </a:extLst>
          </p:cNvPr>
          <p:cNvSpPr>
            <a:spLocks noGrp="1"/>
          </p:cNvSpPr>
          <p:nvPr>
            <p:ph type="title"/>
          </p:nvPr>
        </p:nvSpPr>
        <p:spPr>
          <a:xfrm>
            <a:off x="899592" y="267494"/>
            <a:ext cx="7344816" cy="857250"/>
          </a:xfrm>
        </p:spPr>
        <p:txBody>
          <a:bodyPr/>
          <a:lstStyle/>
          <a:p>
            <a:pPr algn="ctr"/>
            <a:r>
              <a:rPr lang="de-DE" dirty="0"/>
              <a:t>Musterstundenplan KI-B</a:t>
            </a:r>
          </a:p>
        </p:txBody>
      </p:sp>
      <p:pic>
        <p:nvPicPr>
          <p:cNvPr id="5" name="Grafik 4">
            <a:extLst>
              <a:ext uri="{FF2B5EF4-FFF2-40B4-BE49-F238E27FC236}">
                <a16:creationId xmlns:a16="http://schemas.microsoft.com/office/drawing/2014/main" id="{5A7E037B-6272-B39F-2874-5CDF5D05F3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7586" y="715277"/>
            <a:ext cx="7639684" cy="3995554"/>
          </a:xfrm>
          <a:prstGeom prst="rect">
            <a:avLst/>
          </a:prstGeom>
        </p:spPr>
      </p:pic>
    </p:spTree>
    <p:extLst>
      <p:ext uri="{BB962C8B-B14F-4D97-AF65-F5344CB8AC3E}">
        <p14:creationId xmlns:p14="http://schemas.microsoft.com/office/powerpoint/2010/main" val="2538793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So, ab in die Mittagspause!</a:t>
            </a:r>
          </a:p>
        </p:txBody>
      </p:sp>
      <p:sp>
        <p:nvSpPr>
          <p:cNvPr id="5" name="Textfeld 4">
            <a:extLst>
              <a:ext uri="{FF2B5EF4-FFF2-40B4-BE49-F238E27FC236}">
                <a16:creationId xmlns:a16="http://schemas.microsoft.com/office/drawing/2014/main" id="{624C1FBF-655F-EAD5-B449-A82AB61F2560}"/>
              </a:ext>
            </a:extLst>
          </p:cNvPr>
          <p:cNvSpPr txBox="1"/>
          <p:nvPr/>
        </p:nvSpPr>
        <p:spPr>
          <a:xfrm>
            <a:off x="1316490" y="1679198"/>
            <a:ext cx="6511019" cy="1785104"/>
          </a:xfrm>
          <a:prstGeom prst="rect">
            <a:avLst/>
          </a:prstGeom>
          <a:noFill/>
        </p:spPr>
        <p:txBody>
          <a:bodyPr wrap="square">
            <a:spAutoFit/>
          </a:bodyPr>
          <a:lstStyle/>
          <a:p>
            <a:pPr algn="ctr"/>
            <a:r>
              <a:rPr lang="de-DE" sz="2200" dirty="0">
                <a:latin typeface="UB Scala Sans" panose="02000503050000020003" pitchFamily="2" charset="0"/>
              </a:rPr>
              <a:t>46 FC 72 20 77 61 73 20 62 65 73 75 63 68 73 74 20 64 75 20 6E 6F 63 68 20 64 69 65 20 45 45 54 73 2C 20 77 65 6E </a:t>
            </a:r>
            <a:r>
              <a:rPr lang="de-DE" sz="2200" dirty="0" err="1">
                <a:latin typeface="UB Scala Sans" panose="02000503050000020003" pitchFamily="2" charset="0"/>
              </a:rPr>
              <a:t>6E</a:t>
            </a:r>
            <a:r>
              <a:rPr lang="de-DE" sz="2200" dirty="0">
                <a:latin typeface="UB Scala Sans" panose="02000503050000020003" pitchFamily="2" charset="0"/>
              </a:rPr>
              <a:t> 20 64 75 20 64 61 73 20 68 69 65 72 20 65 68 20 73 63 68 6F 6E 20 6C 65 73 65 6E 20 6B 61 6E </a:t>
            </a:r>
            <a:r>
              <a:rPr lang="de-DE" sz="2200" dirty="0" err="1">
                <a:latin typeface="UB Scala Sans" panose="02000503050000020003" pitchFamily="2" charset="0"/>
              </a:rPr>
              <a:t>6E</a:t>
            </a:r>
            <a:r>
              <a:rPr lang="de-DE" sz="2200" dirty="0">
                <a:latin typeface="UB Scala Sans" panose="02000503050000020003" pitchFamily="2" charset="0"/>
              </a:rPr>
              <a:t> 73 74 3F 21 3F 20 77 65 20 2764 20 66 6F </a:t>
            </a:r>
            <a:r>
              <a:rPr lang="de-DE" sz="2200" dirty="0" err="1">
                <a:latin typeface="UB Scala Sans" panose="02000503050000020003" pitchFamily="2" charset="0"/>
              </a:rPr>
              <a:t>6F</a:t>
            </a:r>
            <a:r>
              <a:rPr lang="de-DE" sz="2200" dirty="0">
                <a:latin typeface="UB Scala Sans" panose="02000503050000020003" pitchFamily="2" charset="0"/>
              </a:rPr>
              <a:t> 62 6F 61 72</a:t>
            </a:r>
          </a:p>
        </p:txBody>
      </p:sp>
    </p:spTree>
    <p:extLst>
      <p:ext uri="{BB962C8B-B14F-4D97-AF65-F5344CB8AC3E}">
        <p14:creationId xmlns:p14="http://schemas.microsoft.com/office/powerpoint/2010/main" val="392926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987574"/>
            <a:ext cx="7632848" cy="3378646"/>
          </a:xfrm>
        </p:spPr>
        <p:txBody>
          <a:bodyPr/>
          <a:lstStyle/>
          <a:p>
            <a:pPr marL="0" indent="0" defTabSz="1208088">
              <a:buNone/>
            </a:pPr>
            <a:r>
              <a:rPr lang="de-DE" sz="2000" b="1" dirty="0">
                <a:latin typeface="UB Scala Sans" panose="02000503050000020003" pitchFamily="2" charset="0"/>
              </a:rPr>
              <a:t>Notenvergabe		</a:t>
            </a:r>
            <a:r>
              <a:rPr lang="de-DE" sz="2000" dirty="0">
                <a:latin typeface="UB Scala Sans" panose="02000503050000020003" pitchFamily="2" charset="0"/>
              </a:rPr>
              <a:t>1,0 / 1,3 / 1,7 / … / 4,0</a:t>
            </a:r>
          </a:p>
          <a:p>
            <a:pPr marL="0" indent="0" defTabSz="1208088">
              <a:buNone/>
            </a:pPr>
            <a:br>
              <a:rPr lang="de-DE" sz="2000" b="1" dirty="0">
                <a:latin typeface="UB Scala Sans" panose="02000503050000020003" pitchFamily="2" charset="0"/>
              </a:rPr>
            </a:br>
            <a:r>
              <a:rPr lang="de-DE" sz="2000" b="1" dirty="0">
                <a:latin typeface="UB Scala Sans" panose="02000503050000020003" pitchFamily="2" charset="0"/>
              </a:rPr>
              <a:t>			</a:t>
            </a:r>
            <a:r>
              <a:rPr lang="de-DE" sz="2000" dirty="0">
                <a:latin typeface="UB Scala Sans" panose="02000503050000020003" pitchFamily="2" charset="0"/>
              </a:rPr>
              <a:t>bei</a:t>
            </a:r>
            <a:r>
              <a:rPr lang="de-DE" sz="2000" b="1" dirty="0">
                <a:latin typeface="UB Scala Sans" panose="02000503050000020003" pitchFamily="2" charset="0"/>
              </a:rPr>
              <a:t> </a:t>
            </a:r>
            <a:r>
              <a:rPr lang="de-DE" sz="2000" dirty="0">
                <a:latin typeface="UB Scala Sans" panose="02000503050000020003" pitchFamily="2" charset="0"/>
              </a:rPr>
              <a:t>5,0 ist man durchgefallen</a:t>
            </a:r>
          </a:p>
          <a:p>
            <a:pPr marL="0" indent="0" defTabSz="1208088">
              <a:buNone/>
            </a:pPr>
            <a:endParaRPr lang="de-DE" sz="1600" dirty="0">
              <a:latin typeface="UB Scala Sans" panose="02000503050000020003" pitchFamily="2" charset="0"/>
            </a:endParaRPr>
          </a:p>
          <a:p>
            <a:pPr marL="0" indent="0" defTabSz="1208088">
              <a:buNone/>
            </a:pPr>
            <a:r>
              <a:rPr lang="de-DE" sz="2000" b="1" dirty="0">
                <a:latin typeface="UB Scala Sans" panose="02000503050000020003" pitchFamily="2" charset="0"/>
              </a:rPr>
              <a:t>Zweitversuch	</a:t>
            </a:r>
            <a:r>
              <a:rPr lang="de-DE" sz="2000" dirty="0">
                <a:latin typeface="UB Scala Sans" panose="02000503050000020003" pitchFamily="2" charset="0"/>
              </a:rPr>
              <a:t>Nicht bestandene Klausuren sind beliebig </a:t>
            </a:r>
            <a:br>
              <a:rPr lang="de-DE" sz="2000" dirty="0">
                <a:latin typeface="UB Scala Sans" panose="02000503050000020003" pitchFamily="2" charset="0"/>
              </a:rPr>
            </a:br>
            <a:r>
              <a:rPr lang="de-DE" sz="2000" dirty="0">
                <a:latin typeface="UB Scala Sans" panose="02000503050000020003" pitchFamily="2" charset="0"/>
              </a:rPr>
              <a:t>		oft wiederholbar bis Erreichen der 				</a:t>
            </a:r>
            <a:r>
              <a:rPr lang="de-DE" sz="2000" b="1" dirty="0">
                <a:latin typeface="UB Scala Sans" panose="02000503050000020003" pitchFamily="2" charset="0"/>
              </a:rPr>
              <a:t>Höchststudiendauer </a:t>
            </a:r>
            <a:r>
              <a:rPr lang="de-DE" sz="2000" dirty="0">
                <a:latin typeface="UB Scala Sans" panose="02000503050000020003" pitchFamily="2" charset="0"/>
              </a:rPr>
              <a:t>oder Unterschreitung </a:t>
            </a:r>
            <a:br>
              <a:rPr lang="de-DE" sz="2000" dirty="0">
                <a:latin typeface="UB Scala Sans" panose="02000503050000020003" pitchFamily="2" charset="0"/>
              </a:rPr>
            </a:br>
            <a:r>
              <a:rPr lang="de-DE" sz="2000" dirty="0">
                <a:latin typeface="UB Scala Sans" panose="02000503050000020003" pitchFamily="2" charset="0"/>
              </a:rPr>
              <a:t>		der </a:t>
            </a:r>
            <a:r>
              <a:rPr lang="de-DE" sz="2000" b="1" dirty="0">
                <a:latin typeface="UB Scala Sans" panose="02000503050000020003" pitchFamily="2" charset="0"/>
              </a:rPr>
              <a:t>Studienfortschrittskontrolle.</a:t>
            </a:r>
          </a:p>
          <a:p>
            <a:pPr marL="0" indent="0" defTabSz="1208088">
              <a:buNone/>
            </a:pPr>
            <a:endParaRPr lang="de-DE" dirty="0">
              <a:latin typeface="UB Scala Sans" panose="02000503050000020003" pitchFamily="2" charset="0"/>
            </a:endParaRPr>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Klausuren und Prüfungen</a:t>
            </a:r>
          </a:p>
        </p:txBody>
      </p:sp>
      <p:grpSp>
        <p:nvGrpSpPr>
          <p:cNvPr id="15" name="Grafik 4" descr="Marke Kreuz Silhouette">
            <a:extLst>
              <a:ext uri="{FF2B5EF4-FFF2-40B4-BE49-F238E27FC236}">
                <a16:creationId xmlns:a16="http://schemas.microsoft.com/office/drawing/2014/main" id="{B56AE7A0-6E2F-DF91-3C29-92CFF96A2002}"/>
              </a:ext>
            </a:extLst>
          </p:cNvPr>
          <p:cNvGrpSpPr/>
          <p:nvPr/>
        </p:nvGrpSpPr>
        <p:grpSpPr>
          <a:xfrm>
            <a:off x="3553122" y="1677518"/>
            <a:ext cx="438995" cy="438995"/>
            <a:chOff x="3553122" y="2040272"/>
            <a:chExt cx="438995" cy="438995"/>
          </a:xfrm>
          <a:solidFill>
            <a:srgbClr val="C00000"/>
          </a:solidFill>
        </p:grpSpPr>
        <p:sp>
          <p:nvSpPr>
            <p:cNvPr id="16" name="Freihandform: Form 15">
              <a:extLst>
                <a:ext uri="{FF2B5EF4-FFF2-40B4-BE49-F238E27FC236}">
                  <a16:creationId xmlns:a16="http://schemas.microsoft.com/office/drawing/2014/main" id="{7F2C310C-4BE1-9B41-B091-37B905A7FD77}"/>
                </a:ext>
              </a:extLst>
            </p:cNvPr>
            <p:cNvSpPr/>
            <p:nvPr/>
          </p:nvSpPr>
          <p:spPr>
            <a:xfrm>
              <a:off x="3553122" y="2040272"/>
              <a:ext cx="438995" cy="438995"/>
            </a:xfrm>
            <a:custGeom>
              <a:avLst/>
              <a:gdLst>
                <a:gd name="connsiteX0" fmla="*/ 219561 w 438995"/>
                <a:gd name="connsiteY0" fmla="*/ 0 h 438995"/>
                <a:gd name="connsiteX1" fmla="*/ 0 w 438995"/>
                <a:gd name="connsiteY1" fmla="*/ 219434 h 438995"/>
                <a:gd name="connsiteX2" fmla="*/ 219434 w 438995"/>
                <a:gd name="connsiteY2" fmla="*/ 438995 h 438995"/>
                <a:gd name="connsiteX3" fmla="*/ 438995 w 438995"/>
                <a:gd name="connsiteY3" fmla="*/ 219561 h 438995"/>
                <a:gd name="connsiteX4" fmla="*/ 438995 w 438995"/>
                <a:gd name="connsiteY4" fmla="*/ 219492 h 438995"/>
                <a:gd name="connsiteX5" fmla="*/ 219734 w 438995"/>
                <a:gd name="connsiteY5" fmla="*/ 0 h 438995"/>
                <a:gd name="connsiteX6" fmla="*/ 219561 w 438995"/>
                <a:gd name="connsiteY6" fmla="*/ 0 h 438995"/>
                <a:gd name="connsiteX7" fmla="*/ 219561 w 438995"/>
                <a:gd name="connsiteY7" fmla="*/ 427440 h 438995"/>
                <a:gd name="connsiteX8" fmla="*/ 11549 w 438995"/>
                <a:gd name="connsiteY8" fmla="*/ 219555 h 438995"/>
                <a:gd name="connsiteX9" fmla="*/ 219434 w 438995"/>
                <a:gd name="connsiteY9" fmla="*/ 11543 h 438995"/>
                <a:gd name="connsiteX10" fmla="*/ 427446 w 438995"/>
                <a:gd name="connsiteY10" fmla="*/ 219428 h 438995"/>
                <a:gd name="connsiteX11" fmla="*/ 427446 w 438995"/>
                <a:gd name="connsiteY11" fmla="*/ 219509 h 438995"/>
                <a:gd name="connsiteX12" fmla="*/ 219561 w 438995"/>
                <a:gd name="connsiteY12" fmla="*/ 427458 h 4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95" h="438995">
                  <a:moveTo>
                    <a:pt x="219561" y="0"/>
                  </a:moveTo>
                  <a:cubicBezTo>
                    <a:pt x="98336" y="-35"/>
                    <a:pt x="35" y="98209"/>
                    <a:pt x="0" y="219434"/>
                  </a:cubicBezTo>
                  <a:cubicBezTo>
                    <a:pt x="-35" y="340659"/>
                    <a:pt x="98209" y="438960"/>
                    <a:pt x="219434" y="438995"/>
                  </a:cubicBezTo>
                  <a:cubicBezTo>
                    <a:pt x="340659" y="439031"/>
                    <a:pt x="438960" y="340786"/>
                    <a:pt x="438995" y="219561"/>
                  </a:cubicBezTo>
                  <a:cubicBezTo>
                    <a:pt x="438995" y="219538"/>
                    <a:pt x="438995" y="219515"/>
                    <a:pt x="438995" y="219492"/>
                  </a:cubicBezTo>
                  <a:cubicBezTo>
                    <a:pt x="439059" y="98334"/>
                    <a:pt x="340893" y="64"/>
                    <a:pt x="219734" y="0"/>
                  </a:cubicBezTo>
                  <a:cubicBezTo>
                    <a:pt x="219677" y="0"/>
                    <a:pt x="219619" y="0"/>
                    <a:pt x="219561" y="0"/>
                  </a:cubicBezTo>
                  <a:close/>
                  <a:moveTo>
                    <a:pt x="219561" y="427440"/>
                  </a:moveTo>
                  <a:cubicBezTo>
                    <a:pt x="104715" y="427476"/>
                    <a:pt x="11584" y="334402"/>
                    <a:pt x="11549" y="219555"/>
                  </a:cubicBezTo>
                  <a:cubicBezTo>
                    <a:pt x="11514" y="104709"/>
                    <a:pt x="104588" y="11579"/>
                    <a:pt x="219434" y="11543"/>
                  </a:cubicBezTo>
                  <a:cubicBezTo>
                    <a:pt x="334281" y="11508"/>
                    <a:pt x="427411" y="104582"/>
                    <a:pt x="427446" y="219428"/>
                  </a:cubicBezTo>
                  <a:cubicBezTo>
                    <a:pt x="427446" y="219456"/>
                    <a:pt x="427446" y="219482"/>
                    <a:pt x="427446" y="219509"/>
                  </a:cubicBezTo>
                  <a:cubicBezTo>
                    <a:pt x="427332" y="334284"/>
                    <a:pt x="334336" y="427308"/>
                    <a:pt x="219561" y="427458"/>
                  </a:cubicBezTo>
                  <a:close/>
                </a:path>
              </a:pathLst>
            </a:custGeom>
            <a:solidFill>
              <a:srgbClr val="C00000"/>
            </a:solidFill>
            <a:ln w="12700" cap="flat">
              <a:solidFill>
                <a:srgbClr val="C00000"/>
              </a:solidFill>
              <a:prstDash val="solid"/>
              <a:miter/>
            </a:ln>
          </p:spPr>
          <p:txBody>
            <a:bodyPr rtlCol="0" anchor="ctr"/>
            <a:lstStyle/>
            <a:p>
              <a:endParaRPr lang="en-US"/>
            </a:p>
          </p:txBody>
        </p:sp>
        <p:sp>
          <p:nvSpPr>
            <p:cNvPr id="17" name="Freihandform: Form 16">
              <a:extLst>
                <a:ext uri="{FF2B5EF4-FFF2-40B4-BE49-F238E27FC236}">
                  <a16:creationId xmlns:a16="http://schemas.microsoft.com/office/drawing/2014/main" id="{6CD723C4-30C6-A7AD-5DA7-44F4AE066FEC}"/>
                </a:ext>
              </a:extLst>
            </p:cNvPr>
            <p:cNvSpPr/>
            <p:nvPr/>
          </p:nvSpPr>
          <p:spPr>
            <a:xfrm>
              <a:off x="3683414" y="2170530"/>
              <a:ext cx="178515" cy="178515"/>
            </a:xfrm>
            <a:custGeom>
              <a:avLst/>
              <a:gdLst>
                <a:gd name="connsiteX0" fmla="*/ 170350 w 178515"/>
                <a:gd name="connsiteY0" fmla="*/ 0 h 178515"/>
                <a:gd name="connsiteX1" fmla="*/ 89258 w 178515"/>
                <a:gd name="connsiteY1" fmla="*/ 81092 h 178515"/>
                <a:gd name="connsiteX2" fmla="*/ 8165 w 178515"/>
                <a:gd name="connsiteY2" fmla="*/ 0 h 178515"/>
                <a:gd name="connsiteX3" fmla="*/ 0 w 178515"/>
                <a:gd name="connsiteY3" fmla="*/ 8165 h 178515"/>
                <a:gd name="connsiteX4" fmla="*/ 81092 w 178515"/>
                <a:gd name="connsiteY4" fmla="*/ 89258 h 178515"/>
                <a:gd name="connsiteX5" fmla="*/ 0 w 178515"/>
                <a:gd name="connsiteY5" fmla="*/ 170350 h 178515"/>
                <a:gd name="connsiteX6" fmla="*/ 8165 w 178515"/>
                <a:gd name="connsiteY6" fmla="*/ 178515 h 178515"/>
                <a:gd name="connsiteX7" fmla="*/ 89258 w 178515"/>
                <a:gd name="connsiteY7" fmla="*/ 97423 h 178515"/>
                <a:gd name="connsiteX8" fmla="*/ 170350 w 178515"/>
                <a:gd name="connsiteY8" fmla="*/ 178515 h 178515"/>
                <a:gd name="connsiteX9" fmla="*/ 178515 w 178515"/>
                <a:gd name="connsiteY9" fmla="*/ 170350 h 178515"/>
                <a:gd name="connsiteX10" fmla="*/ 97423 w 178515"/>
                <a:gd name="connsiteY10" fmla="*/ 89258 h 178515"/>
                <a:gd name="connsiteX11" fmla="*/ 178515 w 178515"/>
                <a:gd name="connsiteY11" fmla="*/ 8165 h 178515"/>
                <a:gd name="connsiteX12" fmla="*/ 170350 w 178515"/>
                <a:gd name="connsiteY12" fmla="*/ 0 h 17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515" h="178515">
                  <a:moveTo>
                    <a:pt x="170350" y="0"/>
                  </a:moveTo>
                  <a:lnTo>
                    <a:pt x="89258" y="81092"/>
                  </a:lnTo>
                  <a:lnTo>
                    <a:pt x="8165" y="0"/>
                  </a:lnTo>
                  <a:lnTo>
                    <a:pt x="0" y="8165"/>
                  </a:lnTo>
                  <a:lnTo>
                    <a:pt x="81092" y="89258"/>
                  </a:lnTo>
                  <a:lnTo>
                    <a:pt x="0" y="170350"/>
                  </a:lnTo>
                  <a:lnTo>
                    <a:pt x="8165" y="178515"/>
                  </a:lnTo>
                  <a:lnTo>
                    <a:pt x="89258" y="97423"/>
                  </a:lnTo>
                  <a:lnTo>
                    <a:pt x="170350" y="178515"/>
                  </a:lnTo>
                  <a:lnTo>
                    <a:pt x="178515" y="170350"/>
                  </a:lnTo>
                  <a:lnTo>
                    <a:pt x="97423" y="89258"/>
                  </a:lnTo>
                  <a:lnTo>
                    <a:pt x="178515" y="8165"/>
                  </a:lnTo>
                  <a:lnTo>
                    <a:pt x="170350" y="0"/>
                  </a:lnTo>
                  <a:close/>
                </a:path>
              </a:pathLst>
            </a:custGeom>
            <a:solidFill>
              <a:srgbClr val="C00000"/>
            </a:solidFill>
            <a:ln w="12700" cap="flat">
              <a:solidFill>
                <a:srgbClr val="C00000"/>
              </a:solidFill>
              <a:prstDash val="solid"/>
              <a:miter/>
            </a:ln>
          </p:spPr>
          <p:txBody>
            <a:bodyPr rtlCol="0" anchor="ctr"/>
            <a:lstStyle/>
            <a:p>
              <a:endParaRPr lang="en-US"/>
            </a:p>
          </p:txBody>
        </p:sp>
      </p:grpSp>
      <p:grpSp>
        <p:nvGrpSpPr>
          <p:cNvPr id="12" name="Grafik 6" descr="Abzeichen Tick1 Silhouette">
            <a:extLst>
              <a:ext uri="{FF2B5EF4-FFF2-40B4-BE49-F238E27FC236}">
                <a16:creationId xmlns:a16="http://schemas.microsoft.com/office/drawing/2014/main" id="{E093ED47-C52B-1BA2-B15B-009740E1B2F9}"/>
              </a:ext>
            </a:extLst>
          </p:cNvPr>
          <p:cNvGrpSpPr/>
          <p:nvPr/>
        </p:nvGrpSpPr>
        <p:grpSpPr>
          <a:xfrm>
            <a:off x="3553122" y="1017855"/>
            <a:ext cx="438995" cy="438995"/>
            <a:chOff x="3553122" y="1380609"/>
            <a:chExt cx="438995" cy="438995"/>
          </a:xfrm>
          <a:solidFill>
            <a:schemeClr val="accent2"/>
          </a:solidFill>
        </p:grpSpPr>
        <p:sp>
          <p:nvSpPr>
            <p:cNvPr id="13" name="Freihandform: Form 12">
              <a:extLst>
                <a:ext uri="{FF2B5EF4-FFF2-40B4-BE49-F238E27FC236}">
                  <a16:creationId xmlns:a16="http://schemas.microsoft.com/office/drawing/2014/main" id="{B9BE870C-14AA-80AF-F5FE-006D6B76493B}"/>
                </a:ext>
              </a:extLst>
            </p:cNvPr>
            <p:cNvSpPr/>
            <p:nvPr/>
          </p:nvSpPr>
          <p:spPr>
            <a:xfrm>
              <a:off x="3553122" y="1380609"/>
              <a:ext cx="438995" cy="438995"/>
            </a:xfrm>
            <a:custGeom>
              <a:avLst/>
              <a:gdLst>
                <a:gd name="connsiteX0" fmla="*/ 219561 w 438995"/>
                <a:gd name="connsiteY0" fmla="*/ 0 h 438995"/>
                <a:gd name="connsiteX1" fmla="*/ 0 w 438995"/>
                <a:gd name="connsiteY1" fmla="*/ 219434 h 438995"/>
                <a:gd name="connsiteX2" fmla="*/ 219434 w 438995"/>
                <a:gd name="connsiteY2" fmla="*/ 438995 h 438995"/>
                <a:gd name="connsiteX3" fmla="*/ 438995 w 438995"/>
                <a:gd name="connsiteY3" fmla="*/ 219561 h 438995"/>
                <a:gd name="connsiteX4" fmla="*/ 438995 w 438995"/>
                <a:gd name="connsiteY4" fmla="*/ 219492 h 438995"/>
                <a:gd name="connsiteX5" fmla="*/ 219734 w 438995"/>
                <a:gd name="connsiteY5" fmla="*/ 0 h 438995"/>
                <a:gd name="connsiteX6" fmla="*/ 219561 w 438995"/>
                <a:gd name="connsiteY6" fmla="*/ 0 h 438995"/>
                <a:gd name="connsiteX7" fmla="*/ 219561 w 438995"/>
                <a:gd name="connsiteY7" fmla="*/ 427440 h 438995"/>
                <a:gd name="connsiteX8" fmla="*/ 11549 w 438995"/>
                <a:gd name="connsiteY8" fmla="*/ 219555 h 438995"/>
                <a:gd name="connsiteX9" fmla="*/ 219434 w 438995"/>
                <a:gd name="connsiteY9" fmla="*/ 11543 h 438995"/>
                <a:gd name="connsiteX10" fmla="*/ 427446 w 438995"/>
                <a:gd name="connsiteY10" fmla="*/ 219428 h 438995"/>
                <a:gd name="connsiteX11" fmla="*/ 427446 w 438995"/>
                <a:gd name="connsiteY11" fmla="*/ 219509 h 438995"/>
                <a:gd name="connsiteX12" fmla="*/ 219561 w 438995"/>
                <a:gd name="connsiteY12" fmla="*/ 427458 h 4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95" h="438995">
                  <a:moveTo>
                    <a:pt x="219561" y="0"/>
                  </a:moveTo>
                  <a:cubicBezTo>
                    <a:pt x="98336" y="-35"/>
                    <a:pt x="35" y="98209"/>
                    <a:pt x="0" y="219434"/>
                  </a:cubicBezTo>
                  <a:cubicBezTo>
                    <a:pt x="-35" y="340659"/>
                    <a:pt x="98209" y="438960"/>
                    <a:pt x="219434" y="438995"/>
                  </a:cubicBezTo>
                  <a:cubicBezTo>
                    <a:pt x="340659" y="439031"/>
                    <a:pt x="438960" y="340786"/>
                    <a:pt x="438995" y="219561"/>
                  </a:cubicBezTo>
                  <a:cubicBezTo>
                    <a:pt x="438995" y="219538"/>
                    <a:pt x="438995" y="219515"/>
                    <a:pt x="438995" y="219492"/>
                  </a:cubicBezTo>
                  <a:cubicBezTo>
                    <a:pt x="439059" y="98334"/>
                    <a:pt x="340893" y="64"/>
                    <a:pt x="219734" y="0"/>
                  </a:cubicBezTo>
                  <a:cubicBezTo>
                    <a:pt x="219677" y="0"/>
                    <a:pt x="219619" y="0"/>
                    <a:pt x="219561" y="0"/>
                  </a:cubicBezTo>
                  <a:close/>
                  <a:moveTo>
                    <a:pt x="219561" y="427440"/>
                  </a:moveTo>
                  <a:cubicBezTo>
                    <a:pt x="104715" y="427476"/>
                    <a:pt x="11584" y="334402"/>
                    <a:pt x="11549" y="219555"/>
                  </a:cubicBezTo>
                  <a:cubicBezTo>
                    <a:pt x="11514" y="104709"/>
                    <a:pt x="104588" y="11579"/>
                    <a:pt x="219434" y="11543"/>
                  </a:cubicBezTo>
                  <a:cubicBezTo>
                    <a:pt x="334281" y="11508"/>
                    <a:pt x="427411" y="104582"/>
                    <a:pt x="427446" y="219428"/>
                  </a:cubicBezTo>
                  <a:cubicBezTo>
                    <a:pt x="427446" y="219456"/>
                    <a:pt x="427446" y="219482"/>
                    <a:pt x="427446" y="219509"/>
                  </a:cubicBezTo>
                  <a:cubicBezTo>
                    <a:pt x="427332" y="334284"/>
                    <a:pt x="334336" y="427308"/>
                    <a:pt x="219561" y="427458"/>
                  </a:cubicBezTo>
                  <a:close/>
                </a:path>
              </a:pathLst>
            </a:custGeom>
            <a:solidFill>
              <a:schemeClr val="accent2"/>
            </a:solidFill>
            <a:ln w="12700" cap="flat">
              <a:solidFill>
                <a:schemeClr val="accent2"/>
              </a:solidFill>
              <a:prstDash val="solid"/>
              <a:miter/>
            </a:ln>
          </p:spPr>
          <p:txBody>
            <a:bodyPr rtlCol="0" anchor="ctr"/>
            <a:lstStyle/>
            <a:p>
              <a:endParaRPr lang="en-US"/>
            </a:p>
          </p:txBody>
        </p:sp>
        <p:sp>
          <p:nvSpPr>
            <p:cNvPr id="14" name="Freihandform: Form 13">
              <a:extLst>
                <a:ext uri="{FF2B5EF4-FFF2-40B4-BE49-F238E27FC236}">
                  <a16:creationId xmlns:a16="http://schemas.microsoft.com/office/drawing/2014/main" id="{77CAE976-FA38-B98E-7BE4-28E328531788}"/>
                </a:ext>
              </a:extLst>
            </p:cNvPr>
            <p:cNvSpPr/>
            <p:nvPr/>
          </p:nvSpPr>
          <p:spPr>
            <a:xfrm>
              <a:off x="3654801" y="1508147"/>
              <a:ext cx="250201" cy="178018"/>
            </a:xfrm>
            <a:custGeom>
              <a:avLst/>
              <a:gdLst>
                <a:gd name="connsiteX0" fmla="*/ 80348 w 250201"/>
                <a:gd name="connsiteY0" fmla="*/ 161688 h 178018"/>
                <a:gd name="connsiteX1" fmla="*/ 8165 w 250201"/>
                <a:gd name="connsiteY1" fmla="*/ 89506 h 178018"/>
                <a:gd name="connsiteX2" fmla="*/ 0 w 250201"/>
                <a:gd name="connsiteY2" fmla="*/ 97671 h 178018"/>
                <a:gd name="connsiteX3" fmla="*/ 80348 w 250201"/>
                <a:gd name="connsiteY3" fmla="*/ 178019 h 178018"/>
                <a:gd name="connsiteX4" fmla="*/ 250201 w 250201"/>
                <a:gd name="connsiteY4" fmla="*/ 8165 h 178018"/>
                <a:gd name="connsiteX5" fmla="*/ 242036 w 250201"/>
                <a:gd name="connsiteY5" fmla="*/ 0 h 178018"/>
                <a:gd name="connsiteX6" fmla="*/ 80348 w 250201"/>
                <a:gd name="connsiteY6" fmla="*/ 161688 h 17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01" h="178018">
                  <a:moveTo>
                    <a:pt x="80348" y="161688"/>
                  </a:moveTo>
                  <a:lnTo>
                    <a:pt x="8165" y="89506"/>
                  </a:lnTo>
                  <a:lnTo>
                    <a:pt x="0" y="97671"/>
                  </a:lnTo>
                  <a:lnTo>
                    <a:pt x="80348" y="178019"/>
                  </a:lnTo>
                  <a:lnTo>
                    <a:pt x="250201" y="8165"/>
                  </a:lnTo>
                  <a:lnTo>
                    <a:pt x="242036" y="0"/>
                  </a:lnTo>
                  <a:lnTo>
                    <a:pt x="80348" y="161688"/>
                  </a:lnTo>
                  <a:close/>
                </a:path>
              </a:pathLst>
            </a:custGeom>
            <a:solidFill>
              <a:schemeClr val="accent2"/>
            </a:solidFill>
            <a:ln w="12700" cap="flat">
              <a:solidFill>
                <a:schemeClr val="accent2"/>
              </a:solidFill>
              <a:prstDash val="solid"/>
              <a:miter/>
            </a:ln>
          </p:spPr>
          <p:txBody>
            <a:bodyPr rtlCol="0" anchor="ctr"/>
            <a:lstStyle/>
            <a:p>
              <a:endParaRPr lang="en-US"/>
            </a:p>
          </p:txBody>
        </p:sp>
      </p:grpSp>
      <p:grpSp>
        <p:nvGrpSpPr>
          <p:cNvPr id="25" name="Gruppieren 24">
            <a:extLst>
              <a:ext uri="{FF2B5EF4-FFF2-40B4-BE49-F238E27FC236}">
                <a16:creationId xmlns:a16="http://schemas.microsoft.com/office/drawing/2014/main" id="{B1EF050A-6E9A-7BBE-744B-EF64F37192FD}"/>
              </a:ext>
            </a:extLst>
          </p:cNvPr>
          <p:cNvGrpSpPr/>
          <p:nvPr/>
        </p:nvGrpSpPr>
        <p:grpSpPr>
          <a:xfrm>
            <a:off x="539552" y="3760011"/>
            <a:ext cx="7632848" cy="827963"/>
            <a:chOff x="467544" y="2468989"/>
            <a:chExt cx="7632848" cy="827963"/>
          </a:xfrm>
        </p:grpSpPr>
        <p:sp>
          <p:nvSpPr>
            <p:cNvPr id="21" name="Rechteck: abgerundete Ecken 20">
              <a:extLst>
                <a:ext uri="{FF2B5EF4-FFF2-40B4-BE49-F238E27FC236}">
                  <a16:creationId xmlns:a16="http://schemas.microsoft.com/office/drawing/2014/main" id="{B595D18B-51D4-41F7-08CA-6B0457F135DC}"/>
                </a:ext>
              </a:extLst>
            </p:cNvPr>
            <p:cNvSpPr/>
            <p:nvPr/>
          </p:nvSpPr>
          <p:spPr>
            <a:xfrm>
              <a:off x="467544" y="2468989"/>
              <a:ext cx="7632848" cy="827963"/>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de-DE" sz="2000" b="1">
                  <a:latin typeface="UB Scala Sans" panose="02000503050000020003" pitchFamily="2" charset="0"/>
                </a:rPr>
                <a:t>Anmeldefristen</a:t>
              </a:r>
              <a:r>
                <a:rPr lang="de-DE" sz="2000">
                  <a:latin typeface="UB Scala Sans" panose="02000503050000020003" pitchFamily="2" charset="0"/>
                </a:rPr>
                <a:t> für Prüfungen sind </a:t>
              </a:r>
              <a:r>
                <a:rPr lang="de-DE" sz="2000" b="1">
                  <a:latin typeface="UB Scala Sans" panose="02000503050000020003" pitchFamily="2" charset="0"/>
                </a:rPr>
                <a:t>verbindlich</a:t>
              </a:r>
              <a:r>
                <a:rPr lang="de-DE" sz="2000">
                  <a:latin typeface="UB Scala Sans" panose="02000503050000020003" pitchFamily="2" charset="0"/>
                </a:rPr>
                <a:t> </a:t>
              </a:r>
            </a:p>
            <a:p>
              <a:pPr lvl="2"/>
              <a:r>
                <a:rPr lang="de-DE" sz="2000">
                  <a:latin typeface="UB Scala Sans" panose="02000503050000020003" pitchFamily="2" charset="0"/>
                </a:rPr>
                <a:t>(genauso für Abmeldung).</a:t>
              </a:r>
            </a:p>
          </p:txBody>
        </p:sp>
        <p:pic>
          <p:nvPicPr>
            <p:cNvPr id="20" name="Grafik 19" descr="Informationen mit einfarbiger Füllung">
              <a:extLst>
                <a:ext uri="{FF2B5EF4-FFF2-40B4-BE49-F238E27FC236}">
                  <a16:creationId xmlns:a16="http://schemas.microsoft.com/office/drawing/2014/main" id="{10C5FC7B-210B-05E0-DAFB-2F7F2C5975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290" y="2617302"/>
              <a:ext cx="531338" cy="531338"/>
            </a:xfrm>
            <a:prstGeom prst="rect">
              <a:avLst/>
            </a:prstGeom>
          </p:spPr>
        </p:pic>
      </p:grpSp>
    </p:spTree>
    <p:extLst>
      <p:ext uri="{BB962C8B-B14F-4D97-AF65-F5344CB8AC3E}">
        <p14:creationId xmlns:p14="http://schemas.microsoft.com/office/powerpoint/2010/main" val="417185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Klausuren und Prüfungen</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143774"/>
            <a:ext cx="7992888" cy="2664633"/>
          </a:xfrm>
        </p:spPr>
        <p:txBody>
          <a:bodyPr/>
          <a:lstStyle/>
          <a:p>
            <a:pPr marL="0" indent="0" defTabSz="1208088">
              <a:buNone/>
            </a:pPr>
            <a:r>
              <a:rPr lang="de-DE" sz="2000" b="1">
                <a:latin typeface="UB Scala Sans" panose="02000503050000020003" pitchFamily="2" charset="0"/>
              </a:rPr>
              <a:t>Zwangsanmeldung?	</a:t>
            </a:r>
            <a:r>
              <a:rPr lang="de-DE" sz="2000">
                <a:latin typeface="UB Scala Sans" panose="02000503050000020003" pitchFamily="2" charset="0"/>
              </a:rPr>
              <a:t>Es findet </a:t>
            </a:r>
            <a:r>
              <a:rPr lang="de-DE" sz="2000" b="1">
                <a:latin typeface="UB Scala Sans" panose="02000503050000020003" pitchFamily="2" charset="0"/>
              </a:rPr>
              <a:t>keine Zwangsanmeldung </a:t>
            </a:r>
            <a:r>
              <a:rPr lang="de-DE" sz="2000">
                <a:latin typeface="UB Scala Sans" panose="02000503050000020003" pitchFamily="2" charset="0"/>
              </a:rPr>
              <a:t>zu 			(nicht bestandenen) Klausuren statt.			</a:t>
            </a:r>
            <a:r>
              <a:rPr lang="de-DE" sz="2000">
                <a:latin typeface="UB Scala Sans" panose="02000503050000020003" pitchFamily="2" charset="0"/>
                <a:sym typeface="Wingdings" panose="05000000000000000000" pitchFamily="2" charset="2"/>
              </a:rPr>
              <a:t> selbst anmelden!</a:t>
            </a:r>
          </a:p>
          <a:p>
            <a:pPr marL="0" indent="0" defTabSz="1208088">
              <a:buNone/>
            </a:pPr>
            <a:endParaRPr lang="de-DE" sz="2000">
              <a:latin typeface="UB Scala Sans" panose="02000503050000020003" pitchFamily="2" charset="0"/>
            </a:endParaRPr>
          </a:p>
          <a:p>
            <a:pPr marL="0" indent="0" defTabSz="1208088">
              <a:buNone/>
            </a:pPr>
            <a:r>
              <a:rPr lang="de-DE" sz="2000" b="1">
                <a:latin typeface="UB Scala Sans" panose="02000503050000020003" pitchFamily="2" charset="0"/>
              </a:rPr>
              <a:t>Verbesserung?	</a:t>
            </a:r>
            <a:r>
              <a:rPr lang="de-DE" sz="2000">
                <a:latin typeface="UB Scala Sans" panose="02000503050000020003" pitchFamily="2" charset="0"/>
              </a:rPr>
              <a:t>Bestandene Klausuren können </a:t>
            </a:r>
            <a:r>
              <a:rPr lang="de-DE" sz="2000" b="1">
                <a:latin typeface="UB Scala Sans" panose="02000503050000020003" pitchFamily="2" charset="0"/>
              </a:rPr>
              <a:t>nicht 			wiederholt </a:t>
            </a:r>
            <a:r>
              <a:rPr lang="de-DE" sz="2000">
                <a:latin typeface="UB Scala Sans" panose="02000503050000020003" pitchFamily="2" charset="0"/>
              </a:rPr>
              <a:t>werden.</a:t>
            </a:r>
          </a:p>
          <a:p>
            <a:pPr marL="0" indent="0" defTabSz="1208088">
              <a:buNone/>
            </a:pPr>
            <a:endParaRPr lang="de-DE" sz="2000">
              <a:latin typeface="UB Scala Sans" panose="02000503050000020003" pitchFamily="2" charset="0"/>
            </a:endParaRPr>
          </a:p>
          <a:p>
            <a:pPr marL="0" indent="0" defTabSz="1208088">
              <a:buNone/>
            </a:pPr>
            <a:r>
              <a:rPr lang="de-DE" sz="2000" b="1">
                <a:latin typeface="UB Scala Sans" panose="02000503050000020003" pitchFamily="2" charset="0"/>
              </a:rPr>
              <a:t>Krankheitsfall	</a:t>
            </a:r>
            <a:r>
              <a:rPr lang="de-DE" sz="2000">
                <a:latin typeface="UB Scala Sans" panose="02000503050000020003" pitchFamily="2" charset="0"/>
              </a:rPr>
              <a:t>im Krankheitsfall muss beim Prüfungsamt 			ein ärztliches </a:t>
            </a:r>
            <a:r>
              <a:rPr lang="de-DE" sz="2000" b="1">
                <a:latin typeface="UB Scala Sans" panose="02000503050000020003" pitchFamily="2" charset="0"/>
              </a:rPr>
              <a:t>Attest</a:t>
            </a:r>
            <a:r>
              <a:rPr lang="de-DE" sz="2000">
                <a:latin typeface="UB Scala Sans" panose="02000503050000020003" pitchFamily="2" charset="0"/>
              </a:rPr>
              <a:t> eingereicht werden, 			sonst gilt die Klausur als </a:t>
            </a:r>
            <a:r>
              <a:rPr lang="de-DE" sz="2000" b="1">
                <a:latin typeface="UB Scala Sans" panose="02000503050000020003" pitchFamily="2" charset="0"/>
              </a:rPr>
              <a:t>Fehlversuch</a:t>
            </a:r>
            <a:r>
              <a:rPr lang="de-DE" sz="2000">
                <a:latin typeface="UB Scala Sans" panose="02000503050000020003" pitchFamily="2" charset="0"/>
              </a:rPr>
              <a:t>.</a:t>
            </a:r>
            <a:endParaRPr lang="de-DE" sz="2000" b="1">
              <a:latin typeface="UB Scala Sans" panose="02000503050000020003" pitchFamily="2" charset="0"/>
            </a:endParaRPr>
          </a:p>
          <a:p>
            <a:pPr marL="0" indent="0" defTabSz="1208088">
              <a:buNone/>
            </a:pPr>
            <a:endParaRPr lang="de-DE" sz="2000">
              <a:latin typeface="UB Scala Sans" panose="02000503050000020003" pitchFamily="2" charset="0"/>
            </a:endParaRPr>
          </a:p>
        </p:txBody>
      </p:sp>
    </p:spTree>
    <p:extLst>
      <p:ext uri="{BB962C8B-B14F-4D97-AF65-F5344CB8AC3E}">
        <p14:creationId xmlns:p14="http://schemas.microsoft.com/office/powerpoint/2010/main" val="26269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Allgemeine Fristen und Termine</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275606"/>
            <a:ext cx="7920880" cy="2664633"/>
          </a:xfrm>
        </p:spPr>
        <p:txBody>
          <a:bodyPr/>
          <a:lstStyle/>
          <a:p>
            <a:pPr marL="0" indent="0" defTabSz="1208088">
              <a:buNone/>
            </a:pPr>
            <a:r>
              <a:rPr lang="de-DE" sz="2000" b="1" dirty="0">
                <a:latin typeface="UB Scala Sans" panose="02000503050000020003" pitchFamily="2" charset="0"/>
              </a:rPr>
              <a:t>Rückmeldung	</a:t>
            </a:r>
            <a:r>
              <a:rPr lang="de-DE" sz="2000" dirty="0">
                <a:latin typeface="UB Scala Sans" panose="02000503050000020003" pitchFamily="2" charset="0"/>
              </a:rPr>
              <a:t>Jedes Semester muss zur Rückmeldung für das 		nächste Semester der </a:t>
            </a:r>
            <a:r>
              <a:rPr lang="de-DE" sz="2000" b="1" dirty="0">
                <a:latin typeface="UB Scala Sans" panose="02000503050000020003" pitchFamily="2" charset="0"/>
              </a:rPr>
              <a:t>Semesterbeitrag (118,60€)</a:t>
            </a:r>
            <a:r>
              <a:rPr lang="de-DE" sz="2000" dirty="0">
                <a:latin typeface="UB Scala Sans" panose="02000503050000020003" pitchFamily="2" charset="0"/>
              </a:rPr>
              <a:t> 		überwiesen werden.		</a:t>
            </a:r>
          </a:p>
          <a:p>
            <a:pPr marL="0" indent="0" defTabSz="1208088">
              <a:buNone/>
            </a:pPr>
            <a:endParaRPr lang="de-DE" sz="2000" dirty="0">
              <a:latin typeface="UB Scala Sans" panose="02000503050000020003" pitchFamily="2" charset="0"/>
            </a:endParaRPr>
          </a:p>
          <a:p>
            <a:pPr marL="0" indent="0" defTabSz="1208088">
              <a:buNone/>
            </a:pPr>
            <a:endParaRPr lang="de-DE" sz="2000" dirty="0">
              <a:latin typeface="UB Scala Sans" panose="02000503050000020003" pitchFamily="2" charset="0"/>
            </a:endParaRPr>
          </a:p>
          <a:p>
            <a:pPr marL="0" indent="0" defTabSz="1208088">
              <a:buNone/>
            </a:pPr>
            <a:endParaRPr lang="de-DE" sz="2000" dirty="0">
              <a:latin typeface="UB Scala Sans" panose="02000503050000020003" pitchFamily="2" charset="0"/>
            </a:endParaRPr>
          </a:p>
          <a:p>
            <a:pPr marL="0" indent="0" defTabSz="1208088">
              <a:buNone/>
            </a:pPr>
            <a:r>
              <a:rPr lang="de-DE" sz="2000" b="1" dirty="0">
                <a:latin typeface="UB Scala Sans" panose="02000503050000020003" pitchFamily="2" charset="0"/>
              </a:rPr>
              <a:t>Semesterbeitrag	</a:t>
            </a:r>
            <a:r>
              <a:rPr lang="de-DE" sz="2000" dirty="0">
                <a:latin typeface="UB Scala Sans" panose="02000503050000020003" pitchFamily="2" charset="0"/>
              </a:rPr>
              <a:t>Studierendenwerksbeitrag &amp; Semesterticket für 		Bus und Bahn im Landkreis Bamberg 			(mit Studi-Ausweis)</a:t>
            </a:r>
          </a:p>
        </p:txBody>
      </p:sp>
      <p:grpSp>
        <p:nvGrpSpPr>
          <p:cNvPr id="6" name="Gruppieren 5">
            <a:extLst>
              <a:ext uri="{FF2B5EF4-FFF2-40B4-BE49-F238E27FC236}">
                <a16:creationId xmlns:a16="http://schemas.microsoft.com/office/drawing/2014/main" id="{9680250B-AF44-4C56-46DC-B8D6350E31B6}"/>
              </a:ext>
            </a:extLst>
          </p:cNvPr>
          <p:cNvGrpSpPr/>
          <p:nvPr/>
        </p:nvGrpSpPr>
        <p:grpSpPr>
          <a:xfrm>
            <a:off x="5553067" y="2139870"/>
            <a:ext cx="3298324" cy="936104"/>
            <a:chOff x="5508104" y="2283718"/>
            <a:chExt cx="3298324" cy="936104"/>
          </a:xfrm>
        </p:grpSpPr>
        <p:sp>
          <p:nvSpPr>
            <p:cNvPr id="4" name="Rechteck: abgerundete Ecken 3">
              <a:extLst>
                <a:ext uri="{FF2B5EF4-FFF2-40B4-BE49-F238E27FC236}">
                  <a16:creationId xmlns:a16="http://schemas.microsoft.com/office/drawing/2014/main" id="{3797040F-21F9-DB12-F9DC-775F6B0B7CEF}"/>
                </a:ext>
              </a:extLst>
            </p:cNvPr>
            <p:cNvSpPr/>
            <p:nvPr/>
          </p:nvSpPr>
          <p:spPr>
            <a:xfrm>
              <a:off x="6012159" y="2283718"/>
              <a:ext cx="2794269" cy="864096"/>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208088" rtl="0" eaLnBrk="1" fontAlgn="base" latinLnBrk="0" hangingPunct="1">
                <a:lnSpc>
                  <a:spcPct val="100000"/>
                </a:lnSpc>
                <a:spcBef>
                  <a:spcPct val="2000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Rückmeldefrist SoSe26:</a:t>
              </a:r>
            </a:p>
            <a:p>
              <a:pPr marL="0" marR="0" lvl="0" indent="0" algn="ctr" defTabSz="1208088" rtl="0" eaLnBrk="1" fontAlgn="base" latinLnBrk="0" hangingPunct="1">
                <a:lnSpc>
                  <a:spcPct val="100000"/>
                </a:lnSpc>
                <a:spcBef>
                  <a:spcPct val="20000"/>
                </a:spcBef>
                <a:spcAft>
                  <a:spcPct val="0"/>
                </a:spcAft>
                <a:buClrTx/>
                <a:buSzTx/>
                <a:buFontTx/>
                <a:buNone/>
                <a:tabLst/>
                <a:defRPr/>
              </a:pPr>
              <a:r>
                <a:rPr lang="de-DE" sz="1600" kern="0" dirty="0">
                  <a:solidFill>
                    <a:srgbClr val="000000"/>
                  </a:solidFill>
                  <a:latin typeface="UB Scala Sans" panose="02000503050000020003" pitchFamily="2" charset="0"/>
                </a:rPr>
                <a:t>12</a:t>
              </a:r>
              <a:r>
                <a:rPr kumimoji="0" lang="de-DE" sz="1600"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.01.26 – 30.01.26</a:t>
              </a:r>
            </a:p>
          </p:txBody>
        </p:sp>
        <p:pic>
          <p:nvPicPr>
            <p:cNvPr id="5" name="Grafik 4" descr="Ein Bild, das Logo enthält.&#10;&#10;Automatisch generierte Beschreibung">
              <a:extLst>
                <a:ext uri="{FF2B5EF4-FFF2-40B4-BE49-F238E27FC236}">
                  <a16:creationId xmlns:a16="http://schemas.microsoft.com/office/drawing/2014/main" id="{3D185A5C-6EE8-731F-2581-4CBC792CE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283718"/>
              <a:ext cx="876043" cy="936104"/>
            </a:xfrm>
            <a:prstGeom prst="rect">
              <a:avLst/>
            </a:prstGeom>
          </p:spPr>
        </p:pic>
      </p:grpSp>
    </p:spTree>
    <p:extLst>
      <p:ext uri="{BB962C8B-B14F-4D97-AF65-F5344CB8AC3E}">
        <p14:creationId xmlns:p14="http://schemas.microsoft.com/office/powerpoint/2010/main" val="224319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Allgemeine Fristen und Termine</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5" y="1268461"/>
            <a:ext cx="8196921" cy="3081597"/>
          </a:xfrm>
        </p:spPr>
        <p:txBody>
          <a:bodyPr/>
          <a:lstStyle/>
          <a:p>
            <a:pPr marL="0" indent="0" defTabSz="1208088">
              <a:buNone/>
            </a:pPr>
            <a:r>
              <a:rPr lang="de-DE" sz="2000" b="1" dirty="0">
                <a:latin typeface="UB Scala Sans" panose="02000503050000020003" pitchFamily="2" charset="0"/>
              </a:rPr>
              <a:t>Hochschulsport	</a:t>
            </a:r>
            <a:r>
              <a:rPr lang="de-DE" sz="2000" dirty="0">
                <a:latin typeface="UB Scala Sans" panose="02000503050000020003" pitchFamily="2" charset="0"/>
              </a:rPr>
              <a:t>die Buchungen sind i.d.R. schon vor 			Semesterbeginn und viele Sportarten sind 			</a:t>
            </a:r>
            <a:r>
              <a:rPr lang="de-DE" sz="2000" i="1" dirty="0">
                <a:latin typeface="UB Scala Sans" panose="02000503050000020003" pitchFamily="2" charset="0"/>
              </a:rPr>
              <a:t>sehr schnell </a:t>
            </a:r>
            <a:r>
              <a:rPr lang="de-DE" sz="2000" dirty="0">
                <a:latin typeface="UB Scala Sans" panose="02000503050000020003" pitchFamily="2" charset="0"/>
              </a:rPr>
              <a:t>voll.</a:t>
            </a:r>
            <a:endParaRPr lang="de-DE" sz="2000" i="1" dirty="0">
              <a:latin typeface="UB Scala Sans" panose="02000503050000020003" pitchFamily="2" charset="0"/>
            </a:endParaRPr>
          </a:p>
          <a:p>
            <a:pPr marL="0" indent="0" defTabSz="1208088">
              <a:buNone/>
            </a:pPr>
            <a:endParaRPr lang="de-DE" sz="2000" i="1" dirty="0">
              <a:latin typeface="UB Scala Sans" panose="02000503050000020003" pitchFamily="2" charset="0"/>
            </a:endParaRPr>
          </a:p>
          <a:p>
            <a:pPr marL="0" indent="0" defTabSz="1208088">
              <a:buNone/>
            </a:pPr>
            <a:endParaRPr lang="de-DE" sz="700" i="1" dirty="0">
              <a:latin typeface="UB Scala Sans" panose="02000503050000020003" pitchFamily="2" charset="0"/>
            </a:endParaRPr>
          </a:p>
          <a:p>
            <a:pPr marL="0" indent="0" defTabSz="1208088">
              <a:buNone/>
            </a:pPr>
            <a:endParaRPr lang="de-DE" sz="700" i="1" dirty="0">
              <a:latin typeface="UB Scala Sans" panose="02000503050000020003" pitchFamily="2" charset="0"/>
            </a:endParaRPr>
          </a:p>
          <a:p>
            <a:pPr marL="0" indent="0" defTabSz="1208088">
              <a:buNone/>
            </a:pPr>
            <a:endParaRPr lang="de-DE" sz="700" i="1" dirty="0">
              <a:latin typeface="UB Scala Sans" panose="02000503050000020003" pitchFamily="2" charset="0"/>
            </a:endParaRPr>
          </a:p>
          <a:p>
            <a:pPr marL="0" indent="0" defTabSz="1208088">
              <a:buNone/>
            </a:pPr>
            <a:endParaRPr lang="de-DE" sz="700" i="1" dirty="0">
              <a:latin typeface="UB Scala Sans" panose="02000503050000020003" pitchFamily="2" charset="0"/>
            </a:endParaRPr>
          </a:p>
          <a:p>
            <a:pPr marL="0" indent="0" defTabSz="1208088">
              <a:buNone/>
            </a:pPr>
            <a:r>
              <a:rPr lang="de-DE" sz="2000" b="1" dirty="0">
                <a:latin typeface="UB Scala Sans" panose="02000503050000020003" pitchFamily="2" charset="0"/>
              </a:rPr>
              <a:t>Kurs-Anmeldung	</a:t>
            </a:r>
            <a:r>
              <a:rPr lang="de-DE" sz="2000" dirty="0">
                <a:latin typeface="UB Scala Sans" panose="02000503050000020003" pitchFamily="2" charset="0"/>
              </a:rPr>
              <a:t>bei einigen Kursen, insbesondere 				Sprachkursen, wird eine </a:t>
            </a:r>
            <a:r>
              <a:rPr lang="de-DE" sz="2000" i="1" dirty="0">
                <a:latin typeface="UB Scala Sans" panose="02000503050000020003" pitchFamily="2" charset="0"/>
              </a:rPr>
              <a:t>zügige </a:t>
            </a:r>
            <a:r>
              <a:rPr lang="de-DE" sz="2000" dirty="0">
                <a:latin typeface="UB Scala Sans" panose="02000503050000020003" pitchFamily="2" charset="0"/>
              </a:rPr>
              <a:t>Anmeldung 			erwartet. (erste Anmeldezeiten endeten am 05.10)</a:t>
            </a:r>
          </a:p>
          <a:p>
            <a:pPr marL="0" indent="0" defTabSz="1208088">
              <a:buNone/>
            </a:pPr>
            <a:endParaRPr lang="de-DE" sz="900" dirty="0">
              <a:latin typeface="UB Scala Sans" panose="02000503050000020003" pitchFamily="2" charset="0"/>
            </a:endParaRPr>
          </a:p>
        </p:txBody>
      </p:sp>
      <p:grpSp>
        <p:nvGrpSpPr>
          <p:cNvPr id="7" name="Gruppieren 6">
            <a:extLst>
              <a:ext uri="{FF2B5EF4-FFF2-40B4-BE49-F238E27FC236}">
                <a16:creationId xmlns:a16="http://schemas.microsoft.com/office/drawing/2014/main" id="{089C264E-6D37-C80C-DF94-139B7D7FFE29}"/>
              </a:ext>
            </a:extLst>
          </p:cNvPr>
          <p:cNvGrpSpPr/>
          <p:nvPr/>
        </p:nvGrpSpPr>
        <p:grpSpPr>
          <a:xfrm>
            <a:off x="6270147" y="2091961"/>
            <a:ext cx="2763676" cy="872490"/>
            <a:chOff x="5679838" y="2283718"/>
            <a:chExt cx="2763676" cy="872490"/>
          </a:xfrm>
        </p:grpSpPr>
        <p:sp>
          <p:nvSpPr>
            <p:cNvPr id="8" name="Rechteck: abgerundete Ecken 7">
              <a:extLst>
                <a:ext uri="{FF2B5EF4-FFF2-40B4-BE49-F238E27FC236}">
                  <a16:creationId xmlns:a16="http://schemas.microsoft.com/office/drawing/2014/main" id="{EB971DC4-C5BA-82C5-655A-E7C59340AA19}"/>
                </a:ext>
              </a:extLst>
            </p:cNvPr>
            <p:cNvSpPr/>
            <p:nvPr/>
          </p:nvSpPr>
          <p:spPr>
            <a:xfrm>
              <a:off x="6144228" y="2283718"/>
              <a:ext cx="2299286" cy="864096"/>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208088" rtl="0" eaLnBrk="1" fontAlgn="base" latinLnBrk="0" hangingPunct="1">
                <a:lnSpc>
                  <a:spcPct val="100000"/>
                </a:lnSpc>
                <a:spcBef>
                  <a:spcPct val="2000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für das </a:t>
              </a:r>
              <a:r>
                <a:rPr kumimoji="0" lang="de-DE" sz="1600" b="1" i="0" u="none" strike="noStrike" kern="0" cap="none" spc="0" normalizeH="0" baseline="0" noProof="0" dirty="0" err="1">
                  <a:ln>
                    <a:noFill/>
                  </a:ln>
                  <a:solidFill>
                    <a:srgbClr val="000000"/>
                  </a:solidFill>
                  <a:effectLst/>
                  <a:uLnTx/>
                  <a:uFillTx/>
                  <a:latin typeface="UB Scala Sans" panose="02000503050000020003" pitchFamily="2" charset="0"/>
                  <a:ea typeface="+mn-ea"/>
                  <a:cs typeface="+mn-cs"/>
                </a:rPr>
                <a:t>Wi</a:t>
              </a:r>
              <a:r>
                <a:rPr lang="de-DE" sz="1600" b="1" kern="0" dirty="0">
                  <a:solidFill>
                    <a:srgbClr val="000000"/>
                  </a:solidFill>
                  <a:latin typeface="UB Scala Sans" panose="02000503050000020003" pitchFamily="2" charset="0"/>
                </a:rPr>
                <a:t>Se</a:t>
              </a: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25/26:</a:t>
              </a:r>
            </a:p>
            <a:p>
              <a:pPr marL="0" marR="0" lvl="0" indent="0" algn="ctr" defTabSz="1208088" rtl="0" eaLnBrk="1" fontAlgn="base" latinLnBrk="0" hangingPunct="1">
                <a:lnSpc>
                  <a:spcPct val="100000"/>
                </a:lnSpc>
                <a:spcBef>
                  <a:spcPct val="20000"/>
                </a:spcBef>
                <a:spcAft>
                  <a:spcPct val="0"/>
                </a:spcAft>
                <a:buClrTx/>
                <a:buSzTx/>
                <a:buFontTx/>
                <a:buNone/>
                <a:tabLst/>
                <a:defRPr/>
              </a:pPr>
              <a:r>
                <a:rPr lang="de-DE" sz="1600" b="1" kern="0" dirty="0">
                  <a:solidFill>
                    <a:srgbClr val="000000"/>
                  </a:solidFill>
                  <a:latin typeface="UB Scala Sans" panose="02000503050000020003" pitchFamily="2" charset="0"/>
                </a:rPr>
                <a:t>     02.10.25, 11:00 Uhr</a:t>
              </a:r>
              <a:endPar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endParaRPr>
            </a:p>
          </p:txBody>
        </p:sp>
        <p:pic>
          <p:nvPicPr>
            <p:cNvPr id="9" name="Grafik 8" descr="Ein Bild, das Logo enthält.&#10;&#10;Automatisch generierte Beschreibung">
              <a:extLst>
                <a:ext uri="{FF2B5EF4-FFF2-40B4-BE49-F238E27FC236}">
                  <a16:creationId xmlns:a16="http://schemas.microsoft.com/office/drawing/2014/main" id="{318DC98B-2476-A04F-40E7-1933AA808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9838" y="2292112"/>
              <a:ext cx="808655" cy="864096"/>
            </a:xfrm>
            <a:prstGeom prst="rect">
              <a:avLst/>
            </a:prstGeom>
          </p:spPr>
        </p:pic>
      </p:grpSp>
    </p:spTree>
    <p:extLst>
      <p:ext uri="{BB962C8B-B14F-4D97-AF65-F5344CB8AC3E}">
        <p14:creationId xmlns:p14="http://schemas.microsoft.com/office/powerpoint/2010/main" val="302500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Allgemeine Fristen und Termine</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239433"/>
            <a:ext cx="7632848" cy="2664633"/>
          </a:xfrm>
        </p:spPr>
        <p:txBody>
          <a:bodyPr/>
          <a:lstStyle/>
          <a:p>
            <a:pPr marL="0" indent="0" defTabSz="1208088">
              <a:buNone/>
            </a:pPr>
            <a:r>
              <a:rPr lang="de-DE" sz="2000" b="1" dirty="0">
                <a:latin typeface="UB Scala Sans" panose="02000503050000020003" pitchFamily="2" charset="0"/>
              </a:rPr>
              <a:t>Wirtschaftsmathe	</a:t>
            </a:r>
            <a:r>
              <a:rPr lang="de-DE" sz="2000" dirty="0">
                <a:latin typeface="UB Scala Sans" panose="02000503050000020003" pitchFamily="2" charset="0"/>
              </a:rPr>
              <a:t>Anmeldung über </a:t>
            </a:r>
            <a:r>
              <a:rPr lang="de-DE" sz="2000" dirty="0" err="1">
                <a:latin typeface="UB Scala Sans" panose="02000503050000020003" pitchFamily="2" charset="0"/>
              </a:rPr>
              <a:t>FlexNow</a:t>
            </a:r>
            <a:r>
              <a:rPr lang="de-DE" sz="2000" dirty="0">
                <a:latin typeface="UB Scala Sans" panose="02000503050000020003" pitchFamily="2" charset="0"/>
              </a:rPr>
              <a:t> für die Klausur UND 			die Teilnahme erforderlich</a:t>
            </a:r>
          </a:p>
          <a:p>
            <a:pPr marL="0" indent="0" defTabSz="1208088">
              <a:buNone/>
            </a:pPr>
            <a:r>
              <a:rPr lang="de-DE" sz="2000" i="1" dirty="0">
                <a:latin typeface="UB Scala Sans" panose="02000503050000020003" pitchFamily="2" charset="0"/>
              </a:rPr>
              <a:t>		</a:t>
            </a:r>
            <a:r>
              <a:rPr lang="de-DE" sz="2000" b="1" dirty="0">
                <a:latin typeface="UB Scala Sans" panose="02000503050000020003" pitchFamily="2" charset="0"/>
              </a:rPr>
              <a:t>Anmeldeschluss VC</a:t>
            </a:r>
            <a:r>
              <a:rPr lang="de-DE" sz="2000" dirty="0">
                <a:latin typeface="UB Scala Sans" panose="02000503050000020003" pitchFamily="2" charset="0"/>
              </a:rPr>
              <a:t>: Do. 09.10. (12:00 Uhr!) </a:t>
            </a:r>
            <a:r>
              <a:rPr lang="de-DE" dirty="0"/>
              <a:t> </a:t>
            </a:r>
            <a:r>
              <a:rPr lang="de-DE" sz="2000" i="1" dirty="0">
                <a:latin typeface="UB Scala Sans" panose="02000503050000020003" pitchFamily="2" charset="0"/>
              </a:rPr>
              <a:t>		</a:t>
            </a:r>
          </a:p>
          <a:p>
            <a:pPr marL="0" indent="0" defTabSz="1208088">
              <a:buNone/>
            </a:pPr>
            <a:endParaRPr lang="de-DE" sz="700" i="1" dirty="0">
              <a:highlight>
                <a:srgbClr val="FFFF00"/>
              </a:highlight>
              <a:latin typeface="UB Scala Sans" panose="02000503050000020003" pitchFamily="2" charset="0"/>
            </a:endParaRPr>
          </a:p>
          <a:p>
            <a:pPr marL="0" indent="0" defTabSz="1208088">
              <a:buNone/>
            </a:pPr>
            <a:r>
              <a:rPr lang="de-DE" sz="1900" b="1" dirty="0">
                <a:latin typeface="UB Scala Sans" panose="02000503050000020003" pitchFamily="2" charset="0"/>
              </a:rPr>
              <a:t>Methoden der Statistik	</a:t>
            </a:r>
            <a:r>
              <a:rPr lang="de-DE" sz="2000" dirty="0">
                <a:latin typeface="UB Scala Sans" panose="02000503050000020003" pitchFamily="2" charset="0"/>
              </a:rPr>
              <a:t>Anmeldung über </a:t>
            </a:r>
            <a:r>
              <a:rPr lang="de-DE" sz="2000" dirty="0" err="1">
                <a:latin typeface="UB Scala Sans" panose="02000503050000020003" pitchFamily="2" charset="0"/>
              </a:rPr>
              <a:t>FlexNow</a:t>
            </a:r>
            <a:r>
              <a:rPr lang="de-DE" sz="2000" dirty="0">
                <a:latin typeface="UB Scala Sans" panose="02000503050000020003" pitchFamily="2" charset="0"/>
              </a:rPr>
              <a:t> für die Klausur UND 			die Teilnahme erforderlich</a:t>
            </a:r>
          </a:p>
          <a:p>
            <a:pPr marL="0" indent="0" defTabSz="1208088">
              <a:buNone/>
            </a:pPr>
            <a:r>
              <a:rPr lang="de-DE" sz="2000" dirty="0">
                <a:latin typeface="UB Scala Sans" panose="02000503050000020003" pitchFamily="2" charset="0"/>
              </a:rPr>
              <a:t>		</a:t>
            </a:r>
            <a:r>
              <a:rPr lang="de-DE" sz="2000" b="1" dirty="0">
                <a:latin typeface="UB Scala Sans" panose="02000503050000020003" pitchFamily="2" charset="0"/>
              </a:rPr>
              <a:t>Anmeldeschluss VC</a:t>
            </a:r>
            <a:r>
              <a:rPr lang="de-DE" sz="2000" dirty="0">
                <a:latin typeface="UB Scala Sans" panose="02000503050000020003" pitchFamily="2" charset="0"/>
              </a:rPr>
              <a:t>:  Do. 09.10. (12:00 Uhr!) </a:t>
            </a:r>
            <a:r>
              <a:rPr lang="de-DE" sz="2000" dirty="0"/>
              <a:t> </a:t>
            </a:r>
            <a:br>
              <a:rPr lang="de-DE" sz="2000" dirty="0">
                <a:latin typeface="UB Scala Sans" panose="02000503050000020003" pitchFamily="2" charset="0"/>
              </a:rPr>
            </a:br>
            <a:r>
              <a:rPr lang="de-DE" sz="2000" dirty="0">
                <a:latin typeface="UB Scala Sans" panose="02000503050000020003" pitchFamily="2" charset="0"/>
              </a:rPr>
              <a:t>		</a:t>
            </a:r>
          </a:p>
        </p:txBody>
      </p:sp>
    </p:spTree>
    <p:extLst>
      <p:ext uri="{BB962C8B-B14F-4D97-AF65-F5344CB8AC3E}">
        <p14:creationId xmlns:p14="http://schemas.microsoft.com/office/powerpoint/2010/main" val="3587729088"/>
      </p:ext>
    </p:extLst>
  </p:cSld>
  <p:clrMapOvr>
    <a:masterClrMapping/>
  </p:clrMapOvr>
</p:sld>
</file>

<file path=ppt/theme/theme1.xml><?xml version="1.0" encoding="utf-8"?>
<a:theme xmlns:a="http://schemas.openxmlformats.org/drawingml/2006/main" name="16zu9_Vorlage_Lehre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6zu9_Vorlage_Lehre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2024</Words>
  <Application>Microsoft Office PowerPoint</Application>
  <PresentationFormat>Bildschirmpräsentation (16:9)</PresentationFormat>
  <Paragraphs>233</Paragraphs>
  <Slides>47</Slides>
  <Notes>19</Notes>
  <HiddenSlides>4</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47</vt:i4>
      </vt:variant>
    </vt:vector>
  </HeadingPairs>
  <TitlesOfParts>
    <vt:vector size="56" baseType="lpstr">
      <vt:lpstr>Arial</vt:lpstr>
      <vt:lpstr>Calibri</vt:lpstr>
      <vt:lpstr>Consolas</vt:lpstr>
      <vt:lpstr>Times New Roman</vt:lpstr>
      <vt:lpstr>UB Scala</vt:lpstr>
      <vt:lpstr>UB Scala Sans</vt:lpstr>
      <vt:lpstr>Wingdings</vt:lpstr>
      <vt:lpstr>16zu9_Vorlage_Lehre_deutsch</vt:lpstr>
      <vt:lpstr>1_16zu9_Vorlage_Lehre_deutsch</vt:lpstr>
      <vt:lpstr>Erstsemestereinführungstage  an der WIAI</vt:lpstr>
      <vt:lpstr>Facheinführung</vt:lpstr>
      <vt:lpstr>Kurze Pause :)</vt:lpstr>
      <vt:lpstr>Wichtige Begriffe, Fristen und Infos</vt:lpstr>
      <vt:lpstr>Klausuren und Prüfungen</vt:lpstr>
      <vt:lpstr>Klausuren und Prüfungen</vt:lpstr>
      <vt:lpstr>Allgemeine Fristen und Termine</vt:lpstr>
      <vt:lpstr>Allgemeine Fristen und Termine</vt:lpstr>
      <vt:lpstr>Allgemeine Fristen und Termine</vt:lpstr>
      <vt:lpstr>Wiederholung – wichtige IT-Dienste</vt:lpstr>
      <vt:lpstr>Nützliche Uni-Websites </vt:lpstr>
      <vt:lpstr>Weitere relevante Hochschulgruppen und Anlaufstellen </vt:lpstr>
      <vt:lpstr>Fachschaft WIAI  und Events</vt:lpstr>
      <vt:lpstr>Fachschaft WIAI</vt:lpstr>
      <vt:lpstr>Fachschaft WIAI</vt:lpstr>
      <vt:lpstr>Was kommt als nächstes?</vt:lpstr>
      <vt:lpstr>Anmeldung zur Kneipentour</vt:lpstr>
      <vt:lpstr>Was kommt als nächstes?</vt:lpstr>
      <vt:lpstr>Stundenplan-erstellung</vt:lpstr>
      <vt:lpstr>Uni-Veranstaltungen und Stundenplanerstellung</vt:lpstr>
      <vt:lpstr>Typische Veranstaltungsarten</vt:lpstr>
      <vt:lpstr>Besondere Veranstaltung im 1. Semester: Studieneingangsmentoring (nur (A/K)I-B)</vt:lpstr>
      <vt:lpstr>Uni-Veranstaltungen und Stundenplanerstellung</vt:lpstr>
      <vt:lpstr>Stundenplanerstellung – hands-on!</vt:lpstr>
      <vt:lpstr>Stundenplanerstellung – BAULA</vt:lpstr>
      <vt:lpstr>Stundenplanerstellung – BAULA</vt:lpstr>
      <vt:lpstr>Stundenplanerstellung –  Musterstudienverlauf importieren</vt:lpstr>
      <vt:lpstr>Stundenplanerstellung –  Musterstudienverlauf importieren</vt:lpstr>
      <vt:lpstr>Stundenplanerstellung – Module anpassen</vt:lpstr>
      <vt:lpstr>Stundenplanerstellung – Module anpassen</vt:lpstr>
      <vt:lpstr>Stundenplanerstellung – Veranstaltungen zu Stundenplan hinzufügen</vt:lpstr>
      <vt:lpstr>Stundenplanerstellung – Veranstaltungen zu Stundenplan hinzufügen</vt:lpstr>
      <vt:lpstr>Stundenplanerstellung – Dopplungen entfernen</vt:lpstr>
      <vt:lpstr>Stundenplanerstellung – Optionen zur Anmeldung</vt:lpstr>
      <vt:lpstr>Stundenplanerstellung – VC-Kursen beitreten</vt:lpstr>
      <vt:lpstr>Wichtige VC-Kurse – gleich beitreten!</vt:lpstr>
      <vt:lpstr>Musterstudienverlaufsplan AI-B</vt:lpstr>
      <vt:lpstr>Musterstundenplan AI-B</vt:lpstr>
      <vt:lpstr>Musterstudienverlaufsplan IISM-B</vt:lpstr>
      <vt:lpstr>Musterstundenplan IISM-B</vt:lpstr>
      <vt:lpstr>Musterstudienverlaufsplan Inf-B</vt:lpstr>
      <vt:lpstr>Musterstundenplan Inf-B</vt:lpstr>
      <vt:lpstr>Musterstudienverlaufsplan WI-B</vt:lpstr>
      <vt:lpstr>Musterstundenplan WI-B</vt:lpstr>
      <vt:lpstr>Musterstudienverlaufsplan KI-B</vt:lpstr>
      <vt:lpstr>Musterstundenplan KI-B</vt:lpstr>
      <vt:lpstr>So, ab in die Mittagspause!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Erstsemestereinführungstage an der WIAI</dc:title>
  <dc:creator>Tobias Mirschberger</dc:creator>
  <cp:lastModifiedBy>Laura Sophie Mayer</cp:lastModifiedBy>
  <cp:revision>59</cp:revision>
  <cp:lastPrinted>2016-02-18T09:13:59Z</cp:lastPrinted>
  <dcterms:created xsi:type="dcterms:W3CDTF">2023-04-01T08:52:05Z</dcterms:created>
  <dcterms:modified xsi:type="dcterms:W3CDTF">2025-10-07T11:18:09Z</dcterms:modified>
</cp:coreProperties>
</file>