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584" r:id="rId3"/>
    <p:sldId id="527" r:id="rId4"/>
    <p:sldId id="589" r:id="rId5"/>
    <p:sldId id="574" r:id="rId6"/>
    <p:sldId id="529" r:id="rId7"/>
    <p:sldId id="588" r:id="rId8"/>
    <p:sldId id="532" r:id="rId9"/>
    <p:sldId id="546" r:id="rId10"/>
    <p:sldId id="576" r:id="rId11"/>
    <p:sldId id="534" r:id="rId12"/>
    <p:sldId id="586" r:id="rId13"/>
    <p:sldId id="577" r:id="rId14"/>
    <p:sldId id="535" r:id="rId15"/>
    <p:sldId id="536" r:id="rId16"/>
    <p:sldId id="575" r:id="rId17"/>
    <p:sldId id="539" r:id="rId18"/>
    <p:sldId id="542" r:id="rId19"/>
    <p:sldId id="5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9"/>
    <p:restoredTop sz="71190" autoAdjust="0"/>
  </p:normalViewPr>
  <p:slideViewPr>
    <p:cSldViewPr snapToGrid="0">
      <p:cViewPr varScale="1">
        <p:scale>
          <a:sx n="81" d="100"/>
          <a:sy n="81" d="100"/>
        </p:scale>
        <p:origin x="165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4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34173-DF96-ED4F-BBDA-3EFB9D552E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B720F-7C3F-D846-BA4A-C7191939E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160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E76DE-A7FA-6C4C-A5C4-118F5F4F4FD7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9498F-12E1-DA48-BE5D-3DC19F9B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22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FF1C1-B16B-4522-B08E-4AEBA93333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9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28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40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40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38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09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91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9498F-12E1-DA48-BE5D-3DC19F9B98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30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33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24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5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5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FF1C1-B16B-4522-B08E-4AEBA93333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5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3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9498F-12E1-DA48-BE5D-3DC19F9B98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73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39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27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90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9498F-12E1-DA48-BE5D-3DC19F9B98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6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D884-5710-D441-A35E-E681CC50742E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2B17E-DAE6-3145-92A8-BA97F4D47D0D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D1F-2A98-DE48-B822-D256A141B143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C2D7-AE8C-9641-9DF1-1A04B4281FFB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6CBC-BE19-D64C-930B-7528288EEE32}" type="datetime1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0DD-CF7B-E844-8DE9-7B9C7F773A9D}" type="datetime1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F4B-5AE9-5F4A-AEA6-0EF78602B28A}" type="datetime1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FAF8-920E-3547-A29E-8DE87AAD9E27}" type="datetime1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4618-8B43-C540-8015-4191B52165C8}" type="datetime1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6DAE-7AD3-B54B-87B0-95943C4288E2}" type="datetime1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Eakta Jain, University of Florida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0">
              <a:schemeClr val="bg1">
                <a:tint val="98000"/>
                <a:satMod val="130000"/>
                <a:shade val="90000"/>
                <a:lumMod val="103000"/>
              </a:schemeClr>
            </a:gs>
            <a:gs pos="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42012-778A-9248-9C47-6D1D6E495BF0}" type="datetime1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Eakta Jain,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7D0B-F52B-47F2-BA65-6DA35A202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5" y="5417623"/>
            <a:ext cx="1780345" cy="1780345"/>
          </a:xfrm>
          <a:prstGeom prst="rect">
            <a:avLst/>
          </a:prstGeom>
          <a:effectLst>
            <a:glow rad="76200">
              <a:schemeClr val="tx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110" y="6183313"/>
            <a:ext cx="2476190" cy="457143"/>
          </a:xfrm>
          <a:prstGeom prst="rect">
            <a:avLst/>
          </a:prstGeom>
          <a:effectLst>
            <a:glow rad="508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2116196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1DF0-9AB2-48C0-9A35-B3209A6B8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1063049"/>
            <a:ext cx="9829800" cy="119163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Security-Utility Trade-off for Iris Authentication and Eye Animation for Social Virtual Avatars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0C5BA7-6D7C-4728-85D4-84E8C1D4C956}"/>
              </a:ext>
            </a:extLst>
          </p:cNvPr>
          <p:cNvGrpSpPr/>
          <p:nvPr/>
        </p:nvGrpSpPr>
        <p:grpSpPr>
          <a:xfrm>
            <a:off x="630336" y="5156020"/>
            <a:ext cx="10494299" cy="1200330"/>
            <a:chOff x="1044544" y="3550980"/>
            <a:chExt cx="10494299" cy="1200330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6F89AAA8-E019-473C-ADFC-49A485517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44" y="3550980"/>
              <a:ext cx="281006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400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Brendan David-John</a:t>
              </a:r>
            </a:p>
            <a:p>
              <a:pPr algn="ctr"/>
              <a:endPara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PhD Student</a:t>
              </a: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University of Florida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EB93C9-6F05-4C5F-88DD-EAECE9DBA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9753" y="3550981"/>
              <a:ext cx="215924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400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Sanjeev </a:t>
              </a:r>
              <a:r>
                <a:rPr lang="en-US" altLang="en-US" sz="2400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Koppal</a:t>
              </a:r>
              <a:endParaRPr lang="en-US" altLang="en-US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endPara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Assistant Professor</a:t>
              </a: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University of Florida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87DE74-8737-4354-9AF9-82E492E45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822" y="3550981"/>
              <a:ext cx="203902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400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Eakta Jain</a:t>
              </a:r>
            </a:p>
            <a:p>
              <a:pPr algn="ctr"/>
              <a:endPara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Assistant Professor</a:t>
              </a: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University of Florida</a:t>
              </a: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64BD096-8867-46FD-B7F4-D44A5C892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909" y="3550980"/>
              <a:ext cx="203902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en-US" sz="2400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Sophie </a:t>
              </a:r>
              <a:r>
                <a:rPr lang="en-US" altLang="en-US" sz="2400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Jörg</a:t>
              </a:r>
              <a:endParaRPr lang="en-US" altLang="en-US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endPara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Associate Professor</a:t>
              </a:r>
            </a:p>
            <a:p>
              <a:pPr algn="ctr"/>
              <a:r>
                <a:rPr lang="en-US" alt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Clemson University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8DD1B3B-41C0-4D1C-B43F-60D2C85B405A}"/>
              </a:ext>
            </a:extLst>
          </p:cNvPr>
          <p:cNvSpPr txBox="1"/>
          <p:nvPr/>
        </p:nvSpPr>
        <p:spPr>
          <a:xfrm>
            <a:off x="457905" y="5821194"/>
            <a:ext cx="1146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www.jainlab.cise.ufl.edu/Privacy_and_Security_in_Eye_Tracking.html	</a:t>
            </a:r>
            <a:r>
              <a:rPr lang="en-US" b="1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brendanjohn@ufl.edu</a:t>
            </a:r>
          </a:p>
        </p:txBody>
      </p:sp>
      <p:pic>
        <p:nvPicPr>
          <p:cNvPr id="8" name="Picture 7" descr="A person wearing a blue shirt&#10;&#10;Description automatically generated">
            <a:extLst>
              <a:ext uri="{FF2B5EF4-FFF2-40B4-BE49-F238E27FC236}">
                <a16:creationId xmlns:a16="http://schemas.microsoft.com/office/drawing/2014/main" id="{119A224E-0578-422D-ABF7-790BD633C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7" y="2521555"/>
            <a:ext cx="2023460" cy="2529324"/>
          </a:xfrm>
          <a:prstGeom prst="rect">
            <a:avLst/>
          </a:prstGeom>
        </p:spPr>
      </p:pic>
      <p:pic>
        <p:nvPicPr>
          <p:cNvPr id="1026" name="Picture 2" descr="Eakta Jain">
            <a:extLst>
              <a:ext uri="{FF2B5EF4-FFF2-40B4-BE49-F238E27FC236}">
                <a16:creationId xmlns:a16="http://schemas.microsoft.com/office/drawing/2014/main" id="{0DCE0A0C-9BCA-4CDF-B2AF-0DC89399E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3750"/>
          <a:stretch/>
        </p:blipFill>
        <p:spPr bwMode="auto">
          <a:xfrm>
            <a:off x="9047707" y="2521555"/>
            <a:ext cx="2114834" cy="25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phie Joerg">
            <a:extLst>
              <a:ext uri="{FF2B5EF4-FFF2-40B4-BE49-F238E27FC236}">
                <a16:creationId xmlns:a16="http://schemas.microsoft.com/office/drawing/2014/main" id="{F9A2C067-3E59-40EE-B71D-BFA5ECCF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88" y="2521555"/>
            <a:ext cx="2234646" cy="25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anjeev koppal">
            <a:extLst>
              <a:ext uri="{FF2B5EF4-FFF2-40B4-BE49-F238E27FC236}">
                <a16:creationId xmlns:a16="http://schemas.microsoft.com/office/drawing/2014/main" id="{906603A0-A218-4346-B5DC-ED1EAE0AF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63" y="2521555"/>
            <a:ext cx="1946394" cy="25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D3FBE0A-1F56-42DA-A5A5-4279D6D2F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2AB38E9-4445-48BA-98E0-D845F6F2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2E9E19-6679-47C4-8A97-C81B54736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632" y="1843331"/>
            <a:ext cx="4762994" cy="4569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7C8DBF-B440-43F4-93E7-6970BEB4463A}"/>
              </a:ext>
            </a:extLst>
          </p:cNvPr>
          <p:cNvGrpSpPr/>
          <p:nvPr/>
        </p:nvGrpSpPr>
        <p:grpSpPr>
          <a:xfrm>
            <a:off x="259014" y="1860008"/>
            <a:ext cx="5521300" cy="4501982"/>
            <a:chOff x="6032210" y="886713"/>
            <a:chExt cx="3997052" cy="32591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AE8706-D3DE-4FE2-8DE2-522983E0B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2210" y="886713"/>
              <a:ext cx="3997052" cy="325913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F15BBB-87E5-4E5E-8B3C-28EE7830F475}"/>
                </a:ext>
              </a:extLst>
            </p:cNvPr>
            <p:cNvGrpSpPr/>
            <p:nvPr/>
          </p:nvGrpSpPr>
          <p:grpSpPr>
            <a:xfrm>
              <a:off x="6861287" y="3072301"/>
              <a:ext cx="2482368" cy="395503"/>
              <a:chOff x="6861287" y="3072301"/>
              <a:chExt cx="2482368" cy="39550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BD3410-56B8-43A1-B4A7-7A288EBF3FAD}"/>
                  </a:ext>
                </a:extLst>
              </p:cNvPr>
              <p:cNvSpPr txBox="1"/>
              <p:nvPr/>
            </p:nvSpPr>
            <p:spPr>
              <a:xfrm>
                <a:off x="6861287" y="3072301"/>
                <a:ext cx="1001715" cy="334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5% CRR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ABC95AD-7757-476D-8326-26BB1A751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1287" y="3467804"/>
                <a:ext cx="2482368" cy="0"/>
              </a:xfrm>
              <a:prstGeom prst="line">
                <a:avLst/>
              </a:prstGeom>
              <a:ln w="5715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5B4751-9102-824C-8005-7E410573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Security-Utility Tradeoff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A869-7B68-6C47-AD66-230AE6E8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E1306-86ED-4541-9A5E-BDA65FE5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9D768-3969-B945-A63B-CCE205F8E660}"/>
              </a:ext>
            </a:extLst>
          </p:cNvPr>
          <p:cNvSpPr txBox="1"/>
          <p:nvPr/>
        </p:nvSpPr>
        <p:spPr>
          <a:xfrm>
            <a:off x="725120" y="1342428"/>
            <a:ext cx="452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Security: Iris Recognition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23958-FFF3-0B42-B390-F64AAAE32163}"/>
              </a:ext>
            </a:extLst>
          </p:cNvPr>
          <p:cNvSpPr txBox="1"/>
          <p:nvPr/>
        </p:nvSpPr>
        <p:spPr>
          <a:xfrm>
            <a:off x="7107362" y="1342428"/>
            <a:ext cx="452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Utility: Gaze Accuracy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185BCC-9E79-4C55-BF01-861F82A2CC60}"/>
              </a:ext>
            </a:extLst>
          </p:cNvPr>
          <p:cNvGrpSpPr/>
          <p:nvPr/>
        </p:nvGrpSpPr>
        <p:grpSpPr>
          <a:xfrm>
            <a:off x="5044452" y="2191591"/>
            <a:ext cx="2147433" cy="1076927"/>
            <a:chOff x="5326306" y="5415948"/>
            <a:chExt cx="2147433" cy="107692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9644FF1-CBAA-454A-AA38-1E9BAC034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65" t="19442" r="41164" b="72697"/>
            <a:stretch/>
          </p:blipFill>
          <p:spPr>
            <a:xfrm>
              <a:off x="5376993" y="5494661"/>
              <a:ext cx="478972" cy="46488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6AC137-19FA-41B9-9189-BA415A613E46}"/>
                </a:ext>
              </a:extLst>
            </p:cNvPr>
            <p:cNvSpPr/>
            <p:nvPr/>
          </p:nvSpPr>
          <p:spPr>
            <a:xfrm>
              <a:off x="5326306" y="5415948"/>
              <a:ext cx="2031429" cy="1076927"/>
            </a:xfrm>
            <a:prstGeom prst="rect">
              <a:avLst/>
            </a:prstGeom>
            <a:noFill/>
            <a:ln w="5715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929872-AFA8-45FE-824B-EE4343E8D574}"/>
                </a:ext>
              </a:extLst>
            </p:cNvPr>
            <p:cNvSpPr txBox="1"/>
            <p:nvPr/>
          </p:nvSpPr>
          <p:spPr>
            <a:xfrm>
              <a:off x="5801536" y="5503407"/>
              <a:ext cx="16722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Out-of-focus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125A2C-6A99-4634-BFE1-223EDC46D141}"/>
              </a:ext>
            </a:extLst>
          </p:cNvPr>
          <p:cNvGrpSpPr/>
          <p:nvPr/>
        </p:nvGrpSpPr>
        <p:grpSpPr>
          <a:xfrm>
            <a:off x="5149567" y="2766619"/>
            <a:ext cx="2042318" cy="406509"/>
            <a:chOff x="5431421" y="5990976"/>
            <a:chExt cx="2042318" cy="40650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8ABCBA-4A18-4483-B664-4F46663EC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37" t="18951" r="44921" b="73142"/>
            <a:stretch/>
          </p:blipFill>
          <p:spPr>
            <a:xfrm>
              <a:off x="5431421" y="6038256"/>
              <a:ext cx="370115" cy="3592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166C38-0251-4695-9357-5981AE40DFD9}"/>
                </a:ext>
              </a:extLst>
            </p:cNvPr>
            <p:cNvSpPr txBox="1"/>
            <p:nvPr/>
          </p:nvSpPr>
          <p:spPr>
            <a:xfrm>
              <a:off x="5801448" y="5990976"/>
              <a:ext cx="16722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In-focus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825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4051"/>
    </mc:Choice>
    <mc:Fallback xmlns="">
      <p:transition spd="slow" advTm="4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D9368-6769-D04A-8B72-99A6423D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34043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RQ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At what level of blur do viewers notice a difference in the animation of an avatar’s eyes relative to a reference?</a:t>
            </a:r>
          </a:p>
          <a:p>
            <a:pPr marL="0" indent="0">
              <a:buNone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8869E-B316-9B4E-87F9-5C3A9317A16F}"/>
              </a:ext>
            </a:extLst>
          </p:cNvPr>
          <p:cNvSpPr txBox="1"/>
          <p:nvPr/>
        </p:nvSpPr>
        <p:spPr>
          <a:xfrm>
            <a:off x="7467856" y="2803031"/>
            <a:ext cx="3920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[Detection Threshold/PSE]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04FEE9-FDBC-DA43-8BAB-6A4AB6865794}"/>
              </a:ext>
            </a:extLst>
          </p:cNvPr>
          <p:cNvSpPr txBox="1">
            <a:spLocks/>
          </p:cNvSpPr>
          <p:nvPr/>
        </p:nvSpPr>
        <p:spPr>
          <a:xfrm>
            <a:off x="838200" y="3706617"/>
            <a:ext cx="10515600" cy="13914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RQ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What is the relationship between level of blur and the avatar’s perceived naturalness, truthfulness, attentiveness?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1CA0DD-1D29-9046-B304-265506BF3BB1}"/>
              </a:ext>
            </a:extLst>
          </p:cNvPr>
          <p:cNvSpPr txBox="1"/>
          <p:nvPr/>
        </p:nvSpPr>
        <p:spPr>
          <a:xfrm>
            <a:off x="7889665" y="4632817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[Perceived attributes]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19E51B3-A175-4859-B13A-CD6BAE87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4BCE408-CF56-492C-AD61-0D924FD4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11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388422-8D79-468F-B5AE-CFDA07FA028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Contribution: Perceptual Studies</a:t>
            </a:r>
          </a:p>
        </p:txBody>
      </p:sp>
    </p:spTree>
    <p:extLst>
      <p:ext uri="{BB962C8B-B14F-4D97-AF65-F5344CB8AC3E}">
        <p14:creationId xmlns:p14="http://schemas.microsoft.com/office/powerpoint/2010/main" val="32630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5575-B7FE-DA4F-99CF-8BC16701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Stimuli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CA859-07F1-8245-939E-BEED0D06F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22" y="1847849"/>
            <a:ext cx="5428877" cy="442232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Conversational gaze data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Gaze directions transferred to an avatar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Eye images sent through software blur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Gaze directions from blurred images transferred to an avatar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person, indoor, looking, brushing&#10;&#10;Description automatically generated">
            <a:extLst>
              <a:ext uri="{FF2B5EF4-FFF2-40B4-BE49-F238E27FC236}">
                <a16:creationId xmlns:a16="http://schemas.microsoft.com/office/drawing/2014/main" id="{AECE1A65-2FF6-487D-953A-1C59E7F8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23" y="2059284"/>
            <a:ext cx="5428877" cy="302246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1880FD2-DCA4-47E2-8905-DFCAA724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E3A5EBD-A8E3-4473-ACE5-284491F0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8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786"/>
    </mc:Choice>
    <mc:Fallback xmlns="">
      <p:transition spd="slow" advTm="3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C9EFA6-DF68-40D7-9075-271E357A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FAF8-920E-3547-A29E-8DE87AAD9E27}" type="datetime1">
              <a:rPr lang="en-US" smtClean="0"/>
              <a:t>11/22/2021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9288F6-EA4B-449C-88B1-E4786401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EAF481-E4EF-433B-81B0-AFB2A926D90B}"/>
              </a:ext>
            </a:extLst>
          </p:cNvPr>
          <p:cNvSpPr txBox="1"/>
          <p:nvPr/>
        </p:nvSpPr>
        <p:spPr>
          <a:xfrm>
            <a:off x="4415641" y="5723434"/>
            <a:ext cx="3360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5 pixels</a:t>
            </a:r>
          </a:p>
        </p:txBody>
      </p:sp>
      <p:pic>
        <p:nvPicPr>
          <p:cNvPr id="5" name="sigma_7">
            <a:hlinkClick r:id="" action="ppaction://media"/>
            <a:extLst>
              <a:ext uri="{FF2B5EF4-FFF2-40B4-BE49-F238E27FC236}">
                <a16:creationId xmlns:a16="http://schemas.microsoft.com/office/drawing/2014/main" id="{07258B47-933D-4FB5-A9C4-3D2059BF0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423"/>
                </p14:media>
              </p:ext>
            </p:extLst>
          </p:nvPr>
        </p:nvPicPr>
        <p:blipFill rotWithShape="1">
          <a:blip r:embed="rId6"/>
          <a:srcRect t="32215" b="32387"/>
          <a:stretch>
            <a:fillRect/>
          </a:stretch>
        </p:blipFill>
        <p:spPr>
          <a:xfrm>
            <a:off x="390710" y="1915432"/>
            <a:ext cx="11410580" cy="30271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65FD79-C8E2-4CCE-AEE9-FD6ADB9E341C}"/>
              </a:ext>
            </a:extLst>
          </p:cNvPr>
          <p:cNvSpPr txBox="1">
            <a:spLocks/>
          </p:cNvSpPr>
          <p:nvPr/>
        </p:nvSpPr>
        <p:spPr>
          <a:xfrm>
            <a:off x="838200" y="6902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Stimuli Generation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8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3935"/>
    </mc:Choice>
    <mc:Fallback xmlns="">
      <p:transition spd="slow" advTm="2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2501" objId="10"/>
        <p14:stopEvt time="12651" objId="10"/>
        <p14:playEvt time="17649" objId="10"/>
        <p14:stopEvt time="23935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F891EF6-8FE6-44B3-BA39-572D979CB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r="27903"/>
          <a:stretch/>
        </p:blipFill>
        <p:spPr>
          <a:xfrm>
            <a:off x="3291934" y="2905434"/>
            <a:ext cx="4170180" cy="39430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A76E-FCB4-604F-BFD9-7D0879ECC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074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20 participants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shown reference avatar and avatar with eye movements estimated from secure eye images.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Asked “Are they same or different?”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F3681E-2DDE-8343-A3D0-87492ECCBD55}"/>
              </a:ext>
            </a:extLst>
          </p:cNvPr>
          <p:cNvSpPr txBox="1">
            <a:spLocks/>
          </p:cNvSpPr>
          <p:nvPr/>
        </p:nvSpPr>
        <p:spPr>
          <a:xfrm>
            <a:off x="838200" y="546338"/>
            <a:ext cx="10515600" cy="12340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RQ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At what level of defocus do viewers notice a difference in the animation of an avatar’s eyes relative to a reference?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B73498B-DAEE-4467-8AF5-7DCC73EA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BF72E4C-CC9A-4EA6-B891-28F5A627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14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6B094-4462-492F-B9F1-BC262EAE6889}"/>
              </a:ext>
            </a:extLst>
          </p:cNvPr>
          <p:cNvSpPr txBox="1"/>
          <p:nvPr/>
        </p:nvSpPr>
        <p:spPr>
          <a:xfrm>
            <a:off x="7072309" y="4342408"/>
            <a:ext cx="1295066" cy="58477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13E472-78D0-4DF2-9A05-78F2CDB9A58D}"/>
              </a:ext>
            </a:extLst>
          </p:cNvPr>
          <p:cNvSpPr txBox="1"/>
          <p:nvPr/>
        </p:nvSpPr>
        <p:spPr>
          <a:xfrm>
            <a:off x="7003539" y="5009107"/>
            <a:ext cx="1295066" cy="58477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138CDE-8125-45F2-86FC-D1AB65FA99C1}"/>
              </a:ext>
            </a:extLst>
          </p:cNvPr>
          <p:cNvSpPr txBox="1"/>
          <p:nvPr/>
        </p:nvSpPr>
        <p:spPr>
          <a:xfrm>
            <a:off x="8243410" y="4342138"/>
            <a:ext cx="2173518" cy="58477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CRR&lt;5%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CCFB6E-9AB7-45EA-BE80-C38A191C0BA6}"/>
              </a:ext>
            </a:extLst>
          </p:cNvPr>
          <p:cNvSpPr txBox="1"/>
          <p:nvPr/>
        </p:nvSpPr>
        <p:spPr>
          <a:xfrm>
            <a:off x="8243410" y="5009107"/>
            <a:ext cx="2173518" cy="58477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CRR&lt;2%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50AE32-6FCE-41A2-8090-3CD0E39E04A5}"/>
              </a:ext>
            </a:extLst>
          </p:cNvPr>
          <p:cNvSpPr/>
          <p:nvPr/>
        </p:nvSpPr>
        <p:spPr>
          <a:xfrm>
            <a:off x="5235732" y="4259944"/>
            <a:ext cx="936844" cy="584775"/>
          </a:xfrm>
          <a:prstGeom prst="ellipse">
            <a:avLst/>
          </a:prstGeom>
          <a:noFill/>
          <a:ln w="76200">
            <a:solidFill>
              <a:srgbClr val="ED7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4CE9B8-7977-4176-8897-2489EEC2905A}"/>
              </a:ext>
            </a:extLst>
          </p:cNvPr>
          <p:cNvSpPr/>
          <p:nvPr/>
        </p:nvSpPr>
        <p:spPr>
          <a:xfrm>
            <a:off x="5943600" y="5009107"/>
            <a:ext cx="936844" cy="472544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20" grpId="0"/>
      <p:bldP spid="21" grpId="0"/>
      <p:bldP spid="22" grpId="0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748CF5-BFC2-654F-9290-2736581D6FCE}"/>
              </a:ext>
            </a:extLst>
          </p:cNvPr>
          <p:cNvSpPr txBox="1">
            <a:spLocks/>
          </p:cNvSpPr>
          <p:nvPr/>
        </p:nvSpPr>
        <p:spPr>
          <a:xfrm>
            <a:off x="838200" y="537532"/>
            <a:ext cx="10515600" cy="13914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RQ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What is the relationship between level of defocus and the avatar’s perceived attributes?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096D7C-C5DD-1448-B5D7-A42C6333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0748"/>
            <a:ext cx="9623157" cy="13914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Method: 19 different participants shown one avatar at a time; Asked to provide a rating on a 5-point Likert scale,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e.g., “The avatar was truthful.”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0CE35C-6DC1-6344-B7E3-E311A000FC50}"/>
              </a:ext>
            </a:extLst>
          </p:cNvPr>
          <p:cNvGrpSpPr/>
          <p:nvPr/>
        </p:nvGrpSpPr>
        <p:grpSpPr>
          <a:xfrm>
            <a:off x="347545" y="3541958"/>
            <a:ext cx="11099124" cy="2692278"/>
            <a:chOff x="347545" y="3541958"/>
            <a:chExt cx="11099124" cy="26922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0D7E87-66B3-2941-AC78-95ADA2216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45" y="3545273"/>
              <a:ext cx="11099124" cy="26889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C7D460-2B5B-9E40-9658-29AE2BA8534F}"/>
                </a:ext>
              </a:extLst>
            </p:cNvPr>
            <p:cNvSpPr txBox="1"/>
            <p:nvPr/>
          </p:nvSpPr>
          <p:spPr>
            <a:xfrm>
              <a:off x="3670147" y="3541958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Naturalness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DE6BED-CCA3-1A47-A050-21D0AE03C84E}"/>
                </a:ext>
              </a:extLst>
            </p:cNvPr>
            <p:cNvSpPr txBox="1"/>
            <p:nvPr/>
          </p:nvSpPr>
          <p:spPr>
            <a:xfrm>
              <a:off x="1834971" y="3541958"/>
              <a:ext cx="1162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Truthfulness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682DA5-AF7D-CD47-801C-76B3EB5630E7}"/>
                </a:ext>
              </a:extLst>
            </p:cNvPr>
            <p:cNvSpPr txBox="1"/>
            <p:nvPr/>
          </p:nvSpPr>
          <p:spPr>
            <a:xfrm>
              <a:off x="5384404" y="3541958"/>
              <a:ext cx="1260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Attentiveness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C6D65A-BA70-3D40-B7BD-49A7F6ACC02B}"/>
                </a:ext>
              </a:extLst>
            </p:cNvPr>
            <p:cNvSpPr txBox="1"/>
            <p:nvPr/>
          </p:nvSpPr>
          <p:spPr>
            <a:xfrm>
              <a:off x="7427751" y="3541958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Comfort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BBD52D-5FE8-E847-9AE0-A847D2671D94}"/>
                </a:ext>
              </a:extLst>
            </p:cNvPr>
            <p:cNvSpPr txBox="1"/>
            <p:nvPr/>
          </p:nvSpPr>
          <p:spPr>
            <a:xfrm>
              <a:off x="9031876" y="3541958"/>
              <a:ext cx="1160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Eye Contact</a:t>
              </a:r>
            </a:p>
          </p:txBody>
        </p:sp>
      </p:grp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A90AE2A-A6E8-4B50-8624-E471FFA9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98412BA4-ECF0-40B7-8C54-0CDE5399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2F81735-15C0-804C-8E5B-4ECF42DF6D43}"/>
              </a:ext>
            </a:extLst>
          </p:cNvPr>
          <p:cNvSpPr txBox="1">
            <a:spLocks/>
          </p:cNvSpPr>
          <p:nvPr/>
        </p:nvSpPr>
        <p:spPr>
          <a:xfrm>
            <a:off x="1805553" y="4797657"/>
            <a:ext cx="7578671" cy="16153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Takeaway: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in perceived attributes for 𝞂 &gt; 3.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 than 5% chance of your iris image being usable for identity theft when 3&lt;𝞂&lt;5.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Recommendation: Use a blur kernel with 𝞂&lt;5.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CB1F99-8B06-E649-8CD6-BF3518EDC708}"/>
              </a:ext>
            </a:extLst>
          </p:cNvPr>
          <p:cNvGrpSpPr/>
          <p:nvPr/>
        </p:nvGrpSpPr>
        <p:grpSpPr>
          <a:xfrm>
            <a:off x="1106950" y="1121429"/>
            <a:ext cx="4948900" cy="3336410"/>
            <a:chOff x="1596001" y="1164930"/>
            <a:chExt cx="3997391" cy="26949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7A7E97-481C-5D46-A558-A5C0B237B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3" t="6666" r="73994"/>
            <a:stretch/>
          </p:blipFill>
          <p:spPr>
            <a:xfrm>
              <a:off x="3705118" y="1350132"/>
              <a:ext cx="1888274" cy="25097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24B5D6-4824-804C-BF59-2CC846683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17" t="6666" r="41640"/>
            <a:stretch/>
          </p:blipFill>
          <p:spPr>
            <a:xfrm>
              <a:off x="1596001" y="1334802"/>
              <a:ext cx="1813932" cy="25097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E0C4B3-4FCE-4F46-89D3-8DC44BEAF2DF}"/>
                </a:ext>
              </a:extLst>
            </p:cNvPr>
            <p:cNvSpPr txBox="1"/>
            <p:nvPr/>
          </p:nvSpPr>
          <p:spPr>
            <a:xfrm>
              <a:off x="1933948" y="1188541"/>
              <a:ext cx="1392168" cy="323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Attentiveness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6893AB-DC6E-124B-873C-D097DDCD52BA}"/>
                </a:ext>
              </a:extLst>
            </p:cNvPr>
            <p:cNvSpPr txBox="1"/>
            <p:nvPr/>
          </p:nvSpPr>
          <p:spPr>
            <a:xfrm>
              <a:off x="4167937" y="1164930"/>
              <a:ext cx="1280919" cy="323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Truthfulness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7461787-B745-E84D-8DA3-E7E6BDC3FA1F}"/>
              </a:ext>
            </a:extLst>
          </p:cNvPr>
          <p:cNvSpPr txBox="1">
            <a:spLocks/>
          </p:cNvSpPr>
          <p:nvPr/>
        </p:nvSpPr>
        <p:spPr>
          <a:xfrm>
            <a:off x="838200" y="537532"/>
            <a:ext cx="10515600" cy="5004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about Social VR?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72BE5A-B570-4940-88F5-BCCF2B87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6159B2B-861B-4D01-9441-176C8E7C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16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88D00D-A587-4471-A479-C000B132B864}"/>
              </a:ext>
            </a:extLst>
          </p:cNvPr>
          <p:cNvGrpSpPr/>
          <p:nvPr/>
        </p:nvGrpSpPr>
        <p:grpSpPr>
          <a:xfrm>
            <a:off x="6623574" y="136525"/>
            <a:ext cx="5521300" cy="4501982"/>
            <a:chOff x="6032210" y="886713"/>
            <a:chExt cx="3997052" cy="325913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AFCA35E-C8B4-4226-96BF-B47A48F55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2210" y="886713"/>
              <a:ext cx="3997052" cy="325913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0AAFCAB-DB97-40D8-B759-4A7600D50DF0}"/>
                </a:ext>
              </a:extLst>
            </p:cNvPr>
            <p:cNvGrpSpPr/>
            <p:nvPr/>
          </p:nvGrpSpPr>
          <p:grpSpPr>
            <a:xfrm>
              <a:off x="6861287" y="3072301"/>
              <a:ext cx="2482368" cy="395503"/>
              <a:chOff x="6861287" y="3072301"/>
              <a:chExt cx="2482368" cy="39550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244527-CCAB-448E-8EC0-A64B3E6ED710}"/>
                  </a:ext>
                </a:extLst>
              </p:cNvPr>
              <p:cNvSpPr txBox="1"/>
              <p:nvPr/>
            </p:nvSpPr>
            <p:spPr>
              <a:xfrm>
                <a:off x="6861287" y="3072301"/>
                <a:ext cx="1001715" cy="334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5% CRR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C356592-2A5D-4D69-8417-4CCDD430AC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1287" y="3467804"/>
                <a:ext cx="2482368" cy="0"/>
              </a:xfrm>
              <a:prstGeom prst="line">
                <a:avLst/>
              </a:prstGeom>
              <a:ln w="5715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41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59BC0-7909-9240-A947-BE6BF9B5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507" y="1512680"/>
            <a:ext cx="10018986" cy="9701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might we transform the eye image to “turn off” the biometric, i.e., to secure iris signature?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4F9AD9-C7C6-3048-833F-F979CECD687C}"/>
              </a:ext>
            </a:extLst>
          </p:cNvPr>
          <p:cNvSpPr txBox="1">
            <a:spLocks/>
          </p:cNvSpPr>
          <p:nvPr/>
        </p:nvSpPr>
        <p:spPr>
          <a:xfrm>
            <a:off x="1177298" y="2943050"/>
            <a:ext cx="10515600" cy="6032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Takeaway 1: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Use defocus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1C1073-D3B6-B947-8B72-C3D0888501A0}"/>
              </a:ext>
            </a:extLst>
          </p:cNvPr>
          <p:cNvSpPr txBox="1">
            <a:spLocks/>
          </p:cNvSpPr>
          <p:nvPr/>
        </p:nvSpPr>
        <p:spPr>
          <a:xfrm>
            <a:off x="1177298" y="3611552"/>
            <a:ext cx="10515600" cy="6032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Takeaway 2: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 software or hardware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0516F5-5DA5-7047-9398-713D747979AD}"/>
              </a:ext>
            </a:extLst>
          </p:cNvPr>
          <p:cNvSpPr txBox="1">
            <a:spLocks/>
          </p:cNvSpPr>
          <p:nvPr/>
        </p:nvSpPr>
        <p:spPr>
          <a:xfrm>
            <a:off x="1177298" y="4278675"/>
            <a:ext cx="10515600" cy="13897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Takeaway 3: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but select parameters while considering impact on perceived attributes of your avatar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4B09E89-8AD9-44AF-AD7D-E9460BF2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D0DB7A-448C-4461-937F-5E3864E3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17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3641B7-8A30-4449-BFD5-E5FBE0A9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474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E9418-355D-FA42-A7CC-E54AC361D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Limitations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FF09-3788-C548-9BB0-D2BE839DD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This experiment: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Avatar eyes are the only animated portion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Perceptual study does not consider the impact of blur on blink detection or pupil diameter estimates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This framework: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Assumes an eye tracker camera with adjustable focus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Recommended “sweet spot” in the security-utility tradeoff applies to a fixed iris authentication method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57BD0-6D2A-C644-B391-E3580BD192E5}"/>
              </a:ext>
            </a:extLst>
          </p:cNvPr>
          <p:cNvSpPr txBox="1"/>
          <p:nvPr/>
        </p:nvSpPr>
        <p:spPr>
          <a:xfrm>
            <a:off x="7706853" y="1539701"/>
            <a:ext cx="4550693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Perceptual Studies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17330-451A-0743-87BC-1E8B5C2B0F5E}"/>
              </a:ext>
            </a:extLst>
          </p:cNvPr>
          <p:cNvSpPr txBox="1"/>
          <p:nvPr/>
        </p:nvSpPr>
        <p:spPr>
          <a:xfrm>
            <a:off x="7706853" y="3215726"/>
            <a:ext cx="4550693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Framework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BCB462-118A-4C24-98BB-545115E3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D3C79F7-43BC-4E52-91AA-20091FEA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97C90C-BF78-4EAA-B90C-68B5FB06DEEB}"/>
              </a:ext>
            </a:extLst>
          </p:cNvPr>
          <p:cNvSpPr txBox="1"/>
          <p:nvPr/>
        </p:nvSpPr>
        <p:spPr>
          <a:xfrm>
            <a:off x="7706853" y="4891751"/>
            <a:ext cx="4550693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Learning</a:t>
            </a:r>
          </a:p>
        </p:txBody>
      </p:sp>
    </p:spTree>
    <p:extLst>
      <p:ext uri="{BB962C8B-B14F-4D97-AF65-F5344CB8AC3E}">
        <p14:creationId xmlns:p14="http://schemas.microsoft.com/office/powerpoint/2010/main" val="11636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E9418-355D-FA42-A7CC-E54AC361D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BCB462-118A-4C24-98BB-545115E3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E5D764A-1B18-434F-B62F-1ECCC510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00" y="5379658"/>
            <a:ext cx="1304320" cy="13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62F6FD-611B-4225-9982-273E9B16192C}"/>
              </a:ext>
            </a:extLst>
          </p:cNvPr>
          <p:cNvSpPr txBox="1"/>
          <p:nvPr/>
        </p:nvSpPr>
        <p:spPr>
          <a:xfrm>
            <a:off x="0" y="3242641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read our paper and visit the website for more details.</a:t>
            </a: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www.jainlab.cise.ufl.edu/Privacy_and_Security_in_Eye_Tracking.html	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brendanjohn@ufl.edu</a:t>
            </a:r>
          </a:p>
        </p:txBody>
      </p:sp>
    </p:spTree>
    <p:extLst>
      <p:ext uri="{BB962C8B-B14F-4D97-AF65-F5344CB8AC3E}">
        <p14:creationId xmlns:p14="http://schemas.microsoft.com/office/powerpoint/2010/main" val="1416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543"/>
    </mc:Choice>
    <mc:Fallback xmlns="">
      <p:transition spd="slow" advTm="1054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921A7-DCEA-4E61-BE47-8365AE2C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F4B-5AE9-5F4A-AEA6-0EF78602B28A}" type="datetime1">
              <a:rPr lang="en-US" smtClean="0"/>
              <a:t>11/22/2021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9D08C-9B95-4833-A0BC-AEA434CA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72D890-3109-4A80-ABB6-D2CFF4D2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9DC0B-4A1A-4246-A14B-B216261DEA39}"/>
              </a:ext>
            </a:extLst>
          </p:cNvPr>
          <p:cNvSpPr txBox="1"/>
          <p:nvPr/>
        </p:nvSpPr>
        <p:spPr>
          <a:xfrm>
            <a:off x="6547325" y="5146039"/>
            <a:ext cx="44342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hubs.mozilla.com - Hubs by Mozilla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A812F8A-57B4-442C-A7CF-D2C9CA920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833" b="24653"/>
          <a:stretch/>
        </p:blipFill>
        <p:spPr>
          <a:xfrm>
            <a:off x="5397807" y="1841000"/>
            <a:ext cx="6570673" cy="3308716"/>
          </a:xfrm>
          <a:prstGeom prst="rect">
            <a:avLst/>
          </a:prstGeom>
        </p:spPr>
      </p:pic>
      <p:pic>
        <p:nvPicPr>
          <p:cNvPr id="18" name="Picture 17" descr="A person wearing a blue shirt&#10;&#10;Description automatically generated">
            <a:extLst>
              <a:ext uri="{FF2B5EF4-FFF2-40B4-BE49-F238E27FC236}">
                <a16:creationId xmlns:a16="http://schemas.microsoft.com/office/drawing/2014/main" id="{515763C3-7245-4FE7-B5F9-A601CA8CE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0"/>
          <a:stretch/>
        </p:blipFill>
        <p:spPr>
          <a:xfrm>
            <a:off x="634369" y="1841000"/>
            <a:ext cx="3799840" cy="33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5A8B3-C33A-46A3-AAB7-7CED3F24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13E1-8A00-44E0-872A-4A9CBB016F31}" type="datetime1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26AE6-9A02-4336-A6C6-D35DAB8E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IEEE VR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0DF84-A37B-4E71-A260-C35FE81C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43147-AAE3-4762-B505-58F48616D193}" type="slidenum">
              <a:rPr lang="en-US" smtClean="0"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9C8D19-940D-48D2-9104-028E22B00B53}"/>
              </a:ext>
            </a:extLst>
          </p:cNvPr>
          <p:cNvSpPr txBox="1"/>
          <p:nvPr/>
        </p:nvSpPr>
        <p:spPr>
          <a:xfrm>
            <a:off x="0" y="5570386"/>
            <a:ext cx="27432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Video by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TECH@Facebook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“Codec Avatars: Conversation in VR”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https://tech.fb.com/codec-avatars-facebook-reality-labs</a:t>
            </a:r>
            <a:r>
              <a:rPr lang="en-US" sz="1400" dirty="0"/>
              <a:t>/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CodecAvatarsHeadsets">
            <a:hlinkClick r:id="" action="ppaction://media"/>
            <a:extLst>
              <a:ext uri="{FF2B5EF4-FFF2-40B4-BE49-F238E27FC236}">
                <a16:creationId xmlns:a16="http://schemas.microsoft.com/office/drawing/2014/main" id="{DBD90ED7-BFBE-4066-9EC1-DFE285D772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2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265" y="248265"/>
            <a:ext cx="6361470" cy="63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1212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653B7-5F97-CA47-9631-EED8F2AF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38059-2504-5F48-AFD6-C9AD5740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7D0B-F52B-47F2-BA65-6DA35A202230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8DBC4-11F5-CC45-B58A-8AC1546F5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942" y="1690688"/>
            <a:ext cx="5547362" cy="41370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4B627E-5E94-44B9-887E-51EAC5AC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Threat Model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616389-83CB-4939-9967-2BD51FF81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22" y="1847849"/>
            <a:ext cx="5728220" cy="464502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Untrusted Eye Tracking Platform/System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Adversary wants to steal your password to spoof login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EX: Adversary gains access to data port used by eye camera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iris biometric is stolen and used to access secure account</a:t>
            </a:r>
          </a:p>
        </p:txBody>
      </p:sp>
    </p:spTree>
    <p:extLst>
      <p:ext uri="{BB962C8B-B14F-4D97-AF65-F5344CB8AC3E}">
        <p14:creationId xmlns:p14="http://schemas.microsoft.com/office/powerpoint/2010/main" val="13394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01EE01-57E1-4412-8F0E-3390C3E3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C14226C-9103-4443-930B-8CCAF8C4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67DA9B3-F373-42BE-8628-DC479694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FD5297-6A08-480A-8C86-15C66F20B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22" y="1847850"/>
            <a:ext cx="11555278" cy="45085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Augmented Reality: Malicious inputs/outputs </a:t>
            </a:r>
          </a:p>
          <a:p>
            <a:pPr marL="457200" lvl="1" indent="0">
              <a:buNone/>
            </a:pP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[Jana et al.,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IEEE SP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’13 &amp;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USENIX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’13] , [Lebeck et al.,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IEEE SP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’17 &amp; ’18]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Wearables: Privacy of bystanders</a:t>
            </a:r>
            <a:endParaRPr lang="nb-NO" sz="1600" dirty="0">
              <a:solidFill>
                <a:srgbClr val="5B9BD5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[Neustaedter et al.,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ACM TOCHI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’06], [Hasan et al.,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ACM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CHI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’18]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Eye Tracking: Privacy of the scene camera and gaze datasets </a:t>
            </a:r>
          </a:p>
          <a:p>
            <a:pPr marL="457200" lvl="1" indent="0">
              <a:buNone/>
            </a:pP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[Liu et al.,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ACM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ETRA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’19 ], [Steil et al.,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ACM ETRA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’19]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Prior Work: Secure iris biometric within eye image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[John et al.,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ACM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 </a:t>
            </a:r>
            <a:r>
              <a:rPr lang="nb-NO" b="1" dirty="0">
                <a:solidFill>
                  <a:srgbClr val="5B9BD5"/>
                </a:solidFill>
                <a:latin typeface="Arial"/>
                <a:cs typeface="Arial"/>
              </a:rPr>
              <a:t>ETRA</a:t>
            </a:r>
            <a:r>
              <a:rPr lang="nb-NO" dirty="0">
                <a:solidFill>
                  <a:srgbClr val="5B9BD5"/>
                </a:solidFill>
                <a:latin typeface="Arial"/>
                <a:cs typeface="Arial"/>
              </a:rPr>
              <a:t>’19]</a:t>
            </a:r>
            <a:endParaRPr lang="nb-NO" sz="1200" dirty="0">
              <a:solidFill>
                <a:srgbClr val="5B9BD5"/>
              </a:solidFill>
              <a:latin typeface="Arial"/>
              <a:cs typeface="Arial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FD8B-297B-5A4E-B937-8DC90EDD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59BC0-7909-9240-A947-BE6BF9B5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507" y="2568328"/>
            <a:ext cx="10018986" cy="9701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might we transform the eye image to “turn off” the biometric, i.e., to secure iris signature?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1C59FD0-4AFE-47F9-ACFF-541C0140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61493A2-CFAC-4148-9B07-9FAB675EB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D96E-D8EB-AF47-9552-E8379CA0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Separable in Frequency Domain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DA6D285-96E2-4F62-8BDA-BB510AFF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E2BFAD3-74D6-4112-89EB-BD6814B5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7</a:t>
            </a:fld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4482D30-3F63-4B5E-9BC4-C499E6D72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9112" y="5761559"/>
            <a:ext cx="11413776" cy="481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E07F4C-A887-4B15-AE7A-488AC0891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098" y="1750469"/>
            <a:ext cx="4547992" cy="33917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E3254C-41E3-4874-A342-D4D5256A3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7811" y="1494745"/>
            <a:ext cx="4625577" cy="40591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0A5469-5004-4261-9CB2-B64BFE63CC61}"/>
              </a:ext>
            </a:extLst>
          </p:cNvPr>
          <p:cNvSpPr txBox="1"/>
          <p:nvPr/>
        </p:nvSpPr>
        <p:spPr>
          <a:xfrm>
            <a:off x="7130696" y="3135078"/>
            <a:ext cx="100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483412-81AF-49EF-9634-C708E9FEB2FF}"/>
              </a:ext>
            </a:extLst>
          </p:cNvPr>
          <p:cNvSpPr txBox="1"/>
          <p:nvPr/>
        </p:nvSpPr>
        <p:spPr>
          <a:xfrm>
            <a:off x="7914161" y="4436316"/>
            <a:ext cx="100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Pupil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388CEB-D699-4DEB-86DB-B02E32A91E83}"/>
              </a:ext>
            </a:extLst>
          </p:cNvPr>
          <p:cNvSpPr txBox="1"/>
          <p:nvPr/>
        </p:nvSpPr>
        <p:spPr>
          <a:xfrm>
            <a:off x="9418895" y="3135078"/>
            <a:ext cx="100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404315-13C2-4D15-B128-3B67907A24EE}"/>
              </a:ext>
            </a:extLst>
          </p:cNvPr>
          <p:cNvSpPr txBox="1"/>
          <p:nvPr/>
        </p:nvSpPr>
        <p:spPr>
          <a:xfrm>
            <a:off x="8916619" y="2063202"/>
            <a:ext cx="100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6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4196"/>
    </mc:Choice>
    <mc:Fallback xmlns="">
      <p:transition spd="slow" advTm="34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FB9B-21DA-6A45-82F2-882BE83BD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Insight: Optical Defocus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266502E4-A517-4745-91D9-1682C647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00BE0083-2335-4D08-8582-C9562578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8</a:t>
            </a:fld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0F8C070-F110-4CC8-81D1-4FB566559132}"/>
              </a:ext>
            </a:extLst>
          </p:cNvPr>
          <p:cNvGrpSpPr/>
          <p:nvPr/>
        </p:nvGrpSpPr>
        <p:grpSpPr>
          <a:xfrm>
            <a:off x="607560" y="1446104"/>
            <a:ext cx="11684746" cy="2884107"/>
            <a:chOff x="2083303" y="4363091"/>
            <a:chExt cx="8665719" cy="213893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7BC1C7E-19AC-4723-83D6-7AD7AB3CFB84}"/>
                </a:ext>
              </a:extLst>
            </p:cNvPr>
            <p:cNvGrpSpPr/>
            <p:nvPr/>
          </p:nvGrpSpPr>
          <p:grpSpPr>
            <a:xfrm>
              <a:off x="2284671" y="4739806"/>
              <a:ext cx="7842181" cy="1691560"/>
              <a:chOff x="2284671" y="4739806"/>
              <a:chExt cx="7842181" cy="1691560"/>
            </a:xfrm>
          </p:grpSpPr>
          <p:pic>
            <p:nvPicPr>
              <p:cNvPr id="72" name="Picture 71" descr="A close up of a person in glasses looking at the camera&#10;&#10;Description automatically generated">
                <a:extLst>
                  <a:ext uri="{FF2B5EF4-FFF2-40B4-BE49-F238E27FC236}">
                    <a16:creationId xmlns:a16="http://schemas.microsoft.com/office/drawing/2014/main" id="{5B44A7F7-593F-4053-9A2B-211B073C31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1" t="13332" r="17369" b="16362"/>
              <a:stretch/>
            </p:blipFill>
            <p:spPr>
              <a:xfrm>
                <a:off x="2284671" y="4739806"/>
                <a:ext cx="2436822" cy="1691560"/>
              </a:xfrm>
              <a:prstGeom prst="rect">
                <a:avLst/>
              </a:prstGeom>
            </p:spPr>
          </p:pic>
          <p:pic>
            <p:nvPicPr>
              <p:cNvPr id="73" name="Picture 72" descr="A close up of a person wearing glasses&#10;&#10;Description automatically generated">
                <a:extLst>
                  <a:ext uri="{FF2B5EF4-FFF2-40B4-BE49-F238E27FC236}">
                    <a16:creationId xmlns:a16="http://schemas.microsoft.com/office/drawing/2014/main" id="{9AC238E9-9F1E-49D2-B6E1-B335C606A2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33" t="24781" r="11239" b="14709"/>
              <a:stretch/>
            </p:blipFill>
            <p:spPr>
              <a:xfrm>
                <a:off x="7690031" y="4739806"/>
                <a:ext cx="2436821" cy="1690235"/>
              </a:xfrm>
              <a:prstGeom prst="rect">
                <a:avLst/>
              </a:prstGeom>
            </p:spPr>
          </p:pic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D62B6BE-C2BD-46CD-8F9D-DC379A11E978}"/>
                </a:ext>
              </a:extLst>
            </p:cNvPr>
            <p:cNvSpPr txBox="1"/>
            <p:nvPr/>
          </p:nvSpPr>
          <p:spPr>
            <a:xfrm>
              <a:off x="2241538" y="5885732"/>
              <a:ext cx="2153499" cy="61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Tele-scoping </a:t>
              </a:r>
            </a:p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Arm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34E60E9-32A9-4B1B-A78E-CD5E5E449F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0103" y="5741570"/>
              <a:ext cx="220373" cy="19623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49CC1A8-6B5E-4BA3-B1B6-0EF6915FF870}"/>
                </a:ext>
              </a:extLst>
            </p:cNvPr>
            <p:cNvSpPr txBox="1"/>
            <p:nvPr/>
          </p:nvSpPr>
          <p:spPr>
            <a:xfrm>
              <a:off x="4837649" y="6150350"/>
              <a:ext cx="1753316" cy="342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Eye Camera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44F6B51-23D7-4570-B44D-1E31B79E1C3A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H="1" flipV="1">
              <a:off x="4226947" y="5976099"/>
              <a:ext cx="610702" cy="34544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2E88E0E-6DD0-483A-BC15-27B63D9DB396}"/>
                </a:ext>
              </a:extLst>
            </p:cNvPr>
            <p:cNvSpPr txBox="1"/>
            <p:nvPr/>
          </p:nvSpPr>
          <p:spPr>
            <a:xfrm>
              <a:off x="2083303" y="4363091"/>
              <a:ext cx="2754346" cy="342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In-Focus Configuration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6747579-923F-4E1D-9E65-64EC4DF0F5B4}"/>
                </a:ext>
              </a:extLst>
            </p:cNvPr>
            <p:cNvSpPr txBox="1"/>
            <p:nvPr/>
          </p:nvSpPr>
          <p:spPr>
            <a:xfrm>
              <a:off x="7690031" y="5848083"/>
              <a:ext cx="2298589" cy="61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Increased</a:t>
              </a:r>
            </a:p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Eye Distance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ED04707-D339-4BF5-AB93-2FED985EF473}"/>
                </a:ext>
              </a:extLst>
            </p:cNvPr>
            <p:cNvCxnSpPr>
              <a:cxnSpLocks/>
            </p:cNvCxnSpPr>
            <p:nvPr/>
          </p:nvCxnSpPr>
          <p:spPr>
            <a:xfrm>
              <a:off x="9350518" y="5606878"/>
              <a:ext cx="638102" cy="26956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73F1B12-0615-4468-B706-EF66066FDEC9}"/>
                </a:ext>
              </a:extLst>
            </p:cNvPr>
            <p:cNvSpPr txBox="1"/>
            <p:nvPr/>
          </p:nvSpPr>
          <p:spPr>
            <a:xfrm>
              <a:off x="7322550" y="4363091"/>
              <a:ext cx="3426472" cy="342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Out-of-Focus Configuration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53DCC325-6319-429A-9B15-3AA31086F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28" y="4545166"/>
            <a:ext cx="2480290" cy="186077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52673AE-BAFF-4768-B499-B5EF39DB7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73" y="4545165"/>
            <a:ext cx="2481038" cy="18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D454-F57A-8146-8961-137EFD3A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Contribution: How much blur?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DB534B-61B1-2C4E-BE2C-1B67D4D3484A}"/>
              </a:ext>
            </a:extLst>
          </p:cNvPr>
          <p:cNvGrpSpPr/>
          <p:nvPr/>
        </p:nvGrpSpPr>
        <p:grpSpPr>
          <a:xfrm>
            <a:off x="838200" y="2253993"/>
            <a:ext cx="2887311" cy="3918621"/>
            <a:chOff x="838200" y="2253993"/>
            <a:chExt cx="2887311" cy="39186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A79E9E-F31A-D043-B9E8-19C826817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253993"/>
              <a:ext cx="2887311" cy="21654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7EDD3F-E7DB-F247-A205-AFCCA097D885}"/>
                </a:ext>
              </a:extLst>
            </p:cNvPr>
            <p:cNvSpPr txBox="1"/>
            <p:nvPr/>
          </p:nvSpPr>
          <p:spPr>
            <a:xfrm>
              <a:off x="1571143" y="4510620"/>
              <a:ext cx="14214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= 0 pixels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2B7B6E-4A44-6548-BC4A-D5A094259E6E}"/>
                </a:ext>
              </a:extLst>
            </p:cNvPr>
            <p:cNvSpPr txBox="1"/>
            <p:nvPr/>
          </p:nvSpPr>
          <p:spPr>
            <a:xfrm>
              <a:off x="1008909" y="5341617"/>
              <a:ext cx="25458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Gaze error = 1.4º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CRR = 79%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594AEA-E5B5-264C-A392-DBED5F49409A}"/>
              </a:ext>
            </a:extLst>
          </p:cNvPr>
          <p:cNvGrpSpPr/>
          <p:nvPr/>
        </p:nvGrpSpPr>
        <p:grpSpPr>
          <a:xfrm>
            <a:off x="4654717" y="2257550"/>
            <a:ext cx="2882566" cy="3915063"/>
            <a:chOff x="4654717" y="2257550"/>
            <a:chExt cx="2882566" cy="39150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36A9ED-6820-E846-AADA-5D171DE1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717" y="2257550"/>
              <a:ext cx="2882566" cy="21619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DC43A9-3F02-534C-B6FB-23F495B0EF9F}"/>
                </a:ext>
              </a:extLst>
            </p:cNvPr>
            <p:cNvSpPr txBox="1"/>
            <p:nvPr/>
          </p:nvSpPr>
          <p:spPr>
            <a:xfrm>
              <a:off x="5385288" y="4510620"/>
              <a:ext cx="14214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= 3 pixels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518905-03B3-0B41-B0AF-D91A2F260010}"/>
                </a:ext>
              </a:extLst>
            </p:cNvPr>
            <p:cNvSpPr txBox="1"/>
            <p:nvPr/>
          </p:nvSpPr>
          <p:spPr>
            <a:xfrm>
              <a:off x="4823054" y="5341616"/>
              <a:ext cx="25458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Gaze error = 1.9º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CRR =  5%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132E46-13FA-D542-BA2D-1889A99EB06D}"/>
              </a:ext>
            </a:extLst>
          </p:cNvPr>
          <p:cNvGrpSpPr/>
          <p:nvPr/>
        </p:nvGrpSpPr>
        <p:grpSpPr>
          <a:xfrm>
            <a:off x="8466489" y="2253993"/>
            <a:ext cx="2882566" cy="3918619"/>
            <a:chOff x="8466489" y="2253993"/>
            <a:chExt cx="2882566" cy="39186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CB9DAF-DB5F-9748-913B-E0BD4079B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6489" y="2253993"/>
              <a:ext cx="2882566" cy="21619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4A3788-D077-4D43-8ECE-EE582528ACA9}"/>
                </a:ext>
              </a:extLst>
            </p:cNvPr>
            <p:cNvSpPr txBox="1"/>
            <p:nvPr/>
          </p:nvSpPr>
          <p:spPr>
            <a:xfrm>
              <a:off x="9199434" y="4510620"/>
              <a:ext cx="14214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= 8 pixels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47DB9F-6AB2-EC46-A393-181C0D9FB859}"/>
                </a:ext>
              </a:extLst>
            </p:cNvPr>
            <p:cNvSpPr txBox="1"/>
            <p:nvPr/>
          </p:nvSpPr>
          <p:spPr>
            <a:xfrm>
              <a:off x="8722881" y="5341615"/>
              <a:ext cx="25186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Gaze error = N/A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CRR = 0%</a:t>
              </a:r>
            </a:p>
          </p:txBody>
        </p:sp>
      </p:grp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3FEAB03-C500-4654-B7C0-49722F7D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CCD41-637D-AE4B-BC32-D0BCBE98C930}" type="datetime1">
              <a:rPr lang="en-US" smtClean="0"/>
              <a:t>11/22/2021</a:t>
            </a:fld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A441EFC-3AB8-4D61-87DE-185E4CBC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E187D0B-F52B-47F2-BA65-6DA35A2022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4|7.5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6.6|0.7"/>
</p:tagLst>
</file>

<file path=ppt/theme/theme1.xml><?xml version="1.0" encoding="utf-8"?>
<a:theme xmlns:a="http://schemas.openxmlformats.org/drawingml/2006/main" name="INIT-Powerpoint-Template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8B0AF1-B3B9-4E27-81C4-792C368D9BE5}" vid="{657C9954-D246-4AA1-907D-C6B6CF109A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</Words>
  <Application>Microsoft Office PowerPoint</Application>
  <PresentationFormat>Widescreen</PresentationFormat>
  <Paragraphs>192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INIT-Powerpoint-Template </vt:lpstr>
      <vt:lpstr>The Security-Utility Trade-off for Iris Authentication and Eye Animation for Social Virtual Avatars</vt:lpstr>
      <vt:lpstr>Introduction</vt:lpstr>
      <vt:lpstr>PowerPoint Presentation</vt:lpstr>
      <vt:lpstr>Threat Model</vt:lpstr>
      <vt:lpstr>Related Work</vt:lpstr>
      <vt:lpstr>Research Problem</vt:lpstr>
      <vt:lpstr>Separable in Frequency Domain</vt:lpstr>
      <vt:lpstr>Key Insight: Optical Defocus</vt:lpstr>
      <vt:lpstr>Contribution: How much blur?</vt:lpstr>
      <vt:lpstr>Security-Utility Tradeoff</vt:lpstr>
      <vt:lpstr>PowerPoint Presentation</vt:lpstr>
      <vt:lpstr>Stimuli Generation</vt:lpstr>
      <vt:lpstr>PowerPoint Presentation</vt:lpstr>
      <vt:lpstr>PowerPoint Presentation</vt:lpstr>
      <vt:lpstr>PowerPoint Presentation</vt:lpstr>
      <vt:lpstr>PowerPoint Presentation</vt:lpstr>
      <vt:lpstr>Summary</vt:lpstr>
      <vt:lpstr>Limitations and Future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Adult2Child: Dynamic Scaling Laws to Create Child-Like Motion</dc:title>
  <dc:creator>CISE</dc:creator>
  <cp:lastModifiedBy>Sophie Joerg</cp:lastModifiedBy>
  <cp:revision>996</cp:revision>
  <dcterms:modified xsi:type="dcterms:W3CDTF">2021-11-22T11:04:22Z</dcterms:modified>
</cp:coreProperties>
</file>